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84" r:id="rId2"/>
    <p:sldId id="282" r:id="rId3"/>
    <p:sldId id="290" r:id="rId4"/>
    <p:sldId id="309" r:id="rId5"/>
    <p:sldId id="310" r:id="rId6"/>
    <p:sldId id="311" r:id="rId7"/>
    <p:sldId id="312" r:id="rId8"/>
    <p:sldId id="313" r:id="rId9"/>
    <p:sldId id="315" r:id="rId10"/>
    <p:sldId id="316" r:id="rId11"/>
    <p:sldId id="317" r:id="rId12"/>
    <p:sldId id="318" r:id="rId13"/>
    <p:sldId id="319" r:id="rId14"/>
    <p:sldId id="321" r:id="rId15"/>
    <p:sldId id="320" r:id="rId16"/>
    <p:sldId id="346" r:id="rId17"/>
    <p:sldId id="322" r:id="rId18"/>
    <p:sldId id="345" r:id="rId19"/>
    <p:sldId id="323" r:id="rId20"/>
    <p:sldId id="350" r:id="rId21"/>
    <p:sldId id="325" r:id="rId22"/>
    <p:sldId id="326" r:id="rId23"/>
    <p:sldId id="351" r:id="rId24"/>
    <p:sldId id="347" r:id="rId25"/>
    <p:sldId id="303" r:id="rId26"/>
    <p:sldId id="304" r:id="rId27"/>
    <p:sldId id="331" r:id="rId28"/>
    <p:sldId id="332" r:id="rId29"/>
    <p:sldId id="306" r:id="rId30"/>
    <p:sldId id="330" r:id="rId31"/>
    <p:sldId id="305" r:id="rId32"/>
    <p:sldId id="333" r:id="rId33"/>
    <p:sldId id="334" r:id="rId34"/>
    <p:sldId id="336" r:id="rId35"/>
    <p:sldId id="335" r:id="rId36"/>
    <p:sldId id="337" r:id="rId37"/>
    <p:sldId id="338" r:id="rId38"/>
    <p:sldId id="339" r:id="rId39"/>
    <p:sldId id="340" r:id="rId40"/>
    <p:sldId id="342" r:id="rId41"/>
    <p:sldId id="344" r:id="rId42"/>
    <p:sldId id="343" r:id="rId43"/>
    <p:sldId id="341" r:id="rId44"/>
    <p:sldId id="349" r:id="rId45"/>
    <p:sldId id="348" r:id="rId46"/>
    <p:sldId id="263" r:id="rId47"/>
    <p:sldId id="352" r:id="rId4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DF2"/>
    <a:srgbClr val="FFCCFF"/>
    <a:srgbClr val="FF9999"/>
    <a:srgbClr val="FF5050"/>
    <a:srgbClr val="DFC9EF"/>
    <a:srgbClr val="AC75D5"/>
    <a:srgbClr val="FF7C80"/>
    <a:srgbClr val="FF6699"/>
    <a:srgbClr val="9954CC"/>
    <a:srgbClr val="FEAE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9"/>
    <p:restoredTop sz="94660"/>
  </p:normalViewPr>
  <p:slideViewPr>
    <p:cSldViewPr>
      <p:cViewPr varScale="1">
        <p:scale>
          <a:sx n="110" d="100"/>
          <a:sy n="110" d="100"/>
        </p:scale>
        <p:origin x="1758" y="114"/>
      </p:cViewPr>
      <p:guideLst>
        <p:guide orient="horz" pos="1620"/>
        <p:guide pos="2880"/>
      </p:guideLst>
    </p:cSldViewPr>
  </p:slid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106495F-6063-4993-A734-166D669CB266}" type="datetimeFigureOut">
              <a:rPr kumimoji="1" lang="ja-JP" altLang="en-US" smtClean="0"/>
              <a:t>2025/7/18</a:t>
            </a:fld>
            <a:endParaRPr kumimoji="1" lang="ja-JP" altLang="en-US"/>
          </a:p>
        </p:txBody>
      </p:sp>
      <p:sp>
        <p:nvSpPr>
          <p:cNvPr id="1109"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1110"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429EFFF0-29BD-4FE4-AA32-41D1110306B2}"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2025/7/18</a:t>
            </a:fld>
            <a:endParaRPr kumimoji="1" lang="ja-JP" altLang="en-US"/>
          </a:p>
        </p:txBody>
      </p:sp>
      <p:sp>
        <p:nvSpPr>
          <p:cNvPr id="1102"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495300" y="1652803"/>
            <a:ext cx="8915400" cy="1344149"/>
          </a:xfrm>
        </p:spPr>
        <p:txBody>
          <a:bodyPr/>
          <a:lstStyle>
            <a:lvl1pPr>
              <a:defRPr b="0"/>
            </a:lvl1pPr>
          </a:lstStyle>
          <a:p>
            <a:r>
              <a:rPr kumimoji="1" lang="ja-JP" altLang="en-US"/>
              <a:t>マスター タイトルの書式設定</a:t>
            </a:r>
            <a:endParaRPr kumimoji="1" lang="ja-JP" altLang="en-US" dirty="0"/>
          </a:p>
        </p:txBody>
      </p:sp>
      <p:sp>
        <p:nvSpPr>
          <p:cNvPr id="1032" name="サブタイトル 2"/>
          <p:cNvSpPr>
            <a:spLocks noGrp="1"/>
          </p:cNvSpPr>
          <p:nvPr>
            <p:ph type="subTitle" idx="1"/>
          </p:nvPr>
        </p:nvSpPr>
        <p:spPr>
          <a:xfrm>
            <a:off x="495300" y="3092963"/>
            <a:ext cx="89154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101DFD87-2620-4AFB-9705-267B29DAA3B2}" type="datetime1">
              <a:rPr kumimoji="1" lang="ja-JP" altLang="en-US" smtClean="0"/>
              <a:t>2025/7/18</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95300" y="1736813"/>
            <a:ext cx="8915400" cy="423646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90" name="日付プレースホルダー 3"/>
          <p:cNvSpPr>
            <a:spLocks noGrp="1"/>
          </p:cNvSpPr>
          <p:nvPr>
            <p:ph type="dt" sz="half" idx="10"/>
          </p:nvPr>
        </p:nvSpPr>
        <p:spPr/>
        <p:txBody>
          <a:bodyPr/>
          <a:lstStyle/>
          <a:p>
            <a:fld id="{5DF4631C-2C11-4F66-9517-EF8CD7363433}" type="datetime1">
              <a:rPr kumimoji="1" lang="ja-JP" altLang="en-US" smtClean="0"/>
              <a:t>2025/7/18</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7181850" y="274639"/>
            <a:ext cx="2228850" cy="5698644"/>
          </a:xfrm>
        </p:spPr>
        <p:txBody>
          <a:bodyPr vert="eaVert"/>
          <a:lstStyle/>
          <a:p>
            <a:r>
              <a:rPr kumimoji="1" lang="ja-JP" altLang="en-US"/>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95300" y="274639"/>
            <a:ext cx="6521450" cy="569864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96" name="日付プレースホルダー 3"/>
          <p:cNvSpPr>
            <a:spLocks noGrp="1"/>
          </p:cNvSpPr>
          <p:nvPr>
            <p:ph type="dt" sz="half" idx="10"/>
          </p:nvPr>
        </p:nvSpPr>
        <p:spPr/>
        <p:txBody>
          <a:bodyPr/>
          <a:lstStyle/>
          <a:p>
            <a:fld id="{A9AD1460-76A5-43CD-BC71-4ED286AB2304}" type="datetime1">
              <a:rPr kumimoji="1" lang="ja-JP" altLang="en-US" smtClean="0"/>
              <a:t>2025/7/18</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a:xfrm>
            <a:off x="495300" y="1736813"/>
            <a:ext cx="8915400" cy="428133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52C35F59-D8A3-4CD7-95C0-4BEEECC74252}" type="datetime1">
              <a:rPr kumimoji="1" lang="ja-JP" altLang="en-US" smtClean="0"/>
              <a:t>2025/7/18</a:t>
            </a:fld>
            <a:endParaRPr kumimoji="1" lang="ja-JP" altLang="en-US"/>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495300" y="2948947"/>
            <a:ext cx="8915400" cy="1056117"/>
          </a:xfrm>
        </p:spPr>
        <p:txBody>
          <a:bodyPr anchor="t"/>
          <a:lstStyle>
            <a:lvl1pPr algn="ctr">
              <a:defRPr sz="4000" b="0" cap="all"/>
            </a:lvl1pPr>
          </a:lstStyle>
          <a:p>
            <a:r>
              <a:rPr kumimoji="1" lang="ja-JP" altLang="en-US"/>
              <a:t>マスター タイトルの書式設定</a:t>
            </a:r>
            <a:endParaRPr kumimoji="1" lang="ja-JP" altLang="en-US" dirty="0"/>
          </a:p>
        </p:txBody>
      </p:sp>
      <p:sp>
        <p:nvSpPr>
          <p:cNvPr id="1044" name="テキスト プレースホルダー 2"/>
          <p:cNvSpPr>
            <a:spLocks noGrp="1"/>
          </p:cNvSpPr>
          <p:nvPr>
            <p:ph type="body" idx="1"/>
          </p:nvPr>
        </p:nvSpPr>
        <p:spPr>
          <a:xfrm>
            <a:off x="495300" y="1184749"/>
            <a:ext cx="89154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F8BF1B99-0022-4024-8D1C-24C5E38C3008}" type="datetime1">
              <a:rPr kumimoji="1" lang="ja-JP" altLang="en-US" smtClean="0"/>
              <a:t>2025/7/18</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50" name="コンテンツ プレースホルダー 2"/>
          <p:cNvSpPr>
            <a:spLocks noGrp="1"/>
          </p:cNvSpPr>
          <p:nvPr>
            <p:ph sz="half" idx="1"/>
          </p:nvPr>
        </p:nvSpPr>
        <p:spPr>
          <a:xfrm>
            <a:off x="495300" y="1736815"/>
            <a:ext cx="4301683"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1" name="コンテンツ プレースホルダー 3"/>
          <p:cNvSpPr>
            <a:spLocks noGrp="1"/>
          </p:cNvSpPr>
          <p:nvPr>
            <p:ph sz="half" idx="2"/>
          </p:nvPr>
        </p:nvSpPr>
        <p:spPr>
          <a:xfrm>
            <a:off x="5070013" y="1736815"/>
            <a:ext cx="4340687"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2" name="日付プレースホルダー 4"/>
          <p:cNvSpPr>
            <a:spLocks noGrp="1"/>
          </p:cNvSpPr>
          <p:nvPr>
            <p:ph type="dt" sz="half" idx="10"/>
          </p:nvPr>
        </p:nvSpPr>
        <p:spPr/>
        <p:txBody>
          <a:bodyPr/>
          <a:lstStyle/>
          <a:p>
            <a:fld id="{FB5F5691-8318-4339-B0D3-84C063003E86}" type="datetime1">
              <a:rPr kumimoji="1" lang="ja-JP" altLang="en-US" smtClean="0"/>
              <a:t>2025/7/18</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a:t>マスター タイトルの書式設定</a:t>
            </a:r>
            <a:endParaRPr kumimoji="1" lang="ja-JP" altLang="en-US" dirty="0"/>
          </a:p>
        </p:txBody>
      </p:sp>
      <p:sp>
        <p:nvSpPr>
          <p:cNvPr id="1057" name="テキスト プレースホルダー 2"/>
          <p:cNvSpPr>
            <a:spLocks noGrp="1"/>
          </p:cNvSpPr>
          <p:nvPr>
            <p:ph type="body" idx="1"/>
          </p:nvPr>
        </p:nvSpPr>
        <p:spPr>
          <a:xfrm>
            <a:off x="495300" y="1535113"/>
            <a:ext cx="430168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495300" y="2174875"/>
            <a:ext cx="4301683"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9" name="テキスト プレースホルダー 4"/>
          <p:cNvSpPr>
            <a:spLocks noGrp="1"/>
          </p:cNvSpPr>
          <p:nvPr>
            <p:ph type="body" sz="quarter" idx="3"/>
          </p:nvPr>
        </p:nvSpPr>
        <p:spPr>
          <a:xfrm>
            <a:off x="5109017" y="1535113"/>
            <a:ext cx="430168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5109017" y="2174875"/>
            <a:ext cx="4301683"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61" name="日付プレースホルダー 6"/>
          <p:cNvSpPr>
            <a:spLocks noGrp="1"/>
          </p:cNvSpPr>
          <p:nvPr>
            <p:ph type="dt" sz="half" idx="10"/>
          </p:nvPr>
        </p:nvSpPr>
        <p:spPr/>
        <p:txBody>
          <a:bodyPr/>
          <a:lstStyle/>
          <a:p>
            <a:fld id="{9471597F-4704-4484-A95D-4ADCC860991F}" type="datetime1">
              <a:rPr kumimoji="1" lang="ja-JP" altLang="en-US" smtClean="0"/>
              <a:t>2025/7/18</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E6AB3FC7-3838-4580-8A3D-3AC68F1C41DC}" type="datetime1">
              <a:rPr kumimoji="1" lang="ja-JP" altLang="en-US" smtClean="0"/>
              <a:t>2025/7/18</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C3E65BF2-D07F-41FD-8A24-5E90294B549A}" type="datetime1">
              <a:rPr kumimoji="1" lang="ja-JP" altLang="en-US" smtClean="0"/>
              <a:t>2025/7/18</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495301" y="273049"/>
            <a:ext cx="3259006" cy="1162051"/>
          </a:xfrm>
        </p:spPr>
        <p:txBody>
          <a:bodyPr anchor="b">
            <a:normAutofit/>
          </a:bodyPr>
          <a:lstStyle>
            <a:lvl1pPr algn="l">
              <a:defRPr sz="2400" b="1"/>
            </a:lvl1pPr>
          </a:lstStyle>
          <a:p>
            <a:r>
              <a:rPr kumimoji="1" lang="ja-JP" altLang="en-US"/>
              <a:t>マスター タイトルの書式設定</a:t>
            </a:r>
            <a:endParaRPr kumimoji="1" lang="ja-JP" altLang="en-US" dirty="0"/>
          </a:p>
        </p:txBody>
      </p:sp>
      <p:sp>
        <p:nvSpPr>
          <p:cNvPr id="1075" name="コンテンツ プレースホルダー 2"/>
          <p:cNvSpPr>
            <a:spLocks noGrp="1"/>
          </p:cNvSpPr>
          <p:nvPr>
            <p:ph idx="1"/>
          </p:nvPr>
        </p:nvSpPr>
        <p:spPr>
          <a:xfrm>
            <a:off x="3938887" y="273052"/>
            <a:ext cx="5121391"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76" name="テキスト プレースホルダー 3"/>
          <p:cNvSpPr>
            <a:spLocks noGrp="1"/>
          </p:cNvSpPr>
          <p:nvPr>
            <p:ph type="body" sz="half" idx="2"/>
          </p:nvPr>
        </p:nvSpPr>
        <p:spPr>
          <a:xfrm>
            <a:off x="495302" y="1700808"/>
            <a:ext cx="3259005"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F5592756-40D1-4DF4-83B5-207697A5678E}" type="datetime1">
              <a:rPr kumimoji="1" lang="ja-JP" altLang="en-US" smtClean="0"/>
              <a:t>2025/7/18</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1941645" y="4689140"/>
            <a:ext cx="5943600" cy="566739"/>
          </a:xfrm>
        </p:spPr>
        <p:txBody>
          <a:bodyPr anchor="b">
            <a:normAutofit/>
          </a:bodyPr>
          <a:lstStyle>
            <a:lvl1pPr algn="l">
              <a:defRPr sz="2400" b="1"/>
            </a:lvl1pPr>
          </a:lstStyle>
          <a:p>
            <a:r>
              <a:rPr kumimoji="1" lang="ja-JP" altLang="en-US"/>
              <a:t>マスター タイトルの書式設定</a:t>
            </a:r>
            <a:endParaRPr kumimoji="1" lang="ja-JP" altLang="en-US" dirty="0"/>
          </a:p>
        </p:txBody>
      </p:sp>
      <p:sp>
        <p:nvSpPr>
          <p:cNvPr id="1082" name="図プレースホルダー 2"/>
          <p:cNvSpPr>
            <a:spLocks noGrp="1"/>
          </p:cNvSpPr>
          <p:nvPr>
            <p:ph type="pic" idx="1"/>
          </p:nvPr>
        </p:nvSpPr>
        <p:spPr>
          <a:xfrm>
            <a:off x="1941645" y="212643"/>
            <a:ext cx="59436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941645" y="5301209"/>
            <a:ext cx="59436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4C169183-64C6-45A7-811D-41DCB81E0403}" type="datetime1">
              <a:rPr kumimoji="1" lang="ja-JP" altLang="en-US" smtClean="0"/>
              <a:t>2025/7/18</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729753" y="6237312"/>
            <a:ext cx="4446494"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kumimoji="1" lang="ja-JP" altLang="en-US"/>
          </a:p>
        </p:txBody>
      </p:sp>
      <p:sp>
        <p:nvSpPr>
          <p:cNvPr id="1026" name="タイトル プレースホルダー 1"/>
          <p:cNvSpPr>
            <a:spLocks noGrp="1"/>
          </p:cNvSpPr>
          <p:nvPr>
            <p:ph type="title"/>
          </p:nvPr>
        </p:nvSpPr>
        <p:spPr>
          <a:xfrm>
            <a:off x="495300" y="418653"/>
            <a:ext cx="8915400" cy="99412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1027" name="テキスト プレースホルダー 2"/>
          <p:cNvSpPr>
            <a:spLocks noGrp="1"/>
          </p:cNvSpPr>
          <p:nvPr>
            <p:ph type="body" idx="1"/>
          </p:nvPr>
        </p:nvSpPr>
        <p:spPr>
          <a:xfrm>
            <a:off x="495300" y="1736813"/>
            <a:ext cx="8915400" cy="428133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a:p>
            <a:pPr lvl="5"/>
            <a:r>
              <a:rPr kumimoji="1" lang="ja-JP" altLang="en-US" dirty="0"/>
              <a:t>第 </a:t>
            </a:r>
            <a:r>
              <a:rPr kumimoji="1" lang="en-US" altLang="ja-JP" dirty="0"/>
              <a:t>6 </a:t>
            </a:r>
            <a:r>
              <a:rPr kumimoji="1" lang="ja-JP" altLang="en-US" dirty="0"/>
              <a:t>レベル</a:t>
            </a:r>
          </a:p>
          <a:p>
            <a:pPr lvl="6"/>
            <a:r>
              <a:rPr kumimoji="1" lang="ja-JP" altLang="en-US" dirty="0"/>
              <a:t>第 </a:t>
            </a:r>
            <a:r>
              <a:rPr kumimoji="1" lang="en-US" altLang="ja-JP" dirty="0"/>
              <a:t>7 </a:t>
            </a:r>
            <a:r>
              <a:rPr kumimoji="1" lang="ja-JP" altLang="en-US" dirty="0"/>
              <a:t>レベル</a:t>
            </a:r>
          </a:p>
          <a:p>
            <a:pPr lvl="7"/>
            <a:r>
              <a:rPr kumimoji="1" lang="ja-JP" altLang="en-US" dirty="0"/>
              <a:t>第 </a:t>
            </a:r>
            <a:r>
              <a:rPr kumimoji="1" lang="en-US" altLang="ja-JP" dirty="0"/>
              <a:t>8 </a:t>
            </a:r>
            <a:r>
              <a:rPr kumimoji="1" lang="ja-JP" altLang="en-US" dirty="0"/>
              <a:t>レベル</a:t>
            </a:r>
          </a:p>
          <a:p>
            <a:pPr lvl="8"/>
            <a:r>
              <a:rPr kumimoji="1" lang="ja-JP" altLang="en-US" dirty="0"/>
              <a:t>第 </a:t>
            </a:r>
            <a:r>
              <a:rPr kumimoji="1" lang="en-US" altLang="ja-JP" dirty="0"/>
              <a:t>9 </a:t>
            </a:r>
            <a:r>
              <a:rPr kumimoji="1" lang="ja-JP" altLang="en-US" dirty="0"/>
              <a:t>レベル</a:t>
            </a:r>
          </a:p>
        </p:txBody>
      </p:sp>
      <p:sp>
        <p:nvSpPr>
          <p:cNvPr id="1028" name="日付プレースホルダー 3"/>
          <p:cNvSpPr>
            <a:spLocks noGrp="1"/>
          </p:cNvSpPr>
          <p:nvPr>
            <p:ph type="dt" sz="half" idx="2"/>
          </p:nvPr>
        </p:nvSpPr>
        <p:spPr>
          <a:xfrm>
            <a:off x="495300" y="6237312"/>
            <a:ext cx="2039431"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4F6618A4-9320-47CB-99F0-FD7984649548}" type="datetime1">
              <a:rPr kumimoji="1" lang="ja-JP" altLang="en-US" smtClean="0"/>
              <a:t>2025/7/18</a:t>
            </a:fld>
            <a:endParaRPr kumimoji="1" lang="ja-JP" altLang="en-US"/>
          </a:p>
        </p:txBody>
      </p:sp>
      <p:sp>
        <p:nvSpPr>
          <p:cNvPr id="1029" name="スライド番号プレースホルダー 5"/>
          <p:cNvSpPr>
            <a:spLocks noGrp="1"/>
          </p:cNvSpPr>
          <p:nvPr>
            <p:ph type="sldNum" sz="quarter" idx="4"/>
          </p:nvPr>
        </p:nvSpPr>
        <p:spPr>
          <a:xfrm>
            <a:off x="7332264" y="6237312"/>
            <a:ext cx="2078436"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2174BBD-3DF7-326A-2E1A-3D987EF830D6}"/>
              </a:ext>
            </a:extLst>
          </p:cNvPr>
          <p:cNvSpPr txBox="1"/>
          <p:nvPr/>
        </p:nvSpPr>
        <p:spPr>
          <a:xfrm>
            <a:off x="0" y="1766613"/>
            <a:ext cx="9906000" cy="1200329"/>
          </a:xfrm>
          <a:prstGeom prst="rect">
            <a:avLst/>
          </a:prstGeom>
          <a:solidFill>
            <a:schemeClr val="accent6">
              <a:lumMod val="75000"/>
            </a:schemeClr>
          </a:solidFill>
        </p:spPr>
        <p:txBody>
          <a:bodyPr wrap="square" rtlCol="0">
            <a:spAutoFit/>
          </a:bodyPr>
          <a:lstStyle/>
          <a:p>
            <a:r>
              <a:rPr lang="ja-JP" altLang="en-US" sz="6600" dirty="0">
                <a:solidFill>
                  <a:schemeClr val="bg1"/>
                </a:solidFill>
                <a:latin typeface="HGS創英角ｺﾞｼｯｸUB" panose="020B0900000000000000" pitchFamily="50" charset="-128"/>
                <a:ea typeface="HGS創英角ｺﾞｼｯｸUB" panose="020B0900000000000000" pitchFamily="50" charset="-128"/>
              </a:rPr>
              <a:t>　</a:t>
            </a:r>
            <a:r>
              <a:rPr lang="ja-JP" altLang="en-US" sz="7200" dirty="0">
                <a:solidFill>
                  <a:schemeClr val="bg1"/>
                </a:solidFill>
                <a:latin typeface="HGS創英角ｺﾞｼｯｸUB" panose="020B0900000000000000" pitchFamily="50" charset="-128"/>
                <a:ea typeface="HGS創英角ｺﾞｼｯｸUB" panose="020B0900000000000000" pitchFamily="50" charset="-128"/>
              </a:rPr>
              <a:t>和光市防災会議</a:t>
            </a:r>
            <a:endParaRPr lang="en-US" altLang="ja-JP" sz="66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2" name="テキスト ボックス 1">
            <a:extLst>
              <a:ext uri="{FF2B5EF4-FFF2-40B4-BE49-F238E27FC236}">
                <a16:creationId xmlns:a16="http://schemas.microsoft.com/office/drawing/2014/main" id="{C96219BB-8B66-1EF7-73BE-39449782E2C9}"/>
              </a:ext>
            </a:extLst>
          </p:cNvPr>
          <p:cNvSpPr txBox="1"/>
          <p:nvPr/>
        </p:nvSpPr>
        <p:spPr>
          <a:xfrm>
            <a:off x="8193360" y="368660"/>
            <a:ext cx="1584176" cy="584775"/>
          </a:xfrm>
          <a:prstGeom prst="rect">
            <a:avLst/>
          </a:prstGeom>
          <a:noFill/>
        </p:spPr>
        <p:txBody>
          <a:bodyPr wrap="square" rtlCol="0">
            <a:spAutoFit/>
          </a:bodyPr>
          <a:lstStyle/>
          <a:p>
            <a:r>
              <a:rPr kumimoji="1" lang="ja-JP" altLang="en-US" sz="3200" dirty="0">
                <a:latin typeface="ＤＦ特太ゴシック体" panose="020B0509000000000000" pitchFamily="49" charset="-128"/>
                <a:ea typeface="ＤＦ特太ゴシック体" panose="020B0509000000000000" pitchFamily="49" charset="-128"/>
              </a:rPr>
              <a:t>資料１</a:t>
            </a:r>
          </a:p>
        </p:txBody>
      </p:sp>
      <p:pic>
        <p:nvPicPr>
          <p:cNvPr id="3" name="図 2">
            <a:extLst>
              <a:ext uri="{FF2B5EF4-FFF2-40B4-BE49-F238E27FC236}">
                <a16:creationId xmlns:a16="http://schemas.microsoft.com/office/drawing/2014/main" id="{15D041FC-3EEF-A754-E07B-49DE5E03CB93}"/>
              </a:ext>
            </a:extLst>
          </p:cNvPr>
          <p:cNvPicPr>
            <a:picLocks noChangeAspect="1"/>
          </p:cNvPicPr>
          <p:nvPr/>
        </p:nvPicPr>
        <p:blipFill>
          <a:blip r:embed="rId2"/>
          <a:stretch>
            <a:fillRect/>
          </a:stretch>
        </p:blipFill>
        <p:spPr>
          <a:xfrm>
            <a:off x="5856906" y="3212976"/>
            <a:ext cx="4034301" cy="3445877"/>
          </a:xfrm>
          <a:prstGeom prst="rect">
            <a:avLst/>
          </a:prstGeom>
        </p:spPr>
      </p:pic>
      <p:sp>
        <p:nvSpPr>
          <p:cNvPr id="6" name="テキスト ボックス 5">
            <a:extLst>
              <a:ext uri="{FF2B5EF4-FFF2-40B4-BE49-F238E27FC236}">
                <a16:creationId xmlns:a16="http://schemas.microsoft.com/office/drawing/2014/main" id="{4CA705EA-463A-BCDB-A63B-3EC87FA66D63}"/>
              </a:ext>
            </a:extLst>
          </p:cNvPr>
          <p:cNvSpPr txBox="1"/>
          <p:nvPr/>
        </p:nvSpPr>
        <p:spPr>
          <a:xfrm>
            <a:off x="474740" y="3537012"/>
            <a:ext cx="6696744" cy="2492990"/>
          </a:xfrm>
          <a:prstGeom prst="rect">
            <a:avLst/>
          </a:prstGeom>
          <a:noFill/>
        </p:spPr>
        <p:txBody>
          <a:bodyPr wrap="square" rtlCol="0">
            <a:spAutoFit/>
          </a:bodyPr>
          <a:lstStyle/>
          <a:p>
            <a:r>
              <a:rPr lang="ja-JP" altLang="en-US" sz="2000" dirty="0">
                <a:latin typeface="MS UI Gothic" panose="020B0600070205080204" pitchFamily="50" charset="-128"/>
                <a:ea typeface="MS UI Gothic" panose="020B0600070205080204" pitchFamily="50" charset="-128"/>
              </a:rPr>
              <a:t>≪議題≫</a:t>
            </a:r>
            <a:endParaRPr lang="en-US" altLang="ja-JP" sz="2000" dirty="0">
              <a:latin typeface="MS UI Gothic" panose="020B0600070205080204" pitchFamily="50" charset="-128"/>
              <a:ea typeface="MS UI Gothic" panose="020B0600070205080204" pitchFamily="50" charset="-128"/>
            </a:endParaRPr>
          </a:p>
          <a:p>
            <a:r>
              <a:rPr kumimoji="1" lang="ja-JP" altLang="en-US" sz="2000" dirty="0">
                <a:latin typeface="MS UI Gothic" panose="020B0600070205080204" pitchFamily="50" charset="-128"/>
                <a:ea typeface="MS UI Gothic" panose="020B0600070205080204" pitchFamily="50" charset="-128"/>
              </a:rPr>
              <a:t>　和光市地域防災計画（各編）の改定方針について</a:t>
            </a:r>
            <a:endParaRPr kumimoji="1" lang="en-US" altLang="ja-JP" sz="2000" dirty="0">
              <a:latin typeface="MS UI Gothic" panose="020B0600070205080204" pitchFamily="50" charset="-128"/>
              <a:ea typeface="MS UI Gothic" panose="020B0600070205080204" pitchFamily="50" charset="-128"/>
            </a:endParaRPr>
          </a:p>
          <a:p>
            <a:r>
              <a:rPr lang="ja-JP" altLang="en-US" sz="2000" dirty="0">
                <a:latin typeface="MS UI Gothic" panose="020B0600070205080204" pitchFamily="50" charset="-128"/>
                <a:ea typeface="MS UI Gothic" panose="020B0600070205080204" pitchFamily="50" charset="-128"/>
              </a:rPr>
              <a:t>　　１　計画改定の作業方針</a:t>
            </a:r>
            <a:endParaRPr lang="en-US" altLang="ja-JP" sz="2000" dirty="0">
              <a:latin typeface="MS UI Gothic" panose="020B0600070205080204" pitchFamily="50" charset="-128"/>
              <a:ea typeface="MS UI Gothic" panose="020B0600070205080204" pitchFamily="50" charset="-128"/>
            </a:endParaRPr>
          </a:p>
          <a:p>
            <a:r>
              <a:rPr lang="ja-JP" altLang="en-US" sz="1600" dirty="0">
                <a:latin typeface="MS UI Gothic" panose="020B0600070205080204" pitchFamily="50" charset="-128"/>
                <a:ea typeface="MS UI Gothic" panose="020B0600070205080204" pitchFamily="50" charset="-128"/>
              </a:rPr>
              <a:t>　　　　⑴　改定作業のイメージ</a:t>
            </a:r>
            <a:endParaRPr lang="en-US" altLang="ja-JP" sz="1600" dirty="0">
              <a:latin typeface="MS UI Gothic" panose="020B0600070205080204" pitchFamily="50" charset="-128"/>
              <a:ea typeface="MS UI Gothic" panose="020B0600070205080204" pitchFamily="50" charset="-128"/>
            </a:endParaRPr>
          </a:p>
          <a:p>
            <a:r>
              <a:rPr lang="ja-JP" altLang="en-US" sz="1600" dirty="0">
                <a:latin typeface="MS UI Gothic" panose="020B0600070205080204" pitchFamily="50" charset="-128"/>
                <a:ea typeface="MS UI Gothic" panose="020B0600070205080204" pitchFamily="50" charset="-128"/>
              </a:rPr>
              <a:t>　　　　⑵　論点の抽出</a:t>
            </a:r>
          </a:p>
          <a:p>
            <a:r>
              <a:rPr lang="ja-JP" altLang="en-US" sz="2000" dirty="0">
                <a:latin typeface="MS UI Gothic" panose="020B0600070205080204" pitchFamily="50" charset="-128"/>
                <a:ea typeface="MS UI Gothic" panose="020B0600070205080204" pitchFamily="50" charset="-128"/>
              </a:rPr>
              <a:t>　　２　災害対策本部の組織再編成</a:t>
            </a:r>
          </a:p>
          <a:p>
            <a:r>
              <a:rPr lang="ja-JP" altLang="en-US" sz="2000" dirty="0">
                <a:latin typeface="MS UI Gothic" panose="020B0600070205080204" pitchFamily="50" charset="-128"/>
                <a:ea typeface="MS UI Gothic" panose="020B0600070205080204" pitchFamily="50" charset="-128"/>
              </a:rPr>
              <a:t>　　　　</a:t>
            </a:r>
            <a:r>
              <a:rPr lang="en-US" altLang="ja-JP" sz="1600" dirty="0">
                <a:latin typeface="MS UI Gothic" panose="020B0600070205080204" pitchFamily="50" charset="-128"/>
                <a:ea typeface="MS UI Gothic" panose="020B0600070205080204" pitchFamily="50" charset="-128"/>
              </a:rPr>
              <a:t>ICS</a:t>
            </a:r>
            <a:r>
              <a:rPr lang="ja-JP" altLang="en-US" sz="1600" dirty="0">
                <a:latin typeface="MS UI Gothic" panose="020B0600070205080204" pitchFamily="50" charset="-128"/>
                <a:ea typeface="MS UI Gothic" panose="020B0600070205080204" pitchFamily="50" charset="-128"/>
              </a:rPr>
              <a:t>（</a:t>
            </a:r>
            <a:r>
              <a:rPr lang="en-US" altLang="ja-JP" sz="1600" dirty="0">
                <a:latin typeface="MS UI Gothic" panose="020B0600070205080204" pitchFamily="50" charset="-128"/>
                <a:ea typeface="MS UI Gothic" panose="020B0600070205080204" pitchFamily="50" charset="-128"/>
              </a:rPr>
              <a:t>Incident Command System</a:t>
            </a:r>
            <a:r>
              <a:rPr lang="ja-JP" altLang="en-US" sz="1600" dirty="0">
                <a:latin typeface="MS UI Gothic" panose="020B0600070205080204" pitchFamily="50" charset="-128"/>
                <a:ea typeface="MS UI Gothic" panose="020B0600070205080204" pitchFamily="50" charset="-128"/>
              </a:rPr>
              <a:t>）の導入</a:t>
            </a:r>
          </a:p>
          <a:p>
            <a:r>
              <a:rPr lang="ja-JP" altLang="en-US" sz="2000" dirty="0">
                <a:latin typeface="MS UI Gothic" panose="020B0600070205080204" pitchFamily="50" charset="-128"/>
                <a:ea typeface="MS UI Gothic" panose="020B0600070205080204" pitchFamily="50" charset="-128"/>
              </a:rPr>
              <a:t>　　３　令和７年度改定スケジュール（案）</a:t>
            </a:r>
          </a:p>
        </p:txBody>
      </p:sp>
      <p:sp>
        <p:nvSpPr>
          <p:cNvPr id="8" name="テキスト ボックス 7">
            <a:extLst>
              <a:ext uri="{FF2B5EF4-FFF2-40B4-BE49-F238E27FC236}">
                <a16:creationId xmlns:a16="http://schemas.microsoft.com/office/drawing/2014/main" id="{F0FC93A1-9BD7-F16C-D7B0-3DB38C152020}"/>
              </a:ext>
            </a:extLst>
          </p:cNvPr>
          <p:cNvSpPr txBox="1"/>
          <p:nvPr/>
        </p:nvSpPr>
        <p:spPr>
          <a:xfrm>
            <a:off x="812540" y="1120282"/>
            <a:ext cx="6948772" cy="646331"/>
          </a:xfrm>
          <a:prstGeom prst="rect">
            <a:avLst/>
          </a:prstGeom>
          <a:noFill/>
        </p:spPr>
        <p:txBody>
          <a:bodyPr wrap="square" rtlCol="0">
            <a:spAutoFit/>
          </a:bodyPr>
          <a:lstStyle/>
          <a:p>
            <a:r>
              <a:rPr kumimoji="1" lang="ja-JP" altLang="en-US" sz="3600" dirty="0">
                <a:latin typeface="HGS創英角ｺﾞｼｯｸUB" panose="020B0900000000000000" pitchFamily="50" charset="-128"/>
                <a:ea typeface="HGS創英角ｺﾞｼｯｸUB" panose="020B0900000000000000" pitchFamily="50" charset="-128"/>
              </a:rPr>
              <a:t>令和７年度　第１回</a:t>
            </a:r>
            <a:endParaRPr kumimoji="1" lang="en-US" altLang="ja-JP" sz="32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527846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DBA5F-6A77-F51B-CF18-85578C06875B}"/>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09A6BC5-BA2D-F7F1-C187-6B624CE73E55}"/>
              </a:ext>
            </a:extLst>
          </p:cNvPr>
          <p:cNvSpPr>
            <a:spLocks noGrp="1"/>
          </p:cNvSpPr>
          <p:nvPr>
            <p:ph type="sldNum" sz="quarter" idx="12"/>
          </p:nvPr>
        </p:nvSpPr>
        <p:spPr/>
        <p:txBody>
          <a:bodyPr/>
          <a:lstStyle/>
          <a:p>
            <a:fld id="{2C9400E4-C46D-48FA-AEA0-ED136F70A0E5}" type="slidenum">
              <a:rPr lang="ja-JP" altLang="en-US" smtClean="0"/>
              <a:pPr/>
              <a:t>10</a:t>
            </a:fld>
            <a:endParaRPr lang="ja-JP" altLang="en-US"/>
          </a:p>
        </p:txBody>
      </p:sp>
      <p:sp>
        <p:nvSpPr>
          <p:cNvPr id="5" name="四角形 150">
            <a:extLst>
              <a:ext uri="{FF2B5EF4-FFF2-40B4-BE49-F238E27FC236}">
                <a16:creationId xmlns:a16="http://schemas.microsoft.com/office/drawing/2014/main" id="{D3CA98EF-21D5-A3E7-7D31-69EBF3008B78}"/>
              </a:ext>
            </a:extLst>
          </p:cNvPr>
          <p:cNvSpPr>
            <a:spLocks noGrp="1"/>
          </p:cNvSpPr>
          <p:nvPr>
            <p:ph type="title"/>
          </p:nvPr>
        </p:nvSpPr>
        <p:spPr>
          <a:xfrm>
            <a:off x="272865" y="189000"/>
            <a:ext cx="9357627" cy="635139"/>
          </a:xfrm>
          <a:prstGeom prst="rect">
            <a:avLst/>
          </a:prstGeom>
          <a:solidFill>
            <a:schemeClr val="accent5"/>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改定作業２　記載事項の整理</a:t>
            </a:r>
            <a:r>
              <a:rPr lang="en-US" altLang="ja-JP" sz="2800" dirty="0">
                <a:solidFill>
                  <a:schemeClr val="bg1"/>
                </a:solidFill>
                <a:latin typeface="AR丸ゴシック体E"/>
                <a:ea typeface="AR丸ゴシック体E"/>
              </a:rPr>
              <a:t>(3)</a:t>
            </a:r>
            <a:r>
              <a:rPr lang="ja-JP" altLang="en-US" sz="2800" dirty="0">
                <a:solidFill>
                  <a:schemeClr val="bg1"/>
                </a:solidFill>
                <a:latin typeface="AR丸ゴシック体E"/>
                <a:ea typeface="AR丸ゴシック体E"/>
              </a:rPr>
              <a:t>（刈り込みの例②</a:t>
            </a:r>
            <a:r>
              <a:rPr lang="en-US" altLang="ja-JP" sz="2800" dirty="0">
                <a:solidFill>
                  <a:schemeClr val="bg1"/>
                </a:solidFill>
                <a:latin typeface="AR丸ゴシック体E"/>
                <a:ea typeface="AR丸ゴシック体E"/>
              </a:rPr>
              <a:t>-2</a:t>
            </a:r>
            <a:r>
              <a:rPr lang="ja-JP" altLang="en-US" sz="2800" dirty="0">
                <a:solidFill>
                  <a:schemeClr val="bg1"/>
                </a:solidFill>
                <a:latin typeface="AR丸ゴシック体E"/>
                <a:ea typeface="AR丸ゴシック体E"/>
              </a:rPr>
              <a:t>）</a:t>
            </a:r>
            <a:endParaRPr kumimoji="1" lang="ja-JP" altLang="en-US" dirty="0">
              <a:solidFill>
                <a:schemeClr val="bg1"/>
              </a:solidFill>
              <a:latin typeface="AR丸ゴシック体E"/>
              <a:ea typeface="AR丸ゴシック体E"/>
            </a:endParaRPr>
          </a:p>
        </p:txBody>
      </p:sp>
      <p:sp>
        <p:nvSpPr>
          <p:cNvPr id="2" name="四角形: 角を丸くする 1">
            <a:extLst>
              <a:ext uri="{FF2B5EF4-FFF2-40B4-BE49-F238E27FC236}">
                <a16:creationId xmlns:a16="http://schemas.microsoft.com/office/drawing/2014/main" id="{241077F9-9AB8-279D-8ED6-4221C3976BDB}"/>
              </a:ext>
            </a:extLst>
          </p:cNvPr>
          <p:cNvSpPr/>
          <p:nvPr/>
        </p:nvSpPr>
        <p:spPr>
          <a:xfrm>
            <a:off x="274422" y="937870"/>
            <a:ext cx="9356070" cy="486211"/>
          </a:xfrm>
          <a:prstGeom prst="roundRect">
            <a:avLst>
              <a:gd name="adj" fmla="val 49965"/>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400" b="1" dirty="0">
                <a:solidFill>
                  <a:schemeClr val="tx1"/>
                </a:solidFill>
              </a:rPr>
              <a:t>② 詳細な手続・手順や</a:t>
            </a:r>
            <a:r>
              <a:rPr lang="ja-JP" altLang="en-US" sz="2400" b="1" dirty="0">
                <a:solidFill>
                  <a:srgbClr val="FF0000"/>
                </a:solidFill>
              </a:rPr>
              <a:t>一覧表</a:t>
            </a:r>
            <a:r>
              <a:rPr lang="ja-JP" altLang="en-US" sz="2400" b="1" dirty="0">
                <a:solidFill>
                  <a:schemeClr val="tx1"/>
                </a:solidFill>
              </a:rPr>
              <a:t>（機関・場所・品目等）</a:t>
            </a:r>
            <a:endParaRPr lang="en-US" altLang="ja-JP" sz="2400" b="1" dirty="0">
              <a:solidFill>
                <a:schemeClr val="tx1"/>
              </a:solidFill>
            </a:endParaRPr>
          </a:p>
        </p:txBody>
      </p:sp>
      <p:pic>
        <p:nvPicPr>
          <p:cNvPr id="7" name="図 6">
            <a:extLst>
              <a:ext uri="{FF2B5EF4-FFF2-40B4-BE49-F238E27FC236}">
                <a16:creationId xmlns:a16="http://schemas.microsoft.com/office/drawing/2014/main" id="{441B9100-EC99-48B5-9599-05EEC97A8715}"/>
              </a:ext>
            </a:extLst>
          </p:cNvPr>
          <p:cNvPicPr>
            <a:picLocks noChangeAspect="1"/>
          </p:cNvPicPr>
          <p:nvPr/>
        </p:nvPicPr>
        <p:blipFill>
          <a:blip r:embed="rId2"/>
          <a:stretch>
            <a:fillRect/>
          </a:stretch>
        </p:blipFill>
        <p:spPr>
          <a:xfrm>
            <a:off x="272865" y="1537812"/>
            <a:ext cx="7834933" cy="5141455"/>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8" name="吹き出し: 角を丸めた四角形 7">
            <a:extLst>
              <a:ext uri="{FF2B5EF4-FFF2-40B4-BE49-F238E27FC236}">
                <a16:creationId xmlns:a16="http://schemas.microsoft.com/office/drawing/2014/main" id="{0244650F-3094-1070-F4A1-F21C2E198B7E}"/>
              </a:ext>
            </a:extLst>
          </p:cNvPr>
          <p:cNvSpPr/>
          <p:nvPr/>
        </p:nvSpPr>
        <p:spPr>
          <a:xfrm>
            <a:off x="5781092" y="2225077"/>
            <a:ext cx="3961208" cy="2011355"/>
          </a:xfrm>
          <a:prstGeom prst="wedgeRoundRectCallout">
            <a:avLst>
              <a:gd name="adj1" fmla="val -60550"/>
              <a:gd name="adj2" fmla="val -39376"/>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★この細目（第</a:t>
            </a:r>
            <a:r>
              <a:rPr lang="en-US" altLang="ja-JP" sz="1400" dirty="0">
                <a:solidFill>
                  <a:schemeClr val="tx1"/>
                </a:solidFill>
                <a:latin typeface="BIZ UDPゴシック" panose="020B0400000000000000" pitchFamily="50" charset="-128"/>
                <a:ea typeface="BIZ UDPゴシック" panose="020B0400000000000000" pitchFamily="50" charset="-128"/>
              </a:rPr>
              <a:t>7</a:t>
            </a:r>
            <a:r>
              <a:rPr lang="ja-JP" altLang="en-US" sz="1400" dirty="0">
                <a:solidFill>
                  <a:schemeClr val="tx1"/>
                </a:solidFill>
                <a:latin typeface="BIZ UDPゴシック" panose="020B0400000000000000" pitchFamily="50" charset="-128"/>
                <a:ea typeface="BIZ UDPゴシック" panose="020B0400000000000000" pitchFamily="50" charset="-128"/>
              </a:rPr>
              <a:t>節⑶）は「熊谷気象台とＮＨＫの役割」が書かれているが、市の計画に「速報で用いる区域の名称」は必要であろうか？</a:t>
            </a:r>
          </a:p>
          <a:p>
            <a:r>
              <a:rPr lang="ja-JP" altLang="en-US" sz="1400" dirty="0">
                <a:solidFill>
                  <a:schemeClr val="tx1"/>
                </a:solidFill>
                <a:latin typeface="BIZ UDPゴシック" panose="020B0400000000000000" pitchFamily="50" charset="-128"/>
                <a:ea typeface="BIZ UDPゴシック" panose="020B0400000000000000" pitchFamily="50" charset="-128"/>
              </a:rPr>
              <a:t>　仮に和光市を含む埼玉県南部以外の区域の市町村名が必要だとしたら、その理由を記載すべきであるが、</a:t>
            </a:r>
            <a:r>
              <a:rPr lang="ja-JP" altLang="en-US" sz="1400" dirty="0">
                <a:solidFill>
                  <a:srgbClr val="FF0000"/>
                </a:solidFill>
                <a:latin typeface="BIZ UDPゴシック" panose="020B0400000000000000" pitchFamily="50" charset="-128"/>
                <a:ea typeface="BIZ UDPゴシック" panose="020B0400000000000000" pitchFamily="50" charset="-128"/>
              </a:rPr>
              <a:t>前後の文脈から判断してもこの表の必要性はないと考えられる</a:t>
            </a:r>
            <a:r>
              <a:rPr lang="ja-JP" altLang="en-US" sz="1400" dirty="0">
                <a:solidFill>
                  <a:schemeClr val="tx1"/>
                </a:solidFill>
                <a:latin typeface="BIZ UDPゴシック" panose="020B0400000000000000" pitchFamily="50" charset="-128"/>
                <a:ea typeface="BIZ UDPゴシック" panose="020B0400000000000000" pitchFamily="50" charset="-128"/>
              </a:rPr>
              <a:t>。</a:t>
            </a:r>
          </a:p>
        </p:txBody>
      </p:sp>
      <p:sp>
        <p:nvSpPr>
          <p:cNvPr id="9" name="四角形: 角を丸くする 8">
            <a:extLst>
              <a:ext uri="{FF2B5EF4-FFF2-40B4-BE49-F238E27FC236}">
                <a16:creationId xmlns:a16="http://schemas.microsoft.com/office/drawing/2014/main" id="{DB07A7E3-BDCE-DFA1-1AD2-C31B84811DD1}"/>
              </a:ext>
            </a:extLst>
          </p:cNvPr>
          <p:cNvSpPr/>
          <p:nvPr/>
        </p:nvSpPr>
        <p:spPr>
          <a:xfrm>
            <a:off x="2792760" y="2176980"/>
            <a:ext cx="2772308" cy="27009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298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0B08C-2562-A1C3-B999-7025F9E05397}"/>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274BCF9-AAF0-A527-EB17-E52EB242D167}"/>
              </a:ext>
            </a:extLst>
          </p:cNvPr>
          <p:cNvSpPr>
            <a:spLocks noGrp="1"/>
          </p:cNvSpPr>
          <p:nvPr>
            <p:ph type="sldNum" sz="quarter" idx="12"/>
          </p:nvPr>
        </p:nvSpPr>
        <p:spPr/>
        <p:txBody>
          <a:bodyPr/>
          <a:lstStyle/>
          <a:p>
            <a:fld id="{2C9400E4-C46D-48FA-AEA0-ED136F70A0E5}" type="slidenum">
              <a:rPr lang="ja-JP" altLang="en-US" smtClean="0"/>
              <a:pPr/>
              <a:t>11</a:t>
            </a:fld>
            <a:endParaRPr lang="ja-JP" altLang="en-US"/>
          </a:p>
        </p:txBody>
      </p:sp>
      <p:sp>
        <p:nvSpPr>
          <p:cNvPr id="5" name="四角形 150">
            <a:extLst>
              <a:ext uri="{FF2B5EF4-FFF2-40B4-BE49-F238E27FC236}">
                <a16:creationId xmlns:a16="http://schemas.microsoft.com/office/drawing/2014/main" id="{AF18E4F4-A631-255E-0504-9E4A6C39FB1B}"/>
              </a:ext>
            </a:extLst>
          </p:cNvPr>
          <p:cNvSpPr>
            <a:spLocks noGrp="1"/>
          </p:cNvSpPr>
          <p:nvPr>
            <p:ph type="title"/>
          </p:nvPr>
        </p:nvSpPr>
        <p:spPr>
          <a:xfrm>
            <a:off x="272865" y="189000"/>
            <a:ext cx="9357627" cy="635139"/>
          </a:xfrm>
          <a:prstGeom prst="rect">
            <a:avLst/>
          </a:prstGeom>
          <a:solidFill>
            <a:schemeClr val="accent5"/>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改定作業２　記載事項の整理</a:t>
            </a:r>
            <a:r>
              <a:rPr lang="en-US" altLang="ja-JP" sz="2800" dirty="0">
                <a:solidFill>
                  <a:schemeClr val="bg1"/>
                </a:solidFill>
                <a:latin typeface="AR丸ゴシック体E"/>
                <a:ea typeface="AR丸ゴシック体E"/>
              </a:rPr>
              <a:t>(3)</a:t>
            </a:r>
            <a:r>
              <a:rPr lang="ja-JP" altLang="en-US" sz="2800" dirty="0">
                <a:solidFill>
                  <a:schemeClr val="bg1"/>
                </a:solidFill>
                <a:latin typeface="AR丸ゴシック体E"/>
                <a:ea typeface="AR丸ゴシック体E"/>
              </a:rPr>
              <a:t>（刈り込みの例③）</a:t>
            </a:r>
            <a:endParaRPr kumimoji="1" lang="ja-JP" altLang="en-US" dirty="0">
              <a:solidFill>
                <a:schemeClr val="bg1"/>
              </a:solidFill>
              <a:latin typeface="AR丸ゴシック体E"/>
              <a:ea typeface="AR丸ゴシック体E"/>
            </a:endParaRPr>
          </a:p>
        </p:txBody>
      </p:sp>
      <p:sp>
        <p:nvSpPr>
          <p:cNvPr id="3" name="四角形: 角を丸くする 2">
            <a:extLst>
              <a:ext uri="{FF2B5EF4-FFF2-40B4-BE49-F238E27FC236}">
                <a16:creationId xmlns:a16="http://schemas.microsoft.com/office/drawing/2014/main" id="{AB70A98C-9E76-FC79-EDE5-5AA46832EB92}"/>
              </a:ext>
            </a:extLst>
          </p:cNvPr>
          <p:cNvSpPr/>
          <p:nvPr/>
        </p:nvSpPr>
        <p:spPr>
          <a:xfrm>
            <a:off x="263804" y="948236"/>
            <a:ext cx="9356070" cy="486211"/>
          </a:xfrm>
          <a:prstGeom prst="roundRect">
            <a:avLst>
              <a:gd name="adj" fmla="val 49965"/>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400" b="1" dirty="0">
                <a:solidFill>
                  <a:schemeClr val="tx1"/>
                </a:solidFill>
              </a:rPr>
              <a:t>③ </a:t>
            </a:r>
            <a:r>
              <a:rPr lang="ja-JP" altLang="en-US" sz="2400" b="1" dirty="0">
                <a:solidFill>
                  <a:srgbClr val="FF0000"/>
                </a:solidFill>
              </a:rPr>
              <a:t>法令等において定められている事項</a:t>
            </a:r>
            <a:endParaRPr lang="en-US" altLang="ja-JP" sz="2400" b="1" dirty="0">
              <a:solidFill>
                <a:srgbClr val="FF0000"/>
              </a:solidFill>
            </a:endParaRPr>
          </a:p>
        </p:txBody>
      </p:sp>
      <p:pic>
        <p:nvPicPr>
          <p:cNvPr id="8" name="図 7">
            <a:extLst>
              <a:ext uri="{FF2B5EF4-FFF2-40B4-BE49-F238E27FC236}">
                <a16:creationId xmlns:a16="http://schemas.microsoft.com/office/drawing/2014/main" id="{A7DEEDE4-B7BE-18E3-8BAE-E0CF65B4ECDD}"/>
              </a:ext>
            </a:extLst>
          </p:cNvPr>
          <p:cNvPicPr>
            <a:picLocks noChangeAspect="1"/>
          </p:cNvPicPr>
          <p:nvPr/>
        </p:nvPicPr>
        <p:blipFill>
          <a:blip r:embed="rId2"/>
          <a:stretch>
            <a:fillRect/>
          </a:stretch>
        </p:blipFill>
        <p:spPr>
          <a:xfrm>
            <a:off x="277314" y="1558544"/>
            <a:ext cx="8988910" cy="4650978"/>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四角形: 角を丸くする 9">
            <a:extLst>
              <a:ext uri="{FF2B5EF4-FFF2-40B4-BE49-F238E27FC236}">
                <a16:creationId xmlns:a16="http://schemas.microsoft.com/office/drawing/2014/main" id="{18BB2CF6-B895-8A91-67F6-825FEAF8BD5D}"/>
              </a:ext>
            </a:extLst>
          </p:cNvPr>
          <p:cNvSpPr/>
          <p:nvPr/>
        </p:nvSpPr>
        <p:spPr>
          <a:xfrm>
            <a:off x="380492" y="2204864"/>
            <a:ext cx="6336704" cy="3715266"/>
          </a:xfrm>
          <a:prstGeom prst="roundRect">
            <a:avLst>
              <a:gd name="adj" fmla="val 7442"/>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72F50BA0-1C44-25EC-CDB3-34EE475F6D22}"/>
              </a:ext>
            </a:extLst>
          </p:cNvPr>
          <p:cNvSpPr/>
          <p:nvPr/>
        </p:nvSpPr>
        <p:spPr>
          <a:xfrm>
            <a:off x="5889104" y="3257554"/>
            <a:ext cx="3961208" cy="2951968"/>
          </a:xfrm>
          <a:prstGeom prst="wedgeRoundRectCallout">
            <a:avLst>
              <a:gd name="adj1" fmla="val -63627"/>
              <a:gd name="adj2" fmla="val -36131"/>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★≪復旧対策≫として、激甚災害に係る財政援助措置の対象として</a:t>
            </a:r>
            <a:r>
              <a:rPr lang="en-US" altLang="ja-JP" sz="1400" dirty="0">
                <a:solidFill>
                  <a:schemeClr val="tx1"/>
                </a:solidFill>
                <a:latin typeface="BIZ UDPゴシック" panose="020B0400000000000000" pitchFamily="50" charset="-128"/>
                <a:ea typeface="BIZ UDPゴシック" panose="020B0400000000000000" pitchFamily="50" charset="-128"/>
              </a:rPr>
              <a:t>32</a:t>
            </a:r>
            <a:r>
              <a:rPr lang="ja-JP" altLang="en-US" sz="1400" dirty="0">
                <a:solidFill>
                  <a:schemeClr val="tx1"/>
                </a:solidFill>
                <a:latin typeface="BIZ UDPゴシック" panose="020B0400000000000000" pitchFamily="50" charset="-128"/>
                <a:ea typeface="BIZ UDPゴシック" panose="020B0400000000000000" pitchFamily="50" charset="-128"/>
              </a:rPr>
              <a:t>事業が列挙されている。</a:t>
            </a:r>
          </a:p>
          <a:p>
            <a:r>
              <a:rPr lang="ja-JP" altLang="en-US" sz="1400" dirty="0">
                <a:solidFill>
                  <a:schemeClr val="tx1"/>
                </a:solidFill>
                <a:latin typeface="BIZ UDPゴシック" panose="020B0400000000000000" pitchFamily="50" charset="-128"/>
                <a:ea typeface="BIZ UDPゴシック" panose="020B0400000000000000" pitchFamily="50" charset="-128"/>
              </a:rPr>
              <a:t>　これらは「激甚災害に対処するための特別の財政援助等に関する法律」の第</a:t>
            </a:r>
            <a:r>
              <a:rPr lang="en-US" altLang="ja-JP" sz="1400" dirty="0">
                <a:solidFill>
                  <a:schemeClr val="tx1"/>
                </a:solidFill>
                <a:latin typeface="BIZ UDPゴシック" panose="020B0400000000000000" pitchFamily="50" charset="-128"/>
                <a:ea typeface="BIZ UDPゴシック" panose="020B0400000000000000" pitchFamily="50" charset="-128"/>
              </a:rPr>
              <a:t>3</a:t>
            </a:r>
            <a:r>
              <a:rPr lang="ja-JP" altLang="en-US" sz="1400" dirty="0">
                <a:solidFill>
                  <a:schemeClr val="tx1"/>
                </a:solidFill>
                <a:latin typeface="BIZ UDPゴシック" panose="020B0400000000000000" pitchFamily="50" charset="-128"/>
                <a:ea typeface="BIZ UDPゴシック" panose="020B0400000000000000" pitchFamily="50" charset="-128"/>
              </a:rPr>
              <a:t>条第</a:t>
            </a:r>
            <a:r>
              <a:rPr lang="en-US" altLang="ja-JP" sz="1400" dirty="0">
                <a:solidFill>
                  <a:schemeClr val="tx1"/>
                </a:solidFill>
                <a:latin typeface="BIZ UDPゴシック" panose="020B0400000000000000" pitchFamily="50" charset="-128"/>
                <a:ea typeface="BIZ UDPゴシック" panose="020B0400000000000000" pitchFamily="50" charset="-128"/>
              </a:rPr>
              <a:t>1</a:t>
            </a:r>
            <a:r>
              <a:rPr lang="ja-JP" altLang="en-US" sz="1400" dirty="0">
                <a:solidFill>
                  <a:schemeClr val="tx1"/>
                </a:solidFill>
                <a:latin typeface="BIZ UDPゴシック" panose="020B0400000000000000" pitchFamily="50" charset="-128"/>
                <a:ea typeface="BIZ UDPゴシック" panose="020B0400000000000000" pitchFamily="50" charset="-128"/>
              </a:rPr>
              <a:t>項各号に掲げられたものであるが、法律に規定された対象事業をわざわざ列挙する必要はなく、</a:t>
            </a:r>
            <a:r>
              <a:rPr lang="ja-JP" altLang="en-US" sz="1400" dirty="0">
                <a:solidFill>
                  <a:srgbClr val="FF0000"/>
                </a:solidFill>
                <a:latin typeface="BIZ UDPゴシック" panose="020B0400000000000000" pitchFamily="50" charset="-128"/>
                <a:ea typeface="BIZ UDPゴシック" panose="020B0400000000000000" pitchFamily="50" charset="-128"/>
              </a:rPr>
              <a:t>「激甚災害に係る財政援助措置の対象となる事業は、激甚災害に対処するための特別の財政援助等に関する法律（昭和</a:t>
            </a:r>
            <a:r>
              <a:rPr lang="en-US" altLang="ja-JP" sz="1400" dirty="0">
                <a:solidFill>
                  <a:srgbClr val="FF0000"/>
                </a:solidFill>
                <a:latin typeface="BIZ UDPゴシック" panose="020B0400000000000000" pitchFamily="50" charset="-128"/>
                <a:ea typeface="BIZ UDPゴシック" panose="020B0400000000000000" pitchFamily="50" charset="-128"/>
              </a:rPr>
              <a:t>37</a:t>
            </a:r>
            <a:r>
              <a:rPr lang="ja-JP" altLang="en-US" sz="1400" dirty="0">
                <a:solidFill>
                  <a:srgbClr val="FF0000"/>
                </a:solidFill>
                <a:latin typeface="BIZ UDPゴシック" panose="020B0400000000000000" pitchFamily="50" charset="-128"/>
                <a:ea typeface="BIZ UDPゴシック" panose="020B0400000000000000" pitchFamily="50" charset="-128"/>
              </a:rPr>
              <a:t>年</a:t>
            </a:r>
            <a:r>
              <a:rPr lang="en-US" altLang="ja-JP" sz="1400" dirty="0">
                <a:solidFill>
                  <a:srgbClr val="FF0000"/>
                </a:solidFill>
                <a:latin typeface="BIZ UDPゴシック" panose="020B0400000000000000" pitchFamily="50" charset="-128"/>
                <a:ea typeface="BIZ UDPゴシック" panose="020B0400000000000000" pitchFamily="50" charset="-128"/>
              </a:rPr>
              <a:t>9</a:t>
            </a:r>
            <a:r>
              <a:rPr lang="ja-JP" altLang="en-US" sz="1400" dirty="0">
                <a:solidFill>
                  <a:srgbClr val="FF0000"/>
                </a:solidFill>
                <a:latin typeface="BIZ UDPゴシック" panose="020B0400000000000000" pitchFamily="50" charset="-128"/>
                <a:ea typeface="BIZ UDPゴシック" panose="020B0400000000000000" pitchFamily="50" charset="-128"/>
              </a:rPr>
              <a:t>月</a:t>
            </a:r>
            <a:r>
              <a:rPr lang="en-US" altLang="ja-JP" sz="1400" dirty="0">
                <a:solidFill>
                  <a:srgbClr val="FF0000"/>
                </a:solidFill>
                <a:latin typeface="BIZ UDPゴシック" panose="020B0400000000000000" pitchFamily="50" charset="-128"/>
                <a:ea typeface="BIZ UDPゴシック" panose="020B0400000000000000" pitchFamily="50" charset="-128"/>
              </a:rPr>
              <a:t>6</a:t>
            </a:r>
            <a:r>
              <a:rPr lang="ja-JP" altLang="en-US" sz="1400" dirty="0">
                <a:solidFill>
                  <a:srgbClr val="FF0000"/>
                </a:solidFill>
                <a:latin typeface="BIZ UDPゴシック" panose="020B0400000000000000" pitchFamily="50" charset="-128"/>
                <a:ea typeface="BIZ UDPゴシック" panose="020B0400000000000000" pitchFamily="50" charset="-128"/>
              </a:rPr>
              <a:t>日法律第</a:t>
            </a:r>
            <a:r>
              <a:rPr lang="en-US" altLang="ja-JP" sz="1400" dirty="0">
                <a:solidFill>
                  <a:srgbClr val="FF0000"/>
                </a:solidFill>
                <a:latin typeface="BIZ UDPゴシック" panose="020B0400000000000000" pitchFamily="50" charset="-128"/>
                <a:ea typeface="BIZ UDPゴシック" panose="020B0400000000000000" pitchFamily="50" charset="-128"/>
              </a:rPr>
              <a:t>150</a:t>
            </a:r>
            <a:r>
              <a:rPr lang="ja-JP" altLang="en-US" sz="1400" dirty="0">
                <a:solidFill>
                  <a:srgbClr val="FF0000"/>
                </a:solidFill>
                <a:latin typeface="BIZ UDPゴシック" panose="020B0400000000000000" pitchFamily="50" charset="-128"/>
                <a:ea typeface="BIZ UDPゴシック" panose="020B0400000000000000" pitchFamily="50" charset="-128"/>
              </a:rPr>
              <a:t>号）に定めるところによる。」と記載すれば足りる</a:t>
            </a:r>
            <a:r>
              <a:rPr lang="ja-JP" altLang="en-US" sz="1400" dirty="0">
                <a:solidFill>
                  <a:schemeClr val="tx1"/>
                </a:solidFill>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309317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7EAD7-2F03-5CB2-18E9-C83D96AFE8BE}"/>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2F11F0A-9D11-E90C-AE1E-276E26D16D30}"/>
              </a:ext>
            </a:extLst>
          </p:cNvPr>
          <p:cNvSpPr>
            <a:spLocks noGrp="1"/>
          </p:cNvSpPr>
          <p:nvPr>
            <p:ph type="sldNum" sz="quarter" idx="12"/>
          </p:nvPr>
        </p:nvSpPr>
        <p:spPr/>
        <p:txBody>
          <a:bodyPr/>
          <a:lstStyle/>
          <a:p>
            <a:fld id="{2C9400E4-C46D-48FA-AEA0-ED136F70A0E5}" type="slidenum">
              <a:rPr lang="ja-JP" altLang="en-US" smtClean="0"/>
              <a:pPr/>
              <a:t>12</a:t>
            </a:fld>
            <a:endParaRPr lang="ja-JP" altLang="en-US"/>
          </a:p>
        </p:txBody>
      </p:sp>
      <p:sp>
        <p:nvSpPr>
          <p:cNvPr id="5" name="四角形 150">
            <a:extLst>
              <a:ext uri="{FF2B5EF4-FFF2-40B4-BE49-F238E27FC236}">
                <a16:creationId xmlns:a16="http://schemas.microsoft.com/office/drawing/2014/main" id="{59D6201A-80D7-BDC8-18A1-E6FD51BD6EBC}"/>
              </a:ext>
            </a:extLst>
          </p:cNvPr>
          <p:cNvSpPr>
            <a:spLocks noGrp="1"/>
          </p:cNvSpPr>
          <p:nvPr>
            <p:ph type="title"/>
          </p:nvPr>
        </p:nvSpPr>
        <p:spPr>
          <a:xfrm>
            <a:off x="272865" y="189000"/>
            <a:ext cx="9357627" cy="635139"/>
          </a:xfrm>
          <a:prstGeom prst="rect">
            <a:avLst/>
          </a:prstGeom>
          <a:solidFill>
            <a:schemeClr val="accent5"/>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改定作業２　記載事項の整理</a:t>
            </a:r>
            <a:r>
              <a:rPr lang="en-US" altLang="ja-JP" sz="2800" dirty="0">
                <a:solidFill>
                  <a:schemeClr val="bg1"/>
                </a:solidFill>
                <a:latin typeface="AR丸ゴシック体E"/>
                <a:ea typeface="AR丸ゴシック体E"/>
              </a:rPr>
              <a:t>(3)</a:t>
            </a:r>
            <a:r>
              <a:rPr lang="ja-JP" altLang="en-US" sz="2800" dirty="0">
                <a:solidFill>
                  <a:schemeClr val="bg1"/>
                </a:solidFill>
                <a:latin typeface="AR丸ゴシック体E"/>
                <a:ea typeface="AR丸ゴシック体E"/>
              </a:rPr>
              <a:t>（刈り込みの例④）</a:t>
            </a:r>
            <a:endParaRPr kumimoji="1" lang="ja-JP" altLang="en-US" dirty="0">
              <a:solidFill>
                <a:schemeClr val="bg1"/>
              </a:solidFill>
              <a:latin typeface="AR丸ゴシック体E"/>
              <a:ea typeface="AR丸ゴシック体E"/>
            </a:endParaRPr>
          </a:p>
        </p:txBody>
      </p:sp>
      <p:sp>
        <p:nvSpPr>
          <p:cNvPr id="2" name="四角形: 角を丸くする 1">
            <a:extLst>
              <a:ext uri="{FF2B5EF4-FFF2-40B4-BE49-F238E27FC236}">
                <a16:creationId xmlns:a16="http://schemas.microsoft.com/office/drawing/2014/main" id="{D968A750-68C1-A411-B8A5-15C9C742BD03}"/>
              </a:ext>
            </a:extLst>
          </p:cNvPr>
          <p:cNvSpPr/>
          <p:nvPr/>
        </p:nvSpPr>
        <p:spPr>
          <a:xfrm>
            <a:off x="272864" y="944724"/>
            <a:ext cx="9356069" cy="486211"/>
          </a:xfrm>
          <a:prstGeom prst="roundRect">
            <a:avLst>
              <a:gd name="adj" fmla="val 49965"/>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400" b="1" dirty="0">
                <a:solidFill>
                  <a:schemeClr val="tx1"/>
                </a:solidFill>
              </a:rPr>
              <a:t>④ 国・県等の</a:t>
            </a:r>
            <a:r>
              <a:rPr lang="ja-JP" altLang="en-US" sz="2400" b="1" dirty="0">
                <a:solidFill>
                  <a:srgbClr val="FF0000"/>
                </a:solidFill>
              </a:rPr>
              <a:t>計画・ガイドラインの内容</a:t>
            </a:r>
            <a:r>
              <a:rPr lang="ja-JP" altLang="en-US" sz="2400" b="1" dirty="0">
                <a:solidFill>
                  <a:schemeClr val="tx1"/>
                </a:solidFill>
              </a:rPr>
              <a:t>（抜粋を含む）</a:t>
            </a:r>
            <a:endParaRPr lang="en-US" altLang="ja-JP" sz="2400" b="1" dirty="0">
              <a:solidFill>
                <a:schemeClr val="tx1"/>
              </a:solidFill>
            </a:endParaRPr>
          </a:p>
        </p:txBody>
      </p:sp>
      <p:pic>
        <p:nvPicPr>
          <p:cNvPr id="7" name="図 6">
            <a:extLst>
              <a:ext uri="{FF2B5EF4-FFF2-40B4-BE49-F238E27FC236}">
                <a16:creationId xmlns:a16="http://schemas.microsoft.com/office/drawing/2014/main" id="{F3ABDE35-1DDE-51E1-A54C-D40E644723CF}"/>
              </a:ext>
            </a:extLst>
          </p:cNvPr>
          <p:cNvPicPr>
            <a:picLocks noChangeAspect="1"/>
          </p:cNvPicPr>
          <p:nvPr/>
        </p:nvPicPr>
        <p:blipFill>
          <a:blip r:embed="rId2"/>
          <a:stretch>
            <a:fillRect/>
          </a:stretch>
        </p:blipFill>
        <p:spPr>
          <a:xfrm>
            <a:off x="234293" y="1551520"/>
            <a:ext cx="7090460" cy="3986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吹き出し: 角を丸めた四角形 8">
            <a:extLst>
              <a:ext uri="{FF2B5EF4-FFF2-40B4-BE49-F238E27FC236}">
                <a16:creationId xmlns:a16="http://schemas.microsoft.com/office/drawing/2014/main" id="{A3A61328-F647-4B33-7954-07C0F92D0821}"/>
              </a:ext>
            </a:extLst>
          </p:cNvPr>
          <p:cNvSpPr/>
          <p:nvPr/>
        </p:nvSpPr>
        <p:spPr>
          <a:xfrm>
            <a:off x="5997116" y="2708920"/>
            <a:ext cx="3660968" cy="3626257"/>
          </a:xfrm>
          <a:prstGeom prst="wedgeRoundRectCallout">
            <a:avLst>
              <a:gd name="adj1" fmla="val -38144"/>
              <a:gd name="adj2" fmla="val -55295"/>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★「第１　埼玉県の医療救護体制」の中で、埼玉県による医薬品等の備蓄に関する事項が県計画からの抜粋により掲載されているが、ここにはこれ以上の記載はないため、</a:t>
            </a:r>
            <a:r>
              <a:rPr lang="ja-JP" altLang="en-US" sz="1400" u="sng" dirty="0">
                <a:solidFill>
                  <a:schemeClr val="accent5">
                    <a:lumMod val="75000"/>
                  </a:schemeClr>
                </a:solidFill>
                <a:latin typeface="BIZ UDPゴシック" panose="020B0400000000000000" pitchFamily="50" charset="-128"/>
                <a:ea typeface="BIZ UDPゴシック" panose="020B0400000000000000" pitchFamily="50" charset="-128"/>
              </a:rPr>
              <a:t>新座防災基地に備蓄されている医薬品等は、あたかも当然に使用できるものという誤解を生じさせるおそれがある。</a:t>
            </a:r>
          </a:p>
          <a:p>
            <a:r>
              <a:rPr lang="ja-JP" altLang="en-US" sz="1400" dirty="0">
                <a:solidFill>
                  <a:schemeClr val="tx1"/>
                </a:solidFill>
                <a:latin typeface="BIZ UDPゴシック" panose="020B0400000000000000" pitchFamily="50" charset="-128"/>
                <a:ea typeface="BIZ UDPゴシック" panose="020B0400000000000000" pitchFamily="50" charset="-128"/>
              </a:rPr>
              <a:t>　示されているのは「県が備蓄している内容」なので記載自体は誤りではないが、仮に県の備蓄を掲載する理由があるのであれば、その理由や趣旨を記載すべきである。</a:t>
            </a:r>
          </a:p>
          <a:p>
            <a:r>
              <a:rPr lang="ja-JP" altLang="en-US" sz="1400" dirty="0">
                <a:solidFill>
                  <a:schemeClr val="tx1"/>
                </a:solidFill>
                <a:latin typeface="BIZ UDPゴシック" panose="020B0400000000000000" pitchFamily="50" charset="-128"/>
                <a:ea typeface="BIZ UDPゴシック" panose="020B0400000000000000" pitchFamily="50" charset="-128"/>
              </a:rPr>
              <a:t>　以上のことから、</a:t>
            </a:r>
            <a:r>
              <a:rPr lang="ja-JP" altLang="en-US" sz="1400" dirty="0">
                <a:solidFill>
                  <a:srgbClr val="FF0000"/>
                </a:solidFill>
                <a:latin typeface="BIZ UDPゴシック" panose="020B0400000000000000" pitchFamily="50" charset="-128"/>
                <a:ea typeface="BIZ UDPゴシック" panose="020B0400000000000000" pitchFamily="50" charset="-128"/>
              </a:rPr>
              <a:t>前後の文脈を考慮してもこの記載は必要ない</a:t>
            </a:r>
            <a:r>
              <a:rPr lang="ja-JP" altLang="en-US" sz="1400" dirty="0">
                <a:solidFill>
                  <a:schemeClr val="tx1"/>
                </a:solidFill>
                <a:latin typeface="BIZ UDPゴシック" panose="020B0400000000000000" pitchFamily="50" charset="-128"/>
                <a:ea typeface="BIZ UDPゴシック" panose="020B0400000000000000" pitchFamily="50" charset="-128"/>
              </a:rPr>
              <a:t>と判断できる。</a:t>
            </a:r>
          </a:p>
        </p:txBody>
      </p:sp>
      <p:sp>
        <p:nvSpPr>
          <p:cNvPr id="10" name="四角形: 角を丸くする 9">
            <a:extLst>
              <a:ext uri="{FF2B5EF4-FFF2-40B4-BE49-F238E27FC236}">
                <a16:creationId xmlns:a16="http://schemas.microsoft.com/office/drawing/2014/main" id="{16F1262C-4A71-472C-F12C-D134D9CF7586}"/>
              </a:ext>
            </a:extLst>
          </p:cNvPr>
          <p:cNvSpPr/>
          <p:nvPr/>
        </p:nvSpPr>
        <p:spPr>
          <a:xfrm>
            <a:off x="380492" y="2348880"/>
            <a:ext cx="6156684" cy="27009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角を丸めた四角形 10">
            <a:extLst>
              <a:ext uri="{FF2B5EF4-FFF2-40B4-BE49-F238E27FC236}">
                <a16:creationId xmlns:a16="http://schemas.microsoft.com/office/drawing/2014/main" id="{4C1DAA30-8C58-A6F7-B9D1-68A81A353AF2}"/>
              </a:ext>
            </a:extLst>
          </p:cNvPr>
          <p:cNvSpPr/>
          <p:nvPr/>
        </p:nvSpPr>
        <p:spPr>
          <a:xfrm>
            <a:off x="495300" y="5209258"/>
            <a:ext cx="5448901" cy="1484688"/>
          </a:xfrm>
          <a:prstGeom prst="wedgeRoundRectCallout">
            <a:avLst>
              <a:gd name="adj1" fmla="val 55557"/>
              <a:gd name="adj2" fmla="val -94621"/>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参考）医薬品等の備蓄について、県計画では「</a:t>
            </a:r>
            <a:r>
              <a:rPr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市町村は地震被害想定結果に基づく人的被害の量を目安とし、災害時の医療救護活動のために医薬品等を備蓄する。県は市町村備蓄を補完するための必要な量を備蓄する</a:t>
            </a:r>
            <a:r>
              <a:rPr lang="ja-JP" altLang="en-US" sz="1400" dirty="0">
                <a:solidFill>
                  <a:schemeClr val="tx1"/>
                </a:solidFill>
                <a:latin typeface="BIZ UDPゴシック" panose="020B0400000000000000" pitchFamily="50" charset="-128"/>
                <a:ea typeface="BIZ UDPゴシック" panose="020B0400000000000000" pitchFamily="50" charset="-128"/>
              </a:rPr>
              <a:t>」としているが、</a:t>
            </a:r>
            <a:r>
              <a:rPr lang="ja-JP" altLang="en-US" sz="1400" u="sng" dirty="0">
                <a:solidFill>
                  <a:srgbClr val="FF0000"/>
                </a:solidFill>
                <a:latin typeface="BIZ UDPゴシック" panose="020B0400000000000000" pitchFamily="50" charset="-128"/>
                <a:ea typeface="BIZ UDPゴシック" panose="020B0400000000000000" pitchFamily="50" charset="-128"/>
              </a:rPr>
              <a:t>市の計画には新座防災基地の備蓄以外に医薬品等の備蓄に関する記載はないため「医薬品等の備蓄計画を定める」旨の記載が必要になる。</a:t>
            </a:r>
            <a:endParaRPr lang="ja-JP" altLang="en-US" sz="1200" u="sng"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7235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296C3-83D9-934C-34C9-B847DCB319E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18AC5AD-2910-0FDE-156C-7EE65F74C49D}"/>
              </a:ext>
            </a:extLst>
          </p:cNvPr>
          <p:cNvSpPr>
            <a:spLocks noGrp="1"/>
          </p:cNvSpPr>
          <p:nvPr>
            <p:ph type="sldNum" sz="quarter" idx="12"/>
          </p:nvPr>
        </p:nvSpPr>
        <p:spPr/>
        <p:txBody>
          <a:bodyPr/>
          <a:lstStyle/>
          <a:p>
            <a:fld id="{2C9400E4-C46D-48FA-AEA0-ED136F70A0E5}" type="slidenum">
              <a:rPr lang="ja-JP" altLang="en-US" smtClean="0"/>
              <a:pPr/>
              <a:t>13</a:t>
            </a:fld>
            <a:endParaRPr lang="ja-JP" altLang="en-US"/>
          </a:p>
        </p:txBody>
      </p:sp>
      <p:sp>
        <p:nvSpPr>
          <p:cNvPr id="5" name="四角形 150">
            <a:extLst>
              <a:ext uri="{FF2B5EF4-FFF2-40B4-BE49-F238E27FC236}">
                <a16:creationId xmlns:a16="http://schemas.microsoft.com/office/drawing/2014/main" id="{49BD2FAB-398F-0F14-0949-B01CDCA0ABB3}"/>
              </a:ext>
            </a:extLst>
          </p:cNvPr>
          <p:cNvSpPr>
            <a:spLocks noGrp="1"/>
          </p:cNvSpPr>
          <p:nvPr>
            <p:ph type="title"/>
          </p:nvPr>
        </p:nvSpPr>
        <p:spPr>
          <a:xfrm>
            <a:off x="272865" y="189000"/>
            <a:ext cx="9357627" cy="635139"/>
          </a:xfrm>
          <a:prstGeom prst="rect">
            <a:avLst/>
          </a:prstGeom>
          <a:solidFill>
            <a:schemeClr val="accent5"/>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改定作業２　記載事項の整理</a:t>
            </a:r>
            <a:r>
              <a:rPr lang="en-US" altLang="ja-JP" sz="2800" dirty="0">
                <a:solidFill>
                  <a:schemeClr val="bg1"/>
                </a:solidFill>
                <a:latin typeface="AR丸ゴシック体E"/>
                <a:ea typeface="AR丸ゴシック体E"/>
              </a:rPr>
              <a:t>(3)</a:t>
            </a:r>
            <a:r>
              <a:rPr lang="ja-JP" altLang="en-US" sz="2800" dirty="0">
                <a:solidFill>
                  <a:schemeClr val="bg1"/>
                </a:solidFill>
                <a:latin typeface="AR丸ゴシック体E"/>
                <a:ea typeface="AR丸ゴシック体E"/>
              </a:rPr>
              <a:t>（刈り込みの例⑤）</a:t>
            </a:r>
            <a:endParaRPr kumimoji="1" lang="ja-JP" altLang="en-US" dirty="0">
              <a:solidFill>
                <a:schemeClr val="bg1"/>
              </a:solidFill>
              <a:latin typeface="AR丸ゴシック体E"/>
              <a:ea typeface="AR丸ゴシック体E"/>
            </a:endParaRPr>
          </a:p>
        </p:txBody>
      </p:sp>
      <p:sp>
        <p:nvSpPr>
          <p:cNvPr id="3" name="四角形: 角を丸くする 2">
            <a:extLst>
              <a:ext uri="{FF2B5EF4-FFF2-40B4-BE49-F238E27FC236}">
                <a16:creationId xmlns:a16="http://schemas.microsoft.com/office/drawing/2014/main" id="{5A49A6F9-ED74-87BC-6FF3-65D8FECADFA1}"/>
              </a:ext>
            </a:extLst>
          </p:cNvPr>
          <p:cNvSpPr/>
          <p:nvPr/>
        </p:nvSpPr>
        <p:spPr>
          <a:xfrm>
            <a:off x="272865" y="961904"/>
            <a:ext cx="9357626" cy="486211"/>
          </a:xfrm>
          <a:prstGeom prst="roundRect">
            <a:avLst>
              <a:gd name="adj" fmla="val 49965"/>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400" b="1" dirty="0">
                <a:solidFill>
                  <a:schemeClr val="tx1"/>
                </a:solidFill>
              </a:rPr>
              <a:t>⑤ </a:t>
            </a:r>
            <a:r>
              <a:rPr lang="ja-JP" altLang="en-US" sz="2400" b="1" dirty="0">
                <a:solidFill>
                  <a:srgbClr val="FF0000"/>
                </a:solidFill>
              </a:rPr>
              <a:t>和光市が主体でない取組</a:t>
            </a:r>
            <a:r>
              <a:rPr lang="ja-JP" altLang="en-US" sz="2400" b="1" dirty="0">
                <a:solidFill>
                  <a:schemeClr val="tx1"/>
                </a:solidFill>
              </a:rPr>
              <a:t>（市の権限が及ばない事項）</a:t>
            </a:r>
            <a:endParaRPr lang="en-US" altLang="ja-JP" sz="2400" b="1" dirty="0">
              <a:solidFill>
                <a:schemeClr val="tx1"/>
              </a:solidFill>
            </a:endParaRPr>
          </a:p>
        </p:txBody>
      </p:sp>
      <p:pic>
        <p:nvPicPr>
          <p:cNvPr id="8" name="図 7">
            <a:extLst>
              <a:ext uri="{FF2B5EF4-FFF2-40B4-BE49-F238E27FC236}">
                <a16:creationId xmlns:a16="http://schemas.microsoft.com/office/drawing/2014/main" id="{ACF28964-9DAF-6BA7-28E0-1B2681583143}"/>
              </a:ext>
            </a:extLst>
          </p:cNvPr>
          <p:cNvPicPr>
            <a:picLocks noChangeAspect="1"/>
          </p:cNvPicPr>
          <p:nvPr/>
        </p:nvPicPr>
        <p:blipFill>
          <a:blip r:embed="rId2"/>
          <a:stretch>
            <a:fillRect/>
          </a:stretch>
        </p:blipFill>
        <p:spPr>
          <a:xfrm>
            <a:off x="332124" y="1596067"/>
            <a:ext cx="6432482" cy="5085184"/>
          </a:xfrm>
          <a:prstGeom prst="rect">
            <a:avLst/>
          </a:prstGeom>
        </p:spPr>
      </p:pic>
      <p:sp>
        <p:nvSpPr>
          <p:cNvPr id="10" name="吹き出し: 角を丸めた四角形 9">
            <a:extLst>
              <a:ext uri="{FF2B5EF4-FFF2-40B4-BE49-F238E27FC236}">
                <a16:creationId xmlns:a16="http://schemas.microsoft.com/office/drawing/2014/main" id="{B765676D-C81F-6448-7C9F-4B82795DB18A}"/>
              </a:ext>
            </a:extLst>
          </p:cNvPr>
          <p:cNvSpPr/>
          <p:nvPr/>
        </p:nvSpPr>
        <p:spPr>
          <a:xfrm>
            <a:off x="1904861" y="4326563"/>
            <a:ext cx="4008047" cy="390970"/>
          </a:xfrm>
          <a:prstGeom prst="wedgeRoundRectCallout">
            <a:avLst>
              <a:gd name="adj1" fmla="val -60029"/>
              <a:gd name="adj2" fmla="val 46548"/>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　「⑷　ガス施設」も同様に考えることができる。</a:t>
            </a:r>
          </a:p>
        </p:txBody>
      </p:sp>
      <p:sp>
        <p:nvSpPr>
          <p:cNvPr id="14" name="四角形: 角を丸くする 13">
            <a:extLst>
              <a:ext uri="{FF2B5EF4-FFF2-40B4-BE49-F238E27FC236}">
                <a16:creationId xmlns:a16="http://schemas.microsoft.com/office/drawing/2014/main" id="{82B4F38C-3316-7A92-2FBA-56F786CB6071}"/>
              </a:ext>
            </a:extLst>
          </p:cNvPr>
          <p:cNvSpPr/>
          <p:nvPr/>
        </p:nvSpPr>
        <p:spPr>
          <a:xfrm>
            <a:off x="272865" y="1961687"/>
            <a:ext cx="6264311" cy="2270429"/>
          </a:xfrm>
          <a:prstGeom prst="roundRect">
            <a:avLst>
              <a:gd name="adj" fmla="val 10193"/>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4BD736A2-A0E8-1802-CF01-40F2DFEBB6D2}"/>
              </a:ext>
            </a:extLst>
          </p:cNvPr>
          <p:cNvSpPr/>
          <p:nvPr/>
        </p:nvSpPr>
        <p:spPr>
          <a:xfrm>
            <a:off x="5920860" y="1582323"/>
            <a:ext cx="3660968" cy="1623866"/>
          </a:xfrm>
          <a:prstGeom prst="wedgeRoundRectCallout">
            <a:avLst>
              <a:gd name="adj1" fmla="val -43377"/>
              <a:gd name="adj2" fmla="val 81550"/>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　「⑶　電気施設」に関しては、電力事業者における電力供給の状況や施設の耐震基準について記載されているが、そもそも</a:t>
            </a:r>
            <a:r>
              <a:rPr lang="ja-JP" altLang="en-US" sz="1400" dirty="0">
                <a:solidFill>
                  <a:srgbClr val="FF0000"/>
                </a:solidFill>
                <a:latin typeface="BIZ UDPゴシック" panose="020B0400000000000000" pitchFamily="50" charset="-128"/>
                <a:ea typeface="BIZ UDPゴシック" panose="020B0400000000000000" pitchFamily="50" charset="-128"/>
              </a:rPr>
              <a:t>電力供給等に関する事項は市において統制（コントロール）することができるものではない</a:t>
            </a:r>
            <a:r>
              <a:rPr lang="ja-JP" altLang="en-US" sz="1400" dirty="0">
                <a:solidFill>
                  <a:schemeClr val="tx1"/>
                </a:solidFill>
                <a:latin typeface="BIZ UDPゴシック" panose="020B0400000000000000" pitchFamily="50" charset="-128"/>
                <a:ea typeface="BIZ UDPゴシック" panose="020B0400000000000000" pitchFamily="50" charset="-128"/>
              </a:rPr>
              <a:t>。</a:t>
            </a:r>
          </a:p>
        </p:txBody>
      </p:sp>
      <p:sp>
        <p:nvSpPr>
          <p:cNvPr id="15" name="四角形: 角を丸くする 14">
            <a:extLst>
              <a:ext uri="{FF2B5EF4-FFF2-40B4-BE49-F238E27FC236}">
                <a16:creationId xmlns:a16="http://schemas.microsoft.com/office/drawing/2014/main" id="{46244B16-1BF7-0091-246A-35846809C1DA}"/>
              </a:ext>
            </a:extLst>
          </p:cNvPr>
          <p:cNvSpPr/>
          <p:nvPr/>
        </p:nvSpPr>
        <p:spPr>
          <a:xfrm>
            <a:off x="272865" y="4728270"/>
            <a:ext cx="1288638" cy="251134"/>
          </a:xfrm>
          <a:prstGeom prst="roundRect">
            <a:avLst>
              <a:gd name="adj" fmla="val 10193"/>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A3411E38-3599-CD43-490E-E6F77B599EA1}"/>
              </a:ext>
            </a:extLst>
          </p:cNvPr>
          <p:cNvSpPr/>
          <p:nvPr/>
        </p:nvSpPr>
        <p:spPr>
          <a:xfrm>
            <a:off x="524508" y="5205548"/>
            <a:ext cx="6156684" cy="959756"/>
          </a:xfrm>
          <a:prstGeom prst="roundRect">
            <a:avLst>
              <a:gd name="adj" fmla="val 10193"/>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角を丸めた四角形 12">
            <a:extLst>
              <a:ext uri="{FF2B5EF4-FFF2-40B4-BE49-F238E27FC236}">
                <a16:creationId xmlns:a16="http://schemas.microsoft.com/office/drawing/2014/main" id="{8E99CB4A-3265-042C-5ADA-97F242124325}"/>
              </a:ext>
            </a:extLst>
          </p:cNvPr>
          <p:cNvSpPr/>
          <p:nvPr/>
        </p:nvSpPr>
        <p:spPr>
          <a:xfrm>
            <a:off x="6604311" y="3551605"/>
            <a:ext cx="2977517" cy="1833667"/>
          </a:xfrm>
          <a:prstGeom prst="wedgeRoundRectCallout">
            <a:avLst>
              <a:gd name="adj1" fmla="val -49725"/>
              <a:gd name="adj2" fmla="val 76204"/>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rgbClr val="FF0000"/>
                </a:solidFill>
                <a:latin typeface="BIZ UDPゴシック" panose="020B0400000000000000" pitchFamily="50" charset="-128"/>
                <a:ea typeface="BIZ UDPゴシック" panose="020B0400000000000000" pitchFamily="50" charset="-128"/>
              </a:rPr>
              <a:t>施設の耐震基準は建築基準法や電気設備に関する技術基準を定める省令の定めによるもの</a:t>
            </a:r>
            <a:r>
              <a:rPr lang="ja-JP" altLang="en-US" sz="1400" dirty="0">
                <a:solidFill>
                  <a:schemeClr val="tx1"/>
                </a:solidFill>
                <a:latin typeface="BIZ UDPゴシック" panose="020B0400000000000000" pitchFamily="50" charset="-128"/>
                <a:ea typeface="BIZ UDPゴシック" panose="020B0400000000000000" pitchFamily="50" charset="-128"/>
              </a:rPr>
              <a:t>であり、これを市の計画に記載する意味、つまりこうした基準が市の取組の方針等に何らかの影響を及ぼすかという点を考えてもその必要性はないと考えられる。</a:t>
            </a:r>
          </a:p>
        </p:txBody>
      </p:sp>
    </p:spTree>
    <p:extLst>
      <p:ext uri="{BB962C8B-B14F-4D97-AF65-F5344CB8AC3E}">
        <p14:creationId xmlns:p14="http://schemas.microsoft.com/office/powerpoint/2010/main" val="326662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71A65-A653-AEFC-46D5-0A9F6C0D7DC8}"/>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D36D6CE-9346-BA22-619D-DD20D1D554C4}"/>
              </a:ext>
            </a:extLst>
          </p:cNvPr>
          <p:cNvSpPr>
            <a:spLocks noGrp="1"/>
          </p:cNvSpPr>
          <p:nvPr>
            <p:ph type="sldNum" sz="quarter" idx="12"/>
          </p:nvPr>
        </p:nvSpPr>
        <p:spPr/>
        <p:txBody>
          <a:bodyPr/>
          <a:lstStyle/>
          <a:p>
            <a:fld id="{2C9400E4-C46D-48FA-AEA0-ED136F70A0E5}" type="slidenum">
              <a:rPr lang="ja-JP" altLang="en-US" smtClean="0"/>
              <a:pPr/>
              <a:t>14</a:t>
            </a:fld>
            <a:endParaRPr lang="ja-JP" altLang="en-US"/>
          </a:p>
        </p:txBody>
      </p:sp>
      <p:sp>
        <p:nvSpPr>
          <p:cNvPr id="5" name="四角形 150">
            <a:extLst>
              <a:ext uri="{FF2B5EF4-FFF2-40B4-BE49-F238E27FC236}">
                <a16:creationId xmlns:a16="http://schemas.microsoft.com/office/drawing/2014/main" id="{5DC2F679-39C7-1187-5702-F351BB67C3D2}"/>
              </a:ext>
            </a:extLst>
          </p:cNvPr>
          <p:cNvSpPr>
            <a:spLocks noGrp="1"/>
          </p:cNvSpPr>
          <p:nvPr>
            <p:ph type="title"/>
          </p:nvPr>
        </p:nvSpPr>
        <p:spPr>
          <a:xfrm>
            <a:off x="272865" y="189000"/>
            <a:ext cx="9357627" cy="635139"/>
          </a:xfrm>
          <a:prstGeom prst="rect">
            <a:avLst/>
          </a:prstGeom>
          <a:solidFill>
            <a:schemeClr val="accent5"/>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改定作業２　記載事項の整理</a:t>
            </a:r>
            <a:r>
              <a:rPr lang="en-US" altLang="ja-JP" sz="2800" dirty="0">
                <a:solidFill>
                  <a:schemeClr val="bg1"/>
                </a:solidFill>
                <a:latin typeface="AR丸ゴシック体E"/>
                <a:ea typeface="AR丸ゴシック体E"/>
              </a:rPr>
              <a:t>(3)</a:t>
            </a:r>
            <a:r>
              <a:rPr lang="ja-JP" altLang="en-US" sz="2800" dirty="0">
                <a:solidFill>
                  <a:schemeClr val="bg1"/>
                </a:solidFill>
                <a:latin typeface="AR丸ゴシック体E"/>
                <a:ea typeface="AR丸ゴシック体E"/>
              </a:rPr>
              <a:t>（作業イメージ例①）</a:t>
            </a:r>
            <a:endParaRPr kumimoji="1" lang="ja-JP" altLang="en-US" dirty="0">
              <a:solidFill>
                <a:schemeClr val="bg1"/>
              </a:solidFill>
              <a:latin typeface="AR丸ゴシック体E"/>
              <a:ea typeface="AR丸ゴシック体E"/>
            </a:endParaRPr>
          </a:p>
        </p:txBody>
      </p:sp>
      <p:pic>
        <p:nvPicPr>
          <p:cNvPr id="9" name="図 8">
            <a:extLst>
              <a:ext uri="{FF2B5EF4-FFF2-40B4-BE49-F238E27FC236}">
                <a16:creationId xmlns:a16="http://schemas.microsoft.com/office/drawing/2014/main" id="{2A99FA22-4229-A6BF-CE80-E2AAB6258B5B}"/>
              </a:ext>
            </a:extLst>
          </p:cNvPr>
          <p:cNvPicPr>
            <a:picLocks noChangeAspect="1"/>
          </p:cNvPicPr>
          <p:nvPr/>
        </p:nvPicPr>
        <p:blipFill>
          <a:blip r:embed="rId2"/>
          <a:stretch>
            <a:fillRect/>
          </a:stretch>
        </p:blipFill>
        <p:spPr>
          <a:xfrm>
            <a:off x="884548" y="944724"/>
            <a:ext cx="7119589" cy="5821392"/>
          </a:xfrm>
          <a:prstGeom prst="rect">
            <a:avLst/>
          </a:prstGeom>
        </p:spPr>
      </p:pic>
      <p:sp>
        <p:nvSpPr>
          <p:cNvPr id="10" name="吹き出し: 角を丸めた四角形 9">
            <a:extLst>
              <a:ext uri="{FF2B5EF4-FFF2-40B4-BE49-F238E27FC236}">
                <a16:creationId xmlns:a16="http://schemas.microsoft.com/office/drawing/2014/main" id="{31679010-460F-3CDF-4A49-2244D369FC4B}"/>
              </a:ext>
            </a:extLst>
          </p:cNvPr>
          <p:cNvSpPr/>
          <p:nvPr/>
        </p:nvSpPr>
        <p:spPr>
          <a:xfrm>
            <a:off x="812540" y="1880828"/>
            <a:ext cx="3264924" cy="435734"/>
          </a:xfrm>
          <a:prstGeom prst="wedgeRoundRectCallout">
            <a:avLst>
              <a:gd name="adj1" fmla="val 62045"/>
              <a:gd name="adj2" fmla="val 100992"/>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　記載を削除した（刈り込んだ）部分</a:t>
            </a:r>
          </a:p>
        </p:txBody>
      </p:sp>
      <p:sp>
        <p:nvSpPr>
          <p:cNvPr id="11" name="吹き出し: 角を丸めた四角形 10">
            <a:extLst>
              <a:ext uri="{FF2B5EF4-FFF2-40B4-BE49-F238E27FC236}">
                <a16:creationId xmlns:a16="http://schemas.microsoft.com/office/drawing/2014/main" id="{8F585311-A3F5-4F88-ED24-108D55D7E995}"/>
              </a:ext>
            </a:extLst>
          </p:cNvPr>
          <p:cNvSpPr/>
          <p:nvPr/>
        </p:nvSpPr>
        <p:spPr>
          <a:xfrm>
            <a:off x="740532" y="3419686"/>
            <a:ext cx="2078436" cy="435734"/>
          </a:xfrm>
          <a:prstGeom prst="wedgeRoundRectCallout">
            <a:avLst>
              <a:gd name="adj1" fmla="val 48966"/>
              <a:gd name="adj2" fmla="val 98995"/>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　補足・追記した部分</a:t>
            </a:r>
          </a:p>
        </p:txBody>
      </p:sp>
      <p:sp>
        <p:nvSpPr>
          <p:cNvPr id="7" name="正方形/長方形 6">
            <a:extLst>
              <a:ext uri="{FF2B5EF4-FFF2-40B4-BE49-F238E27FC236}">
                <a16:creationId xmlns:a16="http://schemas.microsoft.com/office/drawing/2014/main" id="{14757502-CD66-59B2-9778-23F827138323}"/>
              </a:ext>
            </a:extLst>
          </p:cNvPr>
          <p:cNvSpPr/>
          <p:nvPr/>
        </p:nvSpPr>
        <p:spPr>
          <a:xfrm>
            <a:off x="956556" y="1196752"/>
            <a:ext cx="3456384" cy="21602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明朝" panose="02020609040205080304" pitchFamily="17" charset="-128"/>
                <a:ea typeface="ＭＳ 明朝" panose="02020609040205080304" pitchFamily="17" charset="-128"/>
              </a:rPr>
              <a:t>改定案（刈り込み・補記後）</a:t>
            </a:r>
          </a:p>
        </p:txBody>
      </p:sp>
    </p:spTree>
    <p:extLst>
      <p:ext uri="{BB962C8B-B14F-4D97-AF65-F5344CB8AC3E}">
        <p14:creationId xmlns:p14="http://schemas.microsoft.com/office/powerpoint/2010/main" val="2440742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465DA-0842-F342-DBB9-60B707FEEA1F}"/>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BF9ED6-58B1-D293-706C-0F1C2AC21724}"/>
              </a:ext>
            </a:extLst>
          </p:cNvPr>
          <p:cNvSpPr>
            <a:spLocks noGrp="1"/>
          </p:cNvSpPr>
          <p:nvPr>
            <p:ph type="sldNum" sz="quarter" idx="12"/>
          </p:nvPr>
        </p:nvSpPr>
        <p:spPr/>
        <p:txBody>
          <a:bodyPr/>
          <a:lstStyle/>
          <a:p>
            <a:fld id="{2C9400E4-C46D-48FA-AEA0-ED136F70A0E5}" type="slidenum">
              <a:rPr lang="ja-JP" altLang="en-US" smtClean="0"/>
              <a:pPr/>
              <a:t>15</a:t>
            </a:fld>
            <a:endParaRPr lang="ja-JP" altLang="en-US"/>
          </a:p>
        </p:txBody>
      </p:sp>
      <p:sp>
        <p:nvSpPr>
          <p:cNvPr id="5" name="四角形 150">
            <a:extLst>
              <a:ext uri="{FF2B5EF4-FFF2-40B4-BE49-F238E27FC236}">
                <a16:creationId xmlns:a16="http://schemas.microsoft.com/office/drawing/2014/main" id="{B4C71288-543E-E3E9-6794-FC454BA9E3AB}"/>
              </a:ext>
            </a:extLst>
          </p:cNvPr>
          <p:cNvSpPr>
            <a:spLocks noGrp="1"/>
          </p:cNvSpPr>
          <p:nvPr>
            <p:ph type="title"/>
          </p:nvPr>
        </p:nvSpPr>
        <p:spPr>
          <a:xfrm>
            <a:off x="272865" y="189000"/>
            <a:ext cx="9357627" cy="635139"/>
          </a:xfrm>
          <a:prstGeom prst="rect">
            <a:avLst/>
          </a:prstGeom>
          <a:solidFill>
            <a:schemeClr val="accent5"/>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改定作業２　記載事項の整理</a:t>
            </a:r>
            <a:r>
              <a:rPr lang="en-US" altLang="ja-JP" sz="2800" dirty="0">
                <a:solidFill>
                  <a:schemeClr val="bg1"/>
                </a:solidFill>
                <a:latin typeface="AR丸ゴシック体E"/>
                <a:ea typeface="AR丸ゴシック体E"/>
              </a:rPr>
              <a:t>(3)</a:t>
            </a:r>
            <a:r>
              <a:rPr lang="ja-JP" altLang="en-US" sz="2800" dirty="0">
                <a:solidFill>
                  <a:schemeClr val="bg1"/>
                </a:solidFill>
                <a:latin typeface="AR丸ゴシック体E"/>
                <a:ea typeface="AR丸ゴシック体E"/>
              </a:rPr>
              <a:t>（作業イメージ例②）</a:t>
            </a:r>
            <a:endParaRPr kumimoji="1" lang="ja-JP" altLang="en-US" dirty="0">
              <a:solidFill>
                <a:schemeClr val="bg1"/>
              </a:solidFill>
              <a:latin typeface="AR丸ゴシック体E"/>
              <a:ea typeface="AR丸ゴシック体E"/>
            </a:endParaRPr>
          </a:p>
        </p:txBody>
      </p:sp>
      <p:pic>
        <p:nvPicPr>
          <p:cNvPr id="16" name="図 15">
            <a:extLst>
              <a:ext uri="{FF2B5EF4-FFF2-40B4-BE49-F238E27FC236}">
                <a16:creationId xmlns:a16="http://schemas.microsoft.com/office/drawing/2014/main" id="{73339E3A-9979-C631-2C6E-CCF6DF79FB9F}"/>
              </a:ext>
            </a:extLst>
          </p:cNvPr>
          <p:cNvPicPr>
            <a:picLocks noChangeAspect="1"/>
          </p:cNvPicPr>
          <p:nvPr/>
        </p:nvPicPr>
        <p:blipFill>
          <a:blip r:embed="rId2"/>
          <a:stretch>
            <a:fillRect/>
          </a:stretch>
        </p:blipFill>
        <p:spPr>
          <a:xfrm>
            <a:off x="280039" y="956684"/>
            <a:ext cx="8368528" cy="5645753"/>
          </a:xfrm>
          <a:prstGeom prst="rect">
            <a:avLst/>
          </a:prstGeom>
        </p:spPr>
      </p:pic>
      <p:sp>
        <p:nvSpPr>
          <p:cNvPr id="18" name="吹き出し: 角を丸めた四角形 17">
            <a:extLst>
              <a:ext uri="{FF2B5EF4-FFF2-40B4-BE49-F238E27FC236}">
                <a16:creationId xmlns:a16="http://schemas.microsoft.com/office/drawing/2014/main" id="{539A671A-8405-4ECC-1D49-7032CB618989}"/>
              </a:ext>
            </a:extLst>
          </p:cNvPr>
          <p:cNvSpPr/>
          <p:nvPr/>
        </p:nvSpPr>
        <p:spPr>
          <a:xfrm>
            <a:off x="1316596" y="1772816"/>
            <a:ext cx="3264924" cy="435734"/>
          </a:xfrm>
          <a:prstGeom prst="wedgeRoundRectCallout">
            <a:avLst>
              <a:gd name="adj1" fmla="val 63645"/>
              <a:gd name="adj2" fmla="val 114982"/>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　記載を削除した（刈り込んだ）部分</a:t>
            </a:r>
          </a:p>
        </p:txBody>
      </p:sp>
      <p:sp>
        <p:nvSpPr>
          <p:cNvPr id="20" name="矢印: 左 19">
            <a:extLst>
              <a:ext uri="{FF2B5EF4-FFF2-40B4-BE49-F238E27FC236}">
                <a16:creationId xmlns:a16="http://schemas.microsoft.com/office/drawing/2014/main" id="{8DEABB69-42B4-32D9-EBEA-7E49460D09FE}"/>
              </a:ext>
            </a:extLst>
          </p:cNvPr>
          <p:cNvSpPr/>
          <p:nvPr/>
        </p:nvSpPr>
        <p:spPr>
          <a:xfrm>
            <a:off x="4369653" y="3779560"/>
            <a:ext cx="371480" cy="9001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左中かっこ 20">
            <a:extLst>
              <a:ext uri="{FF2B5EF4-FFF2-40B4-BE49-F238E27FC236}">
                <a16:creationId xmlns:a16="http://schemas.microsoft.com/office/drawing/2014/main" id="{2EEC1D62-EAD9-DFEB-E841-FE4E07047886}"/>
              </a:ext>
            </a:extLst>
          </p:cNvPr>
          <p:cNvSpPr/>
          <p:nvPr/>
        </p:nvSpPr>
        <p:spPr>
          <a:xfrm>
            <a:off x="4741133" y="3753036"/>
            <a:ext cx="211867" cy="2628292"/>
          </a:xfrm>
          <a:prstGeom prst="leftBrace">
            <a:avLst>
              <a:gd name="adj1" fmla="val 8333"/>
              <a:gd name="adj2" fmla="val 19844"/>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吹き出し: 角を丸めた四角形 18">
            <a:extLst>
              <a:ext uri="{FF2B5EF4-FFF2-40B4-BE49-F238E27FC236}">
                <a16:creationId xmlns:a16="http://schemas.microsoft.com/office/drawing/2014/main" id="{E7A6075E-3314-9425-65F9-FB18B6232DF8}"/>
              </a:ext>
            </a:extLst>
          </p:cNvPr>
          <p:cNvSpPr/>
          <p:nvPr/>
        </p:nvSpPr>
        <p:spPr>
          <a:xfrm>
            <a:off x="1336531" y="5683449"/>
            <a:ext cx="2364824" cy="435734"/>
          </a:xfrm>
          <a:prstGeom prst="wedgeRoundRectCallout">
            <a:avLst>
              <a:gd name="adj1" fmla="val 47502"/>
              <a:gd name="adj2" fmla="val -208791"/>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　記載内容を改めた部分</a:t>
            </a:r>
          </a:p>
        </p:txBody>
      </p:sp>
      <p:sp>
        <p:nvSpPr>
          <p:cNvPr id="2" name="正方形/長方形 1">
            <a:extLst>
              <a:ext uri="{FF2B5EF4-FFF2-40B4-BE49-F238E27FC236}">
                <a16:creationId xmlns:a16="http://schemas.microsoft.com/office/drawing/2014/main" id="{30C5EE98-C054-D48E-71B9-8BDE498D611F}"/>
              </a:ext>
            </a:extLst>
          </p:cNvPr>
          <p:cNvSpPr/>
          <p:nvPr/>
        </p:nvSpPr>
        <p:spPr>
          <a:xfrm>
            <a:off x="913269" y="1300258"/>
            <a:ext cx="3456384" cy="21602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明朝" panose="02020609040205080304" pitchFamily="17" charset="-128"/>
                <a:ea typeface="ＭＳ 明朝" panose="02020609040205080304" pitchFamily="17" charset="-128"/>
              </a:rPr>
              <a:t>改定案（刈り込み・補記後）</a:t>
            </a:r>
          </a:p>
        </p:txBody>
      </p:sp>
    </p:spTree>
    <p:extLst>
      <p:ext uri="{BB962C8B-B14F-4D97-AF65-F5344CB8AC3E}">
        <p14:creationId xmlns:p14="http://schemas.microsoft.com/office/powerpoint/2010/main" val="1733211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0D731-B77E-D57D-6CCE-674895C8868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F50762-C308-C917-832C-A4348AA7E341}"/>
              </a:ext>
            </a:extLst>
          </p:cNvPr>
          <p:cNvSpPr txBox="1"/>
          <p:nvPr/>
        </p:nvSpPr>
        <p:spPr>
          <a:xfrm>
            <a:off x="1352600" y="1340768"/>
            <a:ext cx="7848872" cy="4008790"/>
          </a:xfrm>
          <a:prstGeom prst="rect">
            <a:avLst/>
          </a:prstGeom>
          <a:noFill/>
        </p:spPr>
        <p:txBody>
          <a:bodyPr wrap="square" rtlCol="0">
            <a:spAutoFit/>
          </a:bodyPr>
          <a:lstStyle/>
          <a:p>
            <a:r>
              <a:rPr lang="ja-JP" altLang="en-US" sz="40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１　計画改定の方針</a:t>
            </a:r>
            <a:endParaRPr lang="en-US" altLang="ja-JP" sz="40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endParaRPr>
          </a:p>
          <a:p>
            <a:endParaRPr lang="en-US" altLang="ja-JP" sz="1050" dirty="0">
              <a:latin typeface="MS UI Gothic" panose="020B0600070205080204" pitchFamily="50" charset="-128"/>
              <a:ea typeface="MS UI Gothic" panose="020B0600070205080204" pitchFamily="50" charset="-128"/>
            </a:endParaRPr>
          </a:p>
          <a:p>
            <a:r>
              <a:rPr lang="ja-JP" altLang="en-US" sz="2400" dirty="0">
                <a:latin typeface="MS UI Gothic" panose="020B0600070205080204" pitchFamily="50" charset="-128"/>
                <a:ea typeface="MS UI Gothic" panose="020B0600070205080204" pitchFamily="50" charset="-128"/>
              </a:rPr>
              <a:t>　　　</a:t>
            </a:r>
            <a:r>
              <a:rPr lang="ja-JP" altLang="en-US" sz="2400" dirty="0">
                <a:solidFill>
                  <a:schemeClr val="bg2"/>
                </a:solidFill>
                <a:latin typeface="MS UI Gothic" panose="020B0600070205080204" pitchFamily="50" charset="-128"/>
                <a:ea typeface="MS UI Gothic" panose="020B0600070205080204" pitchFamily="50" charset="-128"/>
              </a:rPr>
              <a:t>⑴ 改定作業のイメージ</a:t>
            </a:r>
            <a:endParaRPr lang="en-US" altLang="ja-JP" sz="2400" dirty="0">
              <a:solidFill>
                <a:schemeClr val="bg2"/>
              </a:solidFill>
              <a:latin typeface="MS UI Gothic" panose="020B0600070205080204" pitchFamily="50" charset="-128"/>
              <a:ea typeface="MS UI Gothic" panose="020B0600070205080204" pitchFamily="50" charset="-128"/>
            </a:endParaRPr>
          </a:p>
          <a:p>
            <a:endParaRPr lang="en-US" altLang="ja-JP" sz="2000" dirty="0">
              <a:latin typeface="MS UI Gothic" panose="020B0600070205080204" pitchFamily="50" charset="-128"/>
              <a:ea typeface="MS UI Gothic" panose="020B0600070205080204" pitchFamily="50" charset="-128"/>
            </a:endParaRPr>
          </a:p>
          <a:p>
            <a:r>
              <a:rPr lang="ja-JP" altLang="en-US" sz="2400" dirty="0">
                <a:latin typeface="MS UI Gothic" panose="020B0600070205080204" pitchFamily="50" charset="-128"/>
                <a:ea typeface="MS UI Gothic" panose="020B0600070205080204" pitchFamily="50" charset="-128"/>
              </a:rPr>
              <a:t>　　</a:t>
            </a:r>
            <a:r>
              <a:rPr lang="ja-JP" altLang="en-US" sz="2400" dirty="0">
                <a:solidFill>
                  <a:schemeClr val="bg2">
                    <a:lumMod val="90000"/>
                  </a:schemeClr>
                </a:solidFill>
                <a:latin typeface="MS UI Gothic" panose="020B0600070205080204" pitchFamily="50" charset="-128"/>
                <a:ea typeface="MS UI Gothic" panose="020B0600070205080204" pitchFamily="50" charset="-128"/>
              </a:rPr>
              <a:t>　</a:t>
            </a:r>
            <a:r>
              <a:rPr lang="ja-JP" altLang="en-US" sz="24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⑵ 論点の抽出</a:t>
            </a:r>
            <a:endParaRPr lang="en-US" altLang="ja-JP" sz="24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endParaRPr>
          </a:p>
          <a:p>
            <a:endParaRPr lang="en-US" altLang="ja-JP" sz="1600" dirty="0">
              <a:solidFill>
                <a:schemeClr val="bg2">
                  <a:lumMod val="90000"/>
                </a:schemeClr>
              </a:solidFill>
              <a:latin typeface="MS UI Gothic" panose="020B0600070205080204" pitchFamily="50" charset="-128"/>
              <a:ea typeface="MS UI Gothic" panose="020B0600070205080204" pitchFamily="50" charset="-128"/>
            </a:endParaRPr>
          </a:p>
          <a:p>
            <a:r>
              <a:rPr lang="ja-JP" altLang="en-US" sz="4000" dirty="0">
                <a:solidFill>
                  <a:schemeClr val="bg2"/>
                </a:solidFill>
                <a:latin typeface="MS UI Gothic" panose="020B0600070205080204" pitchFamily="50" charset="-128"/>
                <a:ea typeface="MS UI Gothic" panose="020B0600070205080204" pitchFamily="50" charset="-128"/>
              </a:rPr>
              <a:t>２　災害対策本部の組織再編成</a:t>
            </a:r>
            <a:endParaRPr lang="en-US" altLang="ja-JP" sz="4000" dirty="0">
              <a:solidFill>
                <a:schemeClr val="bg2"/>
              </a:solidFill>
              <a:latin typeface="MS UI Gothic" panose="020B0600070205080204" pitchFamily="50" charset="-128"/>
              <a:ea typeface="MS UI Gothic" panose="020B0600070205080204" pitchFamily="50" charset="-128"/>
            </a:endParaRPr>
          </a:p>
          <a:p>
            <a:r>
              <a:rPr lang="ja-JP" altLang="en-US" sz="2400" b="1" dirty="0">
                <a:solidFill>
                  <a:schemeClr val="bg2"/>
                </a:solidFill>
                <a:latin typeface="MS UI Gothic" panose="020B0600070205080204" pitchFamily="50" charset="-128"/>
                <a:ea typeface="MS UI Gothic" panose="020B0600070205080204" pitchFamily="50" charset="-128"/>
              </a:rPr>
              <a:t>　　　</a:t>
            </a:r>
            <a:r>
              <a:rPr lang="en-US" altLang="ja-JP" sz="2400" b="1" dirty="0">
                <a:solidFill>
                  <a:schemeClr val="bg2"/>
                </a:solidFill>
                <a:latin typeface="MS UI Gothic" panose="020B0600070205080204" pitchFamily="50" charset="-128"/>
                <a:ea typeface="MS UI Gothic" panose="020B0600070205080204" pitchFamily="50" charset="-128"/>
              </a:rPr>
              <a:t>ICS</a:t>
            </a:r>
            <a:r>
              <a:rPr lang="ja-JP" altLang="en-US" sz="2400" b="1" dirty="0">
                <a:solidFill>
                  <a:schemeClr val="bg2"/>
                </a:solidFill>
                <a:latin typeface="MS UI Gothic" panose="020B0600070205080204" pitchFamily="50" charset="-128"/>
                <a:ea typeface="MS UI Gothic" panose="020B0600070205080204" pitchFamily="50" charset="-128"/>
              </a:rPr>
              <a:t>（</a:t>
            </a:r>
            <a:r>
              <a:rPr lang="en-US" altLang="ja-JP" sz="2400" b="1" dirty="0">
                <a:solidFill>
                  <a:schemeClr val="bg2"/>
                </a:solidFill>
                <a:latin typeface="MS UI Gothic" panose="020B0600070205080204" pitchFamily="50" charset="-128"/>
                <a:ea typeface="MS UI Gothic" panose="020B0600070205080204" pitchFamily="50" charset="-128"/>
              </a:rPr>
              <a:t>Incident Command</a:t>
            </a:r>
            <a:r>
              <a:rPr lang="ja-JP" altLang="en-US" sz="2400" b="1" dirty="0">
                <a:solidFill>
                  <a:schemeClr val="bg2"/>
                </a:solidFill>
                <a:latin typeface="MS UI Gothic" panose="020B0600070205080204" pitchFamily="50" charset="-128"/>
                <a:ea typeface="MS UI Gothic" panose="020B0600070205080204" pitchFamily="50" charset="-128"/>
              </a:rPr>
              <a:t> </a:t>
            </a:r>
            <a:r>
              <a:rPr lang="en-US" altLang="ja-JP" sz="2400" b="1" dirty="0">
                <a:solidFill>
                  <a:schemeClr val="bg2"/>
                </a:solidFill>
                <a:latin typeface="MS UI Gothic" panose="020B0600070205080204" pitchFamily="50" charset="-128"/>
                <a:ea typeface="MS UI Gothic" panose="020B0600070205080204" pitchFamily="50" charset="-128"/>
              </a:rPr>
              <a:t>System</a:t>
            </a:r>
            <a:r>
              <a:rPr lang="ja-JP" altLang="en-US" sz="2400" b="1" dirty="0">
                <a:solidFill>
                  <a:schemeClr val="bg2"/>
                </a:solidFill>
                <a:latin typeface="MS UI Gothic" panose="020B0600070205080204" pitchFamily="50" charset="-128"/>
                <a:ea typeface="MS UI Gothic" panose="020B0600070205080204" pitchFamily="50" charset="-128"/>
              </a:rPr>
              <a:t>）の導入</a:t>
            </a:r>
            <a:endParaRPr lang="en-US" altLang="ja-JP" sz="2000" b="1" dirty="0">
              <a:solidFill>
                <a:schemeClr val="bg2"/>
              </a:solidFill>
              <a:latin typeface="MS UI Gothic" panose="020B0600070205080204" pitchFamily="50" charset="-128"/>
              <a:ea typeface="MS UI Gothic" panose="020B0600070205080204" pitchFamily="50" charset="-128"/>
            </a:endParaRPr>
          </a:p>
          <a:p>
            <a:endParaRPr lang="en-US" altLang="ja-JP" sz="1600" dirty="0">
              <a:solidFill>
                <a:schemeClr val="bg2"/>
              </a:solidFill>
              <a:latin typeface="MS UI Gothic" panose="020B0600070205080204" pitchFamily="50" charset="-128"/>
              <a:ea typeface="MS UI Gothic" panose="020B0600070205080204" pitchFamily="50" charset="-128"/>
            </a:endParaRPr>
          </a:p>
          <a:p>
            <a:r>
              <a:rPr lang="ja-JP" altLang="en-US" sz="4000" dirty="0">
                <a:solidFill>
                  <a:schemeClr val="bg2"/>
                </a:solidFill>
                <a:latin typeface="MS UI Gothic" panose="020B0600070205080204" pitchFamily="50" charset="-128"/>
                <a:ea typeface="MS UI Gothic" panose="020B0600070205080204" pitchFamily="50" charset="-128"/>
              </a:rPr>
              <a:t>３　令和７年度改定スケジュール</a:t>
            </a:r>
            <a:r>
              <a:rPr lang="en-US" altLang="ja-JP" sz="4000" dirty="0">
                <a:solidFill>
                  <a:schemeClr val="bg2"/>
                </a:solidFill>
                <a:latin typeface="MS UI Gothic" panose="020B0600070205080204" pitchFamily="50" charset="-128"/>
                <a:ea typeface="MS UI Gothic" panose="020B0600070205080204" pitchFamily="50" charset="-128"/>
              </a:rPr>
              <a:t>(</a:t>
            </a:r>
            <a:r>
              <a:rPr lang="ja-JP" altLang="en-US" sz="4000" dirty="0">
                <a:solidFill>
                  <a:schemeClr val="bg2"/>
                </a:solidFill>
                <a:latin typeface="MS UI Gothic" panose="020B0600070205080204" pitchFamily="50" charset="-128"/>
                <a:ea typeface="MS UI Gothic" panose="020B0600070205080204" pitchFamily="50" charset="-128"/>
              </a:rPr>
              <a:t>案</a:t>
            </a:r>
            <a:r>
              <a:rPr lang="en-US" altLang="ja-JP" sz="4000" dirty="0">
                <a:solidFill>
                  <a:schemeClr val="bg2"/>
                </a:solidFill>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293090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C48A8-884B-3403-52E6-8F344F137B4E}"/>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F981DE1-DC75-1A97-2FB1-05D7C6AF6FDC}"/>
              </a:ext>
            </a:extLst>
          </p:cNvPr>
          <p:cNvSpPr>
            <a:spLocks noGrp="1"/>
          </p:cNvSpPr>
          <p:nvPr>
            <p:ph type="sldNum" sz="quarter" idx="12"/>
          </p:nvPr>
        </p:nvSpPr>
        <p:spPr/>
        <p:txBody>
          <a:bodyPr/>
          <a:lstStyle/>
          <a:p>
            <a:fld id="{2C9400E4-C46D-48FA-AEA0-ED136F70A0E5}" type="slidenum">
              <a:rPr lang="ja-JP" altLang="en-US" smtClean="0"/>
              <a:pPr/>
              <a:t>17</a:t>
            </a:fld>
            <a:endParaRPr lang="ja-JP" altLang="en-US"/>
          </a:p>
        </p:txBody>
      </p:sp>
      <p:sp>
        <p:nvSpPr>
          <p:cNvPr id="5" name="四角形 150">
            <a:extLst>
              <a:ext uri="{FF2B5EF4-FFF2-40B4-BE49-F238E27FC236}">
                <a16:creationId xmlns:a16="http://schemas.microsoft.com/office/drawing/2014/main" id="{44975404-3DE1-1CB2-A37A-01BA02D5D867}"/>
              </a:ext>
            </a:extLst>
          </p:cNvPr>
          <p:cNvSpPr>
            <a:spLocks noGrp="1"/>
          </p:cNvSpPr>
          <p:nvPr>
            <p:ph type="title"/>
          </p:nvPr>
        </p:nvSpPr>
        <p:spPr>
          <a:xfrm>
            <a:off x="272865" y="189000"/>
            <a:ext cx="9357627" cy="635139"/>
          </a:xfrm>
          <a:prstGeom prst="rect">
            <a:avLst/>
          </a:prstGeom>
          <a:solidFill>
            <a:schemeClr val="accent2">
              <a:lumMod val="75000"/>
            </a:schemeClr>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論点抽出の例１（総則・基本方針との整合）</a:t>
            </a:r>
            <a:endParaRPr kumimoji="1" lang="ja-JP" altLang="en-US" dirty="0">
              <a:solidFill>
                <a:schemeClr val="bg1"/>
              </a:solidFill>
              <a:latin typeface="AR丸ゴシック体E"/>
              <a:ea typeface="AR丸ゴシック体E"/>
            </a:endParaRPr>
          </a:p>
        </p:txBody>
      </p:sp>
      <p:sp>
        <p:nvSpPr>
          <p:cNvPr id="2" name="テキスト ボックス 1">
            <a:extLst>
              <a:ext uri="{FF2B5EF4-FFF2-40B4-BE49-F238E27FC236}">
                <a16:creationId xmlns:a16="http://schemas.microsoft.com/office/drawing/2014/main" id="{1443A729-3CDD-2DE5-FD5E-A15DC2EE3D5F}"/>
              </a:ext>
            </a:extLst>
          </p:cNvPr>
          <p:cNvSpPr txBox="1"/>
          <p:nvPr/>
        </p:nvSpPr>
        <p:spPr>
          <a:xfrm>
            <a:off x="380492" y="2367100"/>
            <a:ext cx="8784976" cy="1938992"/>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2000" dirty="0">
                <a:latin typeface="BIZ UDゴシック" panose="020B0400000000000000" pitchFamily="49" charset="-128"/>
                <a:ea typeface="BIZ UDゴシック" panose="020B0400000000000000" pitchFamily="49" charset="-128"/>
              </a:rPr>
              <a:t>▼</a:t>
            </a:r>
            <a:r>
              <a:rPr lang="ja-JP" altLang="en-US" sz="2000" dirty="0">
                <a:solidFill>
                  <a:srgbClr val="FF0000"/>
                </a:solidFill>
                <a:latin typeface="BIZ UDゴシック" panose="020B0400000000000000" pitchFamily="49" charset="-128"/>
                <a:ea typeface="BIZ UDゴシック" panose="020B0400000000000000" pitchFamily="49" charset="-128"/>
              </a:rPr>
              <a:t>地域医療との連携体制強化と感染症対策を念頭に置いた災害対応</a:t>
            </a:r>
            <a:r>
              <a:rPr lang="ja-JP" altLang="en-US" sz="2000" dirty="0">
                <a:latin typeface="BIZ UDゴシック" panose="020B0400000000000000" pitchFamily="49" charset="-128"/>
                <a:ea typeface="BIZ UDゴシック" panose="020B0400000000000000" pitchFamily="49" charset="-128"/>
              </a:rPr>
              <a:t>（避難</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所運営を含む） </a:t>
            </a:r>
          </a:p>
          <a:p>
            <a:r>
              <a:rPr lang="ja-JP" altLang="en-US" sz="2000" dirty="0">
                <a:latin typeface="BIZ UDゴシック" panose="020B0400000000000000" pitchFamily="49" charset="-128"/>
                <a:ea typeface="BIZ UDゴシック" panose="020B0400000000000000" pitchFamily="49" charset="-128"/>
              </a:rPr>
              <a:t>▼超急性期・急性期における</a:t>
            </a:r>
            <a:r>
              <a:rPr lang="ja-JP" altLang="en-US" sz="2000" dirty="0">
                <a:solidFill>
                  <a:srgbClr val="FF0000"/>
                </a:solidFill>
                <a:latin typeface="BIZ UDゴシック" panose="020B0400000000000000" pitchFamily="49" charset="-128"/>
                <a:ea typeface="BIZ UDゴシック" panose="020B0400000000000000" pitchFamily="49" charset="-128"/>
              </a:rPr>
              <a:t>地域医療の機動体制及び医療従事者のマンパ</a:t>
            </a:r>
            <a:endParaRPr lang="en-US" altLang="ja-JP" sz="2000" dirty="0">
              <a:solidFill>
                <a:srgbClr val="FF0000"/>
              </a:solidFill>
              <a:latin typeface="BIZ UDゴシック" panose="020B0400000000000000" pitchFamily="49" charset="-128"/>
              <a:ea typeface="BIZ UDゴシック" panose="020B0400000000000000" pitchFamily="49" charset="-128"/>
            </a:endParaRPr>
          </a:p>
          <a:p>
            <a:r>
              <a:rPr lang="ja-JP" altLang="en-US" sz="2000" dirty="0">
                <a:solidFill>
                  <a:srgbClr val="FF0000"/>
                </a:solidFill>
                <a:latin typeface="BIZ UDゴシック" panose="020B0400000000000000" pitchFamily="49" charset="-128"/>
                <a:ea typeface="BIZ UDゴシック" panose="020B0400000000000000" pitchFamily="49" charset="-128"/>
              </a:rPr>
              <a:t>　ワー確保等</a:t>
            </a:r>
            <a:endParaRPr lang="en-US" altLang="ja-JP" sz="2000" dirty="0">
              <a:solidFill>
                <a:srgbClr val="FF0000"/>
              </a:solidFill>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▼急性期から亜急性期における避難所における</a:t>
            </a:r>
            <a:r>
              <a:rPr lang="ja-JP" altLang="en-US" sz="2000" dirty="0">
                <a:solidFill>
                  <a:srgbClr val="FF0000"/>
                </a:solidFill>
                <a:latin typeface="BIZ UDゴシック" panose="020B0400000000000000" pitchFamily="49" charset="-128"/>
                <a:ea typeface="BIZ UDゴシック" panose="020B0400000000000000" pitchFamily="49" charset="-128"/>
              </a:rPr>
              <a:t>保健医療及び地域保健活</a:t>
            </a:r>
            <a:endParaRPr lang="en-US" altLang="ja-JP" sz="2000" dirty="0">
              <a:solidFill>
                <a:srgbClr val="FF0000"/>
              </a:solidFill>
              <a:latin typeface="BIZ UDゴシック" panose="020B0400000000000000" pitchFamily="49" charset="-128"/>
              <a:ea typeface="BIZ UDゴシック" panose="020B0400000000000000" pitchFamily="49" charset="-128"/>
            </a:endParaRPr>
          </a:p>
          <a:p>
            <a:r>
              <a:rPr lang="ja-JP" altLang="en-US" sz="2000" dirty="0">
                <a:solidFill>
                  <a:srgbClr val="FF0000"/>
                </a:solidFill>
                <a:latin typeface="BIZ UDゴシック" panose="020B0400000000000000" pitchFamily="49" charset="-128"/>
                <a:ea typeface="BIZ UDゴシック" panose="020B0400000000000000" pitchFamily="49" charset="-128"/>
              </a:rPr>
              <a:t>　動のための体制整備</a:t>
            </a:r>
            <a:endParaRPr kumimoji="1" lang="en-US" altLang="ja-JP" sz="2000" dirty="0">
              <a:solidFill>
                <a:srgbClr val="FF0000"/>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756666B8-56B9-0DB6-C2E6-D71ACA729BD5}"/>
              </a:ext>
            </a:extLst>
          </p:cNvPr>
          <p:cNvSpPr/>
          <p:nvPr/>
        </p:nvSpPr>
        <p:spPr>
          <a:xfrm>
            <a:off x="256516" y="1272898"/>
            <a:ext cx="6144528" cy="635139"/>
          </a:xfrm>
          <a:prstGeom prst="roundRect">
            <a:avLst>
              <a:gd name="adj" fmla="val 49965"/>
            </a:avLst>
          </a:prstGeom>
          <a:solidFill>
            <a:srgbClr val="FFFF0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lang="ja-JP" altLang="en-US"/>
            </a:pPr>
            <a:r>
              <a:rPr lang="ja-JP" altLang="en-US" sz="2800" b="1" dirty="0">
                <a:solidFill>
                  <a:schemeClr val="tx1"/>
                </a:solidFill>
              </a:rPr>
              <a:t>③地域医療と災害医療の連携体制</a:t>
            </a:r>
            <a:endParaRPr lang="en-US" altLang="ja-JP" sz="2800" b="1" dirty="0">
              <a:solidFill>
                <a:schemeClr val="tx1"/>
              </a:solidFill>
            </a:endParaRPr>
          </a:p>
        </p:txBody>
      </p:sp>
      <p:sp>
        <p:nvSpPr>
          <p:cNvPr id="7" name="テキスト ボックス 6">
            <a:extLst>
              <a:ext uri="{FF2B5EF4-FFF2-40B4-BE49-F238E27FC236}">
                <a16:creationId xmlns:a16="http://schemas.microsoft.com/office/drawing/2014/main" id="{2D2CF95D-BC89-E741-EFEC-13FAF405AEB2}"/>
              </a:ext>
            </a:extLst>
          </p:cNvPr>
          <p:cNvSpPr txBox="1"/>
          <p:nvPr/>
        </p:nvSpPr>
        <p:spPr>
          <a:xfrm>
            <a:off x="256516" y="879242"/>
            <a:ext cx="5956624" cy="338554"/>
          </a:xfrm>
          <a:prstGeom prst="rect">
            <a:avLst/>
          </a:prstGeom>
          <a:noFill/>
        </p:spPr>
        <p:txBody>
          <a:bodyPr wrap="square" rtlCol="0">
            <a:spAutoFit/>
          </a:bodyPr>
          <a:lstStyle/>
          <a:p>
            <a:r>
              <a:rPr kumimoji="1" lang="ja-JP" altLang="en-US" sz="1600" b="1" dirty="0">
                <a:solidFill>
                  <a:schemeClr val="accent6">
                    <a:lumMod val="75000"/>
                  </a:schemeClr>
                </a:solidFill>
                <a:latin typeface="BIZ UDPゴシック" panose="020B0400000000000000" pitchFamily="50" charset="-128"/>
                <a:ea typeface="BIZ UDPゴシック" panose="020B0400000000000000" pitchFamily="50" charset="-128"/>
              </a:rPr>
              <a:t>地域防災計画　第</a:t>
            </a:r>
            <a:r>
              <a:rPr kumimoji="1" lang="en-US" altLang="ja-JP" sz="1600" b="1" dirty="0">
                <a:solidFill>
                  <a:schemeClr val="accent6">
                    <a:lumMod val="75000"/>
                  </a:schemeClr>
                </a:solidFill>
                <a:latin typeface="BIZ UDPゴシック" panose="020B0400000000000000" pitchFamily="50" charset="-128"/>
                <a:ea typeface="BIZ UDPゴシック" panose="020B0400000000000000" pitchFamily="50" charset="-128"/>
              </a:rPr>
              <a:t>Ⅰ</a:t>
            </a:r>
            <a:r>
              <a:rPr kumimoji="1" lang="ja-JP" altLang="en-US" sz="1600" b="1" dirty="0">
                <a:solidFill>
                  <a:schemeClr val="accent6">
                    <a:lumMod val="75000"/>
                  </a:schemeClr>
                </a:solidFill>
                <a:latin typeface="BIZ UDPゴシック" panose="020B0400000000000000" pitchFamily="50" charset="-128"/>
                <a:ea typeface="BIZ UDPゴシック" panose="020B0400000000000000" pitchFamily="50" charset="-128"/>
              </a:rPr>
              <a:t>編　総則編（総則</a:t>
            </a:r>
            <a:r>
              <a:rPr kumimoji="1" lang="en-US" altLang="ja-JP" sz="1600" b="1" dirty="0">
                <a:solidFill>
                  <a:schemeClr val="accent6">
                    <a:lumMod val="75000"/>
                  </a:schemeClr>
                </a:solidFill>
                <a:latin typeface="BIZ UDPゴシック" panose="020B0400000000000000" pitchFamily="50" charset="-128"/>
                <a:ea typeface="BIZ UDPゴシック" panose="020B0400000000000000" pitchFamily="50" charset="-128"/>
              </a:rPr>
              <a:t>-10</a:t>
            </a:r>
            <a:r>
              <a:rPr kumimoji="1" lang="ja-JP" altLang="en-US" sz="1600" b="1" dirty="0">
                <a:solidFill>
                  <a:schemeClr val="accent6">
                    <a:lumMod val="75000"/>
                  </a:schemeClr>
                </a:solidFill>
                <a:latin typeface="BIZ UDPゴシック" panose="020B0400000000000000" pitchFamily="50" charset="-128"/>
                <a:ea typeface="BIZ UDPゴシック" panose="020B0400000000000000" pitchFamily="50" charset="-128"/>
              </a:rPr>
              <a:t>）に掲げた基本方針③</a:t>
            </a:r>
          </a:p>
        </p:txBody>
      </p:sp>
      <p:sp>
        <p:nvSpPr>
          <p:cNvPr id="10" name="テキスト ボックス 9">
            <a:extLst>
              <a:ext uri="{FF2B5EF4-FFF2-40B4-BE49-F238E27FC236}">
                <a16:creationId xmlns:a16="http://schemas.microsoft.com/office/drawing/2014/main" id="{71A9D9E9-62F6-496D-36AA-F66B077DF058}"/>
              </a:ext>
            </a:extLst>
          </p:cNvPr>
          <p:cNvSpPr txBox="1"/>
          <p:nvPr/>
        </p:nvSpPr>
        <p:spPr>
          <a:xfrm>
            <a:off x="292520" y="1963139"/>
            <a:ext cx="5956624" cy="338554"/>
          </a:xfrm>
          <a:prstGeom prst="rect">
            <a:avLst/>
          </a:prstGeom>
          <a:noFill/>
        </p:spPr>
        <p:txBody>
          <a:bodyPr wrap="square" rtlCol="0">
            <a:spAutoFit/>
          </a:bodyPr>
          <a:lstStyle/>
          <a:p>
            <a:r>
              <a:rPr kumimoji="1" lang="ja-JP" altLang="en-US" sz="1600" b="1" dirty="0">
                <a:solidFill>
                  <a:srgbClr val="C00000"/>
                </a:solidFill>
                <a:latin typeface="BIZ UDPゴシック" panose="020B0400000000000000" pitchFamily="50" charset="-128"/>
                <a:ea typeface="BIZ UDPゴシック" panose="020B0400000000000000" pitchFamily="50" charset="-128"/>
              </a:rPr>
              <a:t>≪計画の記載事項≫</a:t>
            </a:r>
          </a:p>
        </p:txBody>
      </p:sp>
      <p:graphicFrame>
        <p:nvGraphicFramePr>
          <p:cNvPr id="12" name="表 11">
            <a:extLst>
              <a:ext uri="{FF2B5EF4-FFF2-40B4-BE49-F238E27FC236}">
                <a16:creationId xmlns:a16="http://schemas.microsoft.com/office/drawing/2014/main" id="{C2819A05-5587-BAB0-6736-F4BFA34F40D7}"/>
              </a:ext>
            </a:extLst>
          </p:cNvPr>
          <p:cNvGraphicFramePr>
            <a:graphicFrameLocks noGrp="1"/>
          </p:cNvGraphicFramePr>
          <p:nvPr>
            <p:extLst>
              <p:ext uri="{D42A27DB-BD31-4B8C-83A1-F6EECF244321}">
                <p14:modId xmlns:p14="http://schemas.microsoft.com/office/powerpoint/2010/main" val="19485069"/>
              </p:ext>
            </p:extLst>
          </p:nvPr>
        </p:nvGraphicFramePr>
        <p:xfrm>
          <a:off x="380492" y="4509120"/>
          <a:ext cx="9173229" cy="1836204"/>
        </p:xfrm>
        <a:graphic>
          <a:graphicData uri="http://schemas.openxmlformats.org/drawingml/2006/table">
            <a:tbl>
              <a:tblPr firstRow="1" bandRow="1">
                <a:tableStyleId>{8799B23B-EC83-4686-B30A-512413B5E67A}</a:tableStyleId>
              </a:tblPr>
              <a:tblGrid>
                <a:gridCol w="1834765">
                  <a:extLst>
                    <a:ext uri="{9D8B030D-6E8A-4147-A177-3AD203B41FA5}">
                      <a16:colId xmlns:a16="http://schemas.microsoft.com/office/drawing/2014/main" val="717591377"/>
                    </a:ext>
                  </a:extLst>
                </a:gridCol>
                <a:gridCol w="1834616">
                  <a:extLst>
                    <a:ext uri="{9D8B030D-6E8A-4147-A177-3AD203B41FA5}">
                      <a16:colId xmlns:a16="http://schemas.microsoft.com/office/drawing/2014/main" val="597355997"/>
                    </a:ext>
                  </a:extLst>
                </a:gridCol>
                <a:gridCol w="1834616">
                  <a:extLst>
                    <a:ext uri="{9D8B030D-6E8A-4147-A177-3AD203B41FA5}">
                      <a16:colId xmlns:a16="http://schemas.microsoft.com/office/drawing/2014/main" val="2614066068"/>
                    </a:ext>
                  </a:extLst>
                </a:gridCol>
                <a:gridCol w="1834616">
                  <a:extLst>
                    <a:ext uri="{9D8B030D-6E8A-4147-A177-3AD203B41FA5}">
                      <a16:colId xmlns:a16="http://schemas.microsoft.com/office/drawing/2014/main" val="1101843474"/>
                    </a:ext>
                  </a:extLst>
                </a:gridCol>
                <a:gridCol w="1834616">
                  <a:extLst>
                    <a:ext uri="{9D8B030D-6E8A-4147-A177-3AD203B41FA5}">
                      <a16:colId xmlns:a16="http://schemas.microsoft.com/office/drawing/2014/main" val="2906060745"/>
                    </a:ext>
                  </a:extLst>
                </a:gridCol>
              </a:tblGrid>
              <a:tr h="512831">
                <a:tc>
                  <a:txBody>
                    <a:bodyPr/>
                    <a:lstStyle/>
                    <a:p>
                      <a:pPr algn="ctr"/>
                      <a:r>
                        <a:rPr kumimoji="1" lang="ja-JP" altLang="en-US" sz="1400" dirty="0"/>
                        <a:t>超急性期</a:t>
                      </a:r>
                      <a:endParaRPr kumimoji="1" lang="en-US" altLang="ja-JP" sz="1400" dirty="0"/>
                    </a:p>
                    <a:p>
                      <a:pPr algn="ctr"/>
                      <a:r>
                        <a:rPr kumimoji="1" lang="ja-JP" altLang="en-US" sz="1200" dirty="0"/>
                        <a:t>（発災直後）</a:t>
                      </a:r>
                    </a:p>
                  </a:txBody>
                  <a:tcPr/>
                </a:tc>
                <a:tc>
                  <a:txBody>
                    <a:bodyPr/>
                    <a:lstStyle/>
                    <a:p>
                      <a:pPr algn="ctr"/>
                      <a:r>
                        <a:rPr kumimoji="1" lang="ja-JP" altLang="en-US" sz="1400" dirty="0"/>
                        <a:t>急性期</a:t>
                      </a:r>
                      <a:endParaRPr kumimoji="1" lang="en-US" altLang="ja-JP" sz="1400" dirty="0"/>
                    </a:p>
                    <a:p>
                      <a:pPr algn="ctr"/>
                      <a:r>
                        <a:rPr kumimoji="1" lang="ja-JP" altLang="en-US" sz="1200" dirty="0"/>
                        <a:t>（～</a:t>
                      </a:r>
                      <a:r>
                        <a:rPr kumimoji="1" lang="en-US" altLang="ja-JP" sz="1200" dirty="0"/>
                        <a:t>72</a:t>
                      </a:r>
                      <a:r>
                        <a:rPr kumimoji="1" lang="ja-JP" altLang="en-US" sz="1200" dirty="0"/>
                        <a:t>時間）</a:t>
                      </a:r>
                    </a:p>
                  </a:txBody>
                  <a:tcPr/>
                </a:tc>
                <a:tc>
                  <a:txBody>
                    <a:bodyPr/>
                    <a:lstStyle/>
                    <a:p>
                      <a:pPr algn="ctr"/>
                      <a:r>
                        <a:rPr kumimoji="1" lang="ja-JP" altLang="en-US" sz="1400" dirty="0"/>
                        <a:t>亜急性期</a:t>
                      </a:r>
                      <a:endParaRPr kumimoji="1" lang="en-US" altLang="ja-JP" sz="1400" dirty="0"/>
                    </a:p>
                    <a:p>
                      <a:pPr algn="ctr"/>
                      <a:r>
                        <a:rPr kumimoji="1" lang="ja-JP" altLang="en-US" sz="1200" dirty="0"/>
                        <a:t>（～</a:t>
                      </a:r>
                      <a:r>
                        <a:rPr kumimoji="1" lang="en-US" altLang="ja-JP" sz="1200" dirty="0"/>
                        <a:t>1</a:t>
                      </a:r>
                      <a:r>
                        <a:rPr kumimoji="1" lang="ja-JP" altLang="en-US" sz="1200" dirty="0"/>
                        <a:t>週間程度）</a:t>
                      </a:r>
                    </a:p>
                  </a:txBody>
                  <a:tcPr/>
                </a:tc>
                <a:tc>
                  <a:txBody>
                    <a:bodyPr/>
                    <a:lstStyle/>
                    <a:p>
                      <a:pPr algn="ctr"/>
                      <a:r>
                        <a:rPr kumimoji="1" lang="ja-JP" altLang="en-US" sz="1400" dirty="0"/>
                        <a:t>慢性期</a:t>
                      </a:r>
                      <a:endParaRPr kumimoji="1" lang="en-US" altLang="ja-JP" sz="1400" dirty="0"/>
                    </a:p>
                    <a:p>
                      <a:pPr algn="ctr"/>
                      <a:r>
                        <a:rPr kumimoji="1" lang="en-US" altLang="ja-JP" sz="1200" dirty="0"/>
                        <a:t>(</a:t>
                      </a:r>
                      <a:r>
                        <a:rPr kumimoji="1" lang="ja-JP" altLang="en-US" sz="1200" dirty="0"/>
                        <a:t>１週間～１か月程度</a:t>
                      </a:r>
                      <a:r>
                        <a:rPr kumimoji="1" lang="en-US" altLang="ja-JP" sz="1200" dirty="0"/>
                        <a:t>)</a:t>
                      </a:r>
                      <a:endParaRPr kumimoji="1" lang="ja-JP" altLang="en-US" sz="1200" dirty="0"/>
                    </a:p>
                  </a:txBody>
                  <a:tcPr/>
                </a:tc>
                <a:tc>
                  <a:txBody>
                    <a:bodyPr/>
                    <a:lstStyle/>
                    <a:p>
                      <a:pPr algn="ctr"/>
                      <a:r>
                        <a:rPr kumimoji="1" lang="ja-JP" altLang="en-US" sz="1400" dirty="0"/>
                        <a:t>平穏期</a:t>
                      </a:r>
                      <a:endParaRPr kumimoji="1" lang="en-US" altLang="ja-JP" sz="1400" dirty="0"/>
                    </a:p>
                    <a:p>
                      <a:pPr algn="ctr"/>
                      <a:r>
                        <a:rPr kumimoji="1" lang="ja-JP" altLang="en-US" sz="1200" dirty="0"/>
                        <a:t>（３か月以降）</a:t>
                      </a:r>
                    </a:p>
                  </a:txBody>
                  <a:tcPr/>
                </a:tc>
                <a:extLst>
                  <a:ext uri="{0D108BD9-81ED-4DB2-BD59-A6C34878D82A}">
                    <a16:rowId xmlns:a16="http://schemas.microsoft.com/office/drawing/2014/main" val="2743286970"/>
                  </a:ext>
                </a:extLst>
              </a:tr>
              <a:tr h="1323373">
                <a:tc>
                  <a:txBody>
                    <a:bodyPr/>
                    <a:lstStyle/>
                    <a:p>
                      <a:r>
                        <a:rPr kumimoji="1" lang="ja-JP" altLang="en-US" dirty="0"/>
                        <a:t>　</a:t>
                      </a:r>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1174336"/>
                  </a:ext>
                </a:extLst>
              </a:tr>
            </a:tbl>
          </a:graphicData>
        </a:graphic>
      </p:graphicFrame>
      <p:sp>
        <p:nvSpPr>
          <p:cNvPr id="13" name="四角形: 角を丸くする 12">
            <a:extLst>
              <a:ext uri="{FF2B5EF4-FFF2-40B4-BE49-F238E27FC236}">
                <a16:creationId xmlns:a16="http://schemas.microsoft.com/office/drawing/2014/main" id="{3E0AC984-CBD6-A1FB-6742-8CF9AD52C8ED}"/>
              </a:ext>
            </a:extLst>
          </p:cNvPr>
          <p:cNvSpPr/>
          <p:nvPr/>
        </p:nvSpPr>
        <p:spPr>
          <a:xfrm>
            <a:off x="380492" y="4967556"/>
            <a:ext cx="3384376" cy="576064"/>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急激な医療ニーズの増加</a:t>
            </a:r>
            <a:endParaRPr kumimoji="1" lang="en-US" altLang="ja-JP" dirty="0">
              <a:latin typeface="BIZ UDゴシック" panose="020B0400000000000000" pitchFamily="49" charset="-128"/>
              <a:ea typeface="BIZ UDゴシック" panose="020B0400000000000000" pitchFamily="49" charset="-128"/>
            </a:endParaRPr>
          </a:p>
          <a:p>
            <a:pPr algn="ctr"/>
            <a:r>
              <a:rPr kumimoji="1" lang="ja-JP" altLang="en-US" dirty="0">
                <a:latin typeface="BIZ UDゴシック" panose="020B0400000000000000" pitchFamily="49" charset="-128"/>
                <a:ea typeface="BIZ UDゴシック" panose="020B0400000000000000" pitchFamily="49" charset="-128"/>
              </a:rPr>
              <a:t>（傷病者等）</a:t>
            </a:r>
          </a:p>
        </p:txBody>
      </p:sp>
      <p:sp>
        <p:nvSpPr>
          <p:cNvPr id="14" name="四角形: 角を丸くする 13">
            <a:extLst>
              <a:ext uri="{FF2B5EF4-FFF2-40B4-BE49-F238E27FC236}">
                <a16:creationId xmlns:a16="http://schemas.microsoft.com/office/drawing/2014/main" id="{4BCB8884-4723-2FE0-F293-0C6516AF5153}"/>
              </a:ext>
            </a:extLst>
          </p:cNvPr>
          <p:cNvSpPr/>
          <p:nvPr/>
        </p:nvSpPr>
        <p:spPr>
          <a:xfrm>
            <a:off x="2396716" y="5638406"/>
            <a:ext cx="3384376" cy="592177"/>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避難所における医療対応等</a:t>
            </a:r>
            <a:endParaRPr kumimoji="1" lang="en-US" altLang="ja-JP" dirty="0">
              <a:latin typeface="BIZ UDゴシック" panose="020B0400000000000000" pitchFamily="49" charset="-128"/>
              <a:ea typeface="BIZ UDゴシック" panose="020B0400000000000000" pitchFamily="49" charset="-128"/>
            </a:endParaRPr>
          </a:p>
          <a:p>
            <a:pPr algn="ctr"/>
            <a:r>
              <a:rPr lang="ja-JP" altLang="en-US" dirty="0">
                <a:latin typeface="BIZ UDゴシック" panose="020B0400000000000000" pitchFamily="49" charset="-128"/>
                <a:ea typeface="BIZ UDゴシック" panose="020B0400000000000000" pitchFamily="49" charset="-128"/>
              </a:rPr>
              <a:t>（慢性疾患・要配慮者等）</a:t>
            </a:r>
            <a:endParaRPr kumimoji="1" lang="ja-JP" altLang="en-US" dirty="0">
              <a:latin typeface="BIZ UDゴシック" panose="020B0400000000000000" pitchFamily="49" charset="-128"/>
              <a:ea typeface="BIZ UDゴシック" panose="020B0400000000000000" pitchFamily="49" charset="-128"/>
            </a:endParaRPr>
          </a:p>
        </p:txBody>
      </p:sp>
      <p:sp>
        <p:nvSpPr>
          <p:cNvPr id="15" name="吹き出し: 角を丸めた四角形 14">
            <a:extLst>
              <a:ext uri="{FF2B5EF4-FFF2-40B4-BE49-F238E27FC236}">
                <a16:creationId xmlns:a16="http://schemas.microsoft.com/office/drawing/2014/main" id="{A60E8B40-24C4-973A-2663-477B8B96D922}"/>
              </a:ext>
            </a:extLst>
          </p:cNvPr>
          <p:cNvSpPr/>
          <p:nvPr/>
        </p:nvSpPr>
        <p:spPr>
          <a:xfrm>
            <a:off x="4304928" y="4967556"/>
            <a:ext cx="4068452" cy="576064"/>
          </a:xfrm>
          <a:prstGeom prst="wedgeRoundRectCallout">
            <a:avLst>
              <a:gd name="adj1" fmla="val -62145"/>
              <a:gd name="adj2" fmla="val 6566"/>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E01A5E14-D5BF-6042-F88E-3352EE0A6484}"/>
              </a:ext>
            </a:extLst>
          </p:cNvPr>
          <p:cNvSpPr/>
          <p:nvPr/>
        </p:nvSpPr>
        <p:spPr>
          <a:xfrm>
            <a:off x="389749" y="4967556"/>
            <a:ext cx="3384376" cy="576064"/>
          </a:xfrm>
          <a:prstGeom prst="roundRect">
            <a:avLst/>
          </a:prstGeom>
          <a:solidFill>
            <a:srgbClr val="FF00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急激な医療ニーズの増加</a:t>
            </a:r>
            <a:endParaRPr kumimoji="1" lang="en-US" altLang="ja-JP" dirty="0">
              <a:latin typeface="BIZ UDゴシック" panose="020B0400000000000000" pitchFamily="49" charset="-128"/>
              <a:ea typeface="BIZ UDゴシック" panose="020B0400000000000000" pitchFamily="49" charset="-128"/>
            </a:endParaRPr>
          </a:p>
          <a:p>
            <a:pPr algn="ctr"/>
            <a:r>
              <a:rPr kumimoji="1" lang="ja-JP" altLang="en-US" dirty="0">
                <a:latin typeface="BIZ UDゴシック" panose="020B0400000000000000" pitchFamily="49" charset="-128"/>
                <a:ea typeface="BIZ UDゴシック" panose="020B0400000000000000" pitchFamily="49" charset="-128"/>
              </a:rPr>
              <a:t>（傷病者等）</a:t>
            </a:r>
          </a:p>
        </p:txBody>
      </p:sp>
      <p:sp>
        <p:nvSpPr>
          <p:cNvPr id="17" name="四角形: 角を丸くする 16">
            <a:extLst>
              <a:ext uri="{FF2B5EF4-FFF2-40B4-BE49-F238E27FC236}">
                <a16:creationId xmlns:a16="http://schemas.microsoft.com/office/drawing/2014/main" id="{D4B08F42-FD7A-5C37-5470-0BC2BED32559}"/>
              </a:ext>
            </a:extLst>
          </p:cNvPr>
          <p:cNvSpPr/>
          <p:nvPr/>
        </p:nvSpPr>
        <p:spPr>
          <a:xfrm>
            <a:off x="2405973" y="5638406"/>
            <a:ext cx="3384376" cy="592177"/>
          </a:xfrm>
          <a:prstGeom prst="roundRect">
            <a:avLst/>
          </a:prstGeom>
          <a:solidFill>
            <a:srgbClr val="FF00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避難所における医療対応等</a:t>
            </a:r>
            <a:endParaRPr kumimoji="1" lang="en-US" altLang="ja-JP" dirty="0">
              <a:latin typeface="BIZ UDゴシック" panose="020B0400000000000000" pitchFamily="49" charset="-128"/>
              <a:ea typeface="BIZ UDゴシック" panose="020B0400000000000000" pitchFamily="49" charset="-128"/>
            </a:endParaRPr>
          </a:p>
          <a:p>
            <a:pPr algn="ctr"/>
            <a:r>
              <a:rPr lang="ja-JP" altLang="en-US" dirty="0">
                <a:latin typeface="BIZ UDゴシック" panose="020B0400000000000000" pitchFamily="49" charset="-128"/>
                <a:ea typeface="BIZ UDゴシック" panose="020B0400000000000000" pitchFamily="49" charset="-128"/>
              </a:rPr>
              <a:t>（慢性疾患・要配慮者等）</a:t>
            </a:r>
            <a:endParaRPr kumimoji="1" lang="ja-JP" altLang="en-US" dirty="0">
              <a:latin typeface="BIZ UDゴシック" panose="020B0400000000000000" pitchFamily="49" charset="-128"/>
              <a:ea typeface="BIZ UDゴシック" panose="020B0400000000000000" pitchFamily="49" charset="-128"/>
            </a:endParaRPr>
          </a:p>
        </p:txBody>
      </p:sp>
      <p:sp>
        <p:nvSpPr>
          <p:cNvPr id="18" name="吹き出し: 角を丸めた四角形 17">
            <a:extLst>
              <a:ext uri="{FF2B5EF4-FFF2-40B4-BE49-F238E27FC236}">
                <a16:creationId xmlns:a16="http://schemas.microsoft.com/office/drawing/2014/main" id="{8C5A8647-336E-D268-8730-4D4156107F2A}"/>
              </a:ext>
            </a:extLst>
          </p:cNvPr>
          <p:cNvSpPr/>
          <p:nvPr/>
        </p:nvSpPr>
        <p:spPr>
          <a:xfrm>
            <a:off x="4314185" y="4967556"/>
            <a:ext cx="4068452" cy="576064"/>
          </a:xfrm>
          <a:prstGeom prst="wedgeRoundRectCallout">
            <a:avLst>
              <a:gd name="adj1" fmla="val -62145"/>
              <a:gd name="adj2" fmla="val 6566"/>
              <a:gd name="adj3" fmla="val 16667"/>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医療救護のための</a:t>
            </a:r>
            <a:endParaRPr kumimoji="1" lang="en-US" altLang="ja-JP"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dirty="0">
                <a:solidFill>
                  <a:schemeClr val="tx1"/>
                </a:solidFill>
                <a:latin typeface="BIZ UDゴシック" panose="020B0400000000000000" pitchFamily="49" charset="-128"/>
                <a:ea typeface="BIZ UDゴシック" panose="020B0400000000000000" pitchFamily="49" charset="-128"/>
              </a:rPr>
              <a:t>機動力・マンパワー確保の必要性</a:t>
            </a:r>
          </a:p>
        </p:txBody>
      </p:sp>
      <p:sp>
        <p:nvSpPr>
          <p:cNvPr id="19" name="吹き出し: 角を丸めた四角形 18">
            <a:extLst>
              <a:ext uri="{FF2B5EF4-FFF2-40B4-BE49-F238E27FC236}">
                <a16:creationId xmlns:a16="http://schemas.microsoft.com/office/drawing/2014/main" id="{42EF8026-1635-3899-9EB6-F92F6198E96F}"/>
              </a:ext>
            </a:extLst>
          </p:cNvPr>
          <p:cNvSpPr/>
          <p:nvPr/>
        </p:nvSpPr>
        <p:spPr>
          <a:xfrm>
            <a:off x="5997116" y="5638406"/>
            <a:ext cx="3384376" cy="576064"/>
          </a:xfrm>
          <a:prstGeom prst="wedgeRoundRectCallout">
            <a:avLst>
              <a:gd name="adj1" fmla="val -62145"/>
              <a:gd name="adj2" fmla="val 6566"/>
              <a:gd name="adj3" fmla="val 16667"/>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災害医療と地域保健活動の</a:t>
            </a:r>
            <a:endParaRPr kumimoji="1" lang="en-US" altLang="ja-JP"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dirty="0">
                <a:solidFill>
                  <a:schemeClr val="tx1"/>
                </a:solidFill>
                <a:latin typeface="BIZ UDゴシック" panose="020B0400000000000000" pitchFamily="49" charset="-128"/>
                <a:ea typeface="BIZ UDゴシック" panose="020B0400000000000000" pitchFamily="49" charset="-128"/>
              </a:rPr>
              <a:t>連携体制強化</a:t>
            </a:r>
          </a:p>
        </p:txBody>
      </p:sp>
    </p:spTree>
    <p:extLst>
      <p:ext uri="{BB962C8B-B14F-4D97-AF65-F5344CB8AC3E}">
        <p14:creationId xmlns:p14="http://schemas.microsoft.com/office/powerpoint/2010/main" val="1234778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8FC21-999E-6C89-AE1A-CE9AF96A1E3F}"/>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82915DB-B82C-0698-43EB-698C9D17147E}"/>
              </a:ext>
            </a:extLst>
          </p:cNvPr>
          <p:cNvSpPr>
            <a:spLocks noGrp="1"/>
          </p:cNvSpPr>
          <p:nvPr>
            <p:ph type="sldNum" sz="quarter" idx="12"/>
          </p:nvPr>
        </p:nvSpPr>
        <p:spPr/>
        <p:txBody>
          <a:bodyPr/>
          <a:lstStyle/>
          <a:p>
            <a:fld id="{2C9400E4-C46D-48FA-AEA0-ED136F70A0E5}" type="slidenum">
              <a:rPr lang="ja-JP" altLang="en-US" smtClean="0"/>
              <a:pPr/>
              <a:t>18</a:t>
            </a:fld>
            <a:endParaRPr lang="ja-JP" altLang="en-US"/>
          </a:p>
        </p:txBody>
      </p:sp>
      <p:sp>
        <p:nvSpPr>
          <p:cNvPr id="5" name="四角形 150">
            <a:extLst>
              <a:ext uri="{FF2B5EF4-FFF2-40B4-BE49-F238E27FC236}">
                <a16:creationId xmlns:a16="http://schemas.microsoft.com/office/drawing/2014/main" id="{C6D862EF-690C-83B0-95EA-D1308277EC30}"/>
              </a:ext>
            </a:extLst>
          </p:cNvPr>
          <p:cNvSpPr>
            <a:spLocks noGrp="1"/>
          </p:cNvSpPr>
          <p:nvPr>
            <p:ph type="title"/>
          </p:nvPr>
        </p:nvSpPr>
        <p:spPr>
          <a:xfrm>
            <a:off x="272865" y="189000"/>
            <a:ext cx="9357627" cy="635139"/>
          </a:xfrm>
          <a:prstGeom prst="rect">
            <a:avLst/>
          </a:prstGeom>
          <a:solidFill>
            <a:schemeClr val="accent2">
              <a:lumMod val="75000"/>
            </a:schemeClr>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論点抽出の例（例：医師の自動参集①）</a:t>
            </a:r>
            <a:endParaRPr kumimoji="1" lang="ja-JP" altLang="en-US" dirty="0">
              <a:solidFill>
                <a:schemeClr val="bg1"/>
              </a:solidFill>
              <a:latin typeface="AR丸ゴシック体E"/>
              <a:ea typeface="AR丸ゴシック体E"/>
            </a:endParaRPr>
          </a:p>
        </p:txBody>
      </p:sp>
      <p:sp>
        <p:nvSpPr>
          <p:cNvPr id="2" name="テキスト ボックス 1">
            <a:extLst>
              <a:ext uri="{FF2B5EF4-FFF2-40B4-BE49-F238E27FC236}">
                <a16:creationId xmlns:a16="http://schemas.microsoft.com/office/drawing/2014/main" id="{8AC7A46D-D183-16E6-99E6-D7A5444B3990}"/>
              </a:ext>
            </a:extLst>
          </p:cNvPr>
          <p:cNvSpPr txBox="1"/>
          <p:nvPr/>
        </p:nvSpPr>
        <p:spPr>
          <a:xfrm>
            <a:off x="272865" y="800708"/>
            <a:ext cx="9357627" cy="1200329"/>
          </a:xfrm>
          <a:prstGeom prst="rect">
            <a:avLst/>
          </a:prstGeom>
          <a:noFill/>
        </p:spPr>
        <p:txBody>
          <a:bodyPr wrap="square" rtlCol="0">
            <a:spAutoFit/>
          </a:bodyPr>
          <a:lstStyle/>
          <a:p>
            <a:r>
              <a:rPr kumimoji="1" lang="ja-JP" altLang="en-US" dirty="0"/>
              <a:t>　</a:t>
            </a:r>
            <a:r>
              <a:rPr kumimoji="1" lang="ja-JP" altLang="en-US" dirty="0">
                <a:latin typeface="BIZ UDPゴシック" panose="020B0400000000000000" pitchFamily="50" charset="-128"/>
                <a:ea typeface="BIZ UDPゴシック" panose="020B0400000000000000" pitchFamily="50" charset="-128"/>
              </a:rPr>
              <a:t>計画改定改定の作業を進めるに当たり、「防災会議における議論が必要な事項」を論点として抽出して会議に示します。</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以下は現行計画（医療救護活動）の記載を検討・整理した改定案の対照表です。ここから論点を抽出します。</a:t>
            </a:r>
            <a:endParaRPr kumimoji="1" lang="en-US" altLang="ja-JP" dirty="0">
              <a:latin typeface="BIZ UDPゴシック" panose="020B0400000000000000" pitchFamily="50" charset="-128"/>
              <a:ea typeface="BIZ UDPゴシック" panose="020B0400000000000000" pitchFamily="50" charset="-128"/>
            </a:endParaRPr>
          </a:p>
        </p:txBody>
      </p:sp>
      <p:graphicFrame>
        <p:nvGraphicFramePr>
          <p:cNvPr id="11" name="表 10">
            <a:extLst>
              <a:ext uri="{FF2B5EF4-FFF2-40B4-BE49-F238E27FC236}">
                <a16:creationId xmlns:a16="http://schemas.microsoft.com/office/drawing/2014/main" id="{4D38B9AF-E93A-AC9D-4890-C7EDA314C5AE}"/>
              </a:ext>
            </a:extLst>
          </p:cNvPr>
          <p:cNvGraphicFramePr>
            <a:graphicFrameLocks noGrp="1"/>
          </p:cNvGraphicFramePr>
          <p:nvPr>
            <p:extLst>
              <p:ext uri="{D42A27DB-BD31-4B8C-83A1-F6EECF244321}">
                <p14:modId xmlns:p14="http://schemas.microsoft.com/office/powerpoint/2010/main" val="599559170"/>
              </p:ext>
            </p:extLst>
          </p:nvPr>
        </p:nvGraphicFramePr>
        <p:xfrm>
          <a:off x="272865" y="2014979"/>
          <a:ext cx="9358012" cy="4663440"/>
        </p:xfrm>
        <a:graphic>
          <a:graphicData uri="http://schemas.openxmlformats.org/drawingml/2006/table">
            <a:tbl>
              <a:tblPr firstRow="1" bandRow="1">
                <a:tableStyleId>{5940675A-B579-460E-94D1-54222C63F5DA}</a:tableStyleId>
              </a:tblPr>
              <a:tblGrid>
                <a:gridCol w="4680520">
                  <a:extLst>
                    <a:ext uri="{9D8B030D-6E8A-4147-A177-3AD203B41FA5}">
                      <a16:colId xmlns:a16="http://schemas.microsoft.com/office/drawing/2014/main" val="970854831"/>
                    </a:ext>
                  </a:extLst>
                </a:gridCol>
                <a:gridCol w="4677492">
                  <a:extLst>
                    <a:ext uri="{9D8B030D-6E8A-4147-A177-3AD203B41FA5}">
                      <a16:colId xmlns:a16="http://schemas.microsoft.com/office/drawing/2014/main" val="2646015147"/>
                    </a:ext>
                  </a:extLst>
                </a:gridCol>
              </a:tblGrid>
              <a:tr h="230995">
                <a:tc>
                  <a:txBody>
                    <a:bodyPr/>
                    <a:lstStyle/>
                    <a:p>
                      <a:pPr algn="ctr"/>
                      <a:r>
                        <a:rPr kumimoji="1" lang="ja-JP" altLang="en-US" sz="1400" dirty="0">
                          <a:latin typeface="BIZ UDゴシック" panose="020B0400000000000000" pitchFamily="49" charset="-128"/>
                          <a:ea typeface="BIZ UDゴシック" panose="020B0400000000000000" pitchFamily="49" charset="-128"/>
                        </a:rPr>
                        <a:t>改定案</a:t>
                      </a:r>
                    </a:p>
                  </a:txBody>
                  <a:tcPr>
                    <a:solidFill>
                      <a:schemeClr val="accent2">
                        <a:lumMod val="20000"/>
                        <a:lumOff val="80000"/>
                      </a:schemeClr>
                    </a:solidFill>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現行計画の記載</a:t>
                      </a:r>
                    </a:p>
                  </a:txBody>
                  <a:tcPr>
                    <a:solidFill>
                      <a:schemeClr val="accent2">
                        <a:lumMod val="20000"/>
                        <a:lumOff val="80000"/>
                      </a:schemeClr>
                    </a:solidFill>
                  </a:tcPr>
                </a:tc>
                <a:extLst>
                  <a:ext uri="{0D108BD9-81ED-4DB2-BD59-A6C34878D82A}">
                    <a16:rowId xmlns:a16="http://schemas.microsoft.com/office/drawing/2014/main" val="185184480"/>
                  </a:ext>
                </a:extLst>
              </a:tr>
              <a:tr h="3496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kern="1200" dirty="0">
                          <a:solidFill>
                            <a:schemeClr val="tx1"/>
                          </a:solidFill>
                          <a:effectLst/>
                          <a:latin typeface="BIZ UDゴシック" panose="020B0400000000000000" pitchFamily="49" charset="-128"/>
                          <a:ea typeface="BIZ UDゴシック" panose="020B0400000000000000" pitchFamily="49" charset="-128"/>
                          <a:cs typeface="+mn-cs"/>
                        </a:rPr>
                        <a:t>第５　応急医療救護活動</a:t>
                      </a:r>
                      <a:endParaRPr kumimoji="1" lang="en-US" altLang="ja-JP" sz="1400"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１　医療救護班の編成</a:t>
                      </a:r>
                    </a:p>
                    <a:p>
                      <a:r>
                        <a:rPr kumimoji="1" lang="ja-JP" altLang="en-US" sz="1400" kern="12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ja-JP" altLang="ja-JP" sz="1400" kern="1200" dirty="0">
                          <a:solidFill>
                            <a:schemeClr val="tx1"/>
                          </a:solidFill>
                          <a:effectLst/>
                          <a:latin typeface="BIZ UDゴシック" panose="020B0400000000000000" pitchFamily="49" charset="-128"/>
                          <a:ea typeface="BIZ UDゴシック" panose="020B0400000000000000" pitchFamily="49" charset="-128"/>
                          <a:cs typeface="+mn-cs"/>
                        </a:rPr>
                        <a:t>傷病等に対する応急手当の実施及び傷病の程度により、収容先、搬送等の区分をするため、応急救護所を開設する</a:t>
                      </a:r>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とともに、医療救護班を編成・出動する。</a:t>
                      </a:r>
                    </a:p>
                    <a:p>
                      <a:r>
                        <a:rPr kumimoji="1" lang="ja-JP" altLang="en-US" sz="1400" u="none" kern="12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ja-JP" altLang="ja-JP" sz="1400" u="sng" kern="1200" dirty="0">
                          <a:solidFill>
                            <a:schemeClr val="tx1"/>
                          </a:solidFill>
                          <a:effectLst/>
                          <a:latin typeface="BIZ UDゴシック" panose="020B0400000000000000" pitchFamily="49" charset="-128"/>
                          <a:ea typeface="BIZ UDゴシック" panose="020B0400000000000000" pitchFamily="49" charset="-128"/>
                          <a:cs typeface="+mn-cs"/>
                        </a:rPr>
                        <a:t>災害の種類及び程度により朝霞地区医師会に出動を要請して相互協力により医療救護活動を行う</a:t>
                      </a:r>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a:t>
                      </a: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en-US" sz="1400" u="none" kern="1200" dirty="0">
                          <a:solidFill>
                            <a:schemeClr val="tx1"/>
                          </a:solidFill>
                          <a:effectLst/>
                          <a:latin typeface="BIZ UDゴシック" panose="020B0400000000000000" pitchFamily="49" charset="-128"/>
                          <a:ea typeface="BIZ UDゴシック" panose="020B0400000000000000" pitchFamily="49" charset="-128"/>
                          <a:cs typeface="+mn-cs"/>
                        </a:rPr>
                        <a:t>２～４　削除</a:t>
                      </a: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en-US" sz="1400" u="none" kern="1200" dirty="0">
                          <a:solidFill>
                            <a:schemeClr val="tx1"/>
                          </a:solidFill>
                          <a:effectLst/>
                          <a:latin typeface="BIZ UDゴシック" panose="020B0400000000000000" pitchFamily="49" charset="-128"/>
                          <a:ea typeface="BIZ UDゴシック" panose="020B0400000000000000" pitchFamily="49" charset="-128"/>
                          <a:cs typeface="+mn-cs"/>
                        </a:rPr>
                        <a:t>削除　</a:t>
                      </a:r>
                      <a:endPar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endParaRPr kumimoji="1" lang="ja-JP" altLang="en-US" sz="1400" dirty="0">
                        <a:latin typeface="BIZ UDゴシック" panose="020B0400000000000000" pitchFamily="49" charset="-128"/>
                        <a:ea typeface="BIZ UDゴシック" panose="020B0400000000000000" pitchFamily="49" charset="-128"/>
                      </a:endParaRPr>
                    </a:p>
                  </a:txBody>
                  <a:tcPr/>
                </a:tc>
                <a:tc>
                  <a:txBody>
                    <a:bodyPr/>
                    <a:lstStyle/>
                    <a:p>
                      <a:r>
                        <a:rPr kumimoji="1" lang="zh-TW" altLang="en-US" sz="1400" kern="1200" dirty="0">
                          <a:solidFill>
                            <a:schemeClr val="tx1"/>
                          </a:solidFill>
                          <a:effectLst/>
                          <a:latin typeface="BIZ UDゴシック" panose="020B0400000000000000" pitchFamily="49" charset="-128"/>
                          <a:ea typeface="BIZ UDゴシック" panose="020B0400000000000000" pitchFamily="49" charset="-128"/>
                          <a:cs typeface="+mn-cs"/>
                        </a:rPr>
                        <a:t>第５　応急医療救護活動</a:t>
                      </a:r>
                      <a:endParaRPr kumimoji="1" lang="en-US" altLang="ja-JP" sz="1400"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ja-JP" sz="1400" kern="1200" dirty="0">
                          <a:solidFill>
                            <a:schemeClr val="tx1"/>
                          </a:solidFill>
                          <a:effectLst/>
                          <a:latin typeface="BIZ UDゴシック" panose="020B0400000000000000" pitchFamily="49" charset="-128"/>
                          <a:ea typeface="BIZ UDゴシック" panose="020B0400000000000000" pitchFamily="49" charset="-128"/>
                          <a:cs typeface="+mn-cs"/>
                        </a:rPr>
                        <a:t>１　医療救護班の編成</a:t>
                      </a:r>
                    </a:p>
                    <a:p>
                      <a:r>
                        <a:rPr kumimoji="1" lang="ja-JP" altLang="en-US" sz="1400" kern="1200" dirty="0">
                          <a:solidFill>
                            <a:schemeClr val="tx1"/>
                          </a:solidFill>
                          <a:effectLst/>
                          <a:latin typeface="BIZ UDゴシック" panose="020B0400000000000000" pitchFamily="49" charset="-128"/>
                          <a:ea typeface="BIZ UDゴシック" panose="020B0400000000000000" pitchFamily="49" charset="-128"/>
                          <a:cs typeface="+mn-cs"/>
                        </a:rPr>
                        <a:t>　⑴　</a:t>
                      </a:r>
                      <a:r>
                        <a:rPr kumimoji="1" lang="ja-JP" altLang="ja-JP" sz="1400" kern="1200" dirty="0">
                          <a:solidFill>
                            <a:srgbClr val="FF0000"/>
                          </a:solidFill>
                          <a:effectLst/>
                          <a:latin typeface="BIZ UDゴシック" panose="020B0400000000000000" pitchFamily="49" charset="-128"/>
                          <a:ea typeface="BIZ UDゴシック" panose="020B0400000000000000" pitchFamily="49" charset="-128"/>
                          <a:cs typeface="+mn-cs"/>
                        </a:rPr>
                        <a:t>保健班は、</a:t>
                      </a:r>
                      <a:r>
                        <a:rPr kumimoji="1" lang="ja-JP" altLang="ja-JP" sz="1400" u="sng" kern="1200" dirty="0">
                          <a:solidFill>
                            <a:srgbClr val="FF0000"/>
                          </a:solidFill>
                          <a:effectLst/>
                          <a:latin typeface="BIZ UDゴシック" panose="020B0400000000000000" pitchFamily="49" charset="-128"/>
                          <a:ea typeface="BIZ UDゴシック" panose="020B0400000000000000" pitchFamily="49" charset="-128"/>
                          <a:cs typeface="+mn-cs"/>
                        </a:rPr>
                        <a:t>必要に応じて朝霞地区医師</a:t>
                      </a:r>
                      <a:r>
                        <a:rPr kumimoji="1" lang="ja-JP" altLang="en-US" sz="1400" u="sng" kern="1200" dirty="0">
                          <a:solidFill>
                            <a:srgbClr val="FF0000"/>
                          </a:solidFill>
                          <a:effectLst/>
                          <a:latin typeface="BIZ UDゴシック" panose="020B0400000000000000" pitchFamily="49" charset="-128"/>
                          <a:ea typeface="BIZ UDゴシック" panose="020B0400000000000000" pitchFamily="49" charset="-128"/>
                          <a:cs typeface="+mn-cs"/>
                        </a:rPr>
                        <a:t>会</a:t>
                      </a:r>
                      <a:r>
                        <a:rPr kumimoji="1" lang="ja-JP" altLang="ja-JP" sz="1400" u="sng" kern="1200" dirty="0">
                          <a:solidFill>
                            <a:srgbClr val="FF0000"/>
                          </a:solidFill>
                          <a:effectLst/>
                          <a:latin typeface="BIZ UDゴシック" panose="020B0400000000000000" pitchFamily="49" charset="-128"/>
                          <a:ea typeface="BIZ UDゴシック" panose="020B0400000000000000" pitchFamily="49" charset="-128"/>
                          <a:cs typeface="+mn-cs"/>
                        </a:rPr>
                        <a:t>に</a:t>
                      </a:r>
                      <a:r>
                        <a:rPr kumimoji="1" lang="ja-JP" altLang="ja-JP" sz="1400" b="0" u="sng" kern="1200" dirty="0">
                          <a:solidFill>
                            <a:srgbClr val="FF0000"/>
                          </a:solidFill>
                          <a:effectLst/>
                          <a:latin typeface="BIZ UDゴシック" panose="020B0400000000000000" pitchFamily="49" charset="-128"/>
                          <a:ea typeface="BIZ UDゴシック" panose="020B0400000000000000" pitchFamily="49" charset="-128"/>
                          <a:cs typeface="+mn-cs"/>
                        </a:rPr>
                        <a:t>協力を</a:t>
                      </a:r>
                      <a:r>
                        <a:rPr kumimoji="1" lang="ja-JP" altLang="en-US" sz="1400" b="0" u="sng"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en-US" altLang="ja-JP" sz="1400" b="0" u="sng" kern="1200" dirty="0">
                        <a:solidFill>
                          <a:srgbClr val="FF0000"/>
                        </a:solidFill>
                        <a:effectLst/>
                        <a:latin typeface="BIZ UDゴシック" panose="020B0400000000000000" pitchFamily="49" charset="-128"/>
                        <a:ea typeface="BIZ UDゴシック" panose="020B0400000000000000" pitchFamily="49" charset="-128"/>
                        <a:cs typeface="+mn-cs"/>
                      </a:endParaRPr>
                    </a:p>
                    <a:p>
                      <a:r>
                        <a:rPr kumimoji="1" lang="ja-JP" altLang="en-US" sz="1400" b="0" kern="1200" dirty="0">
                          <a:solidFill>
                            <a:srgbClr val="FF0000"/>
                          </a:solidFill>
                          <a:effectLst/>
                          <a:latin typeface="BIZ UDゴシック" panose="020B0400000000000000" pitchFamily="49" charset="-128"/>
                          <a:ea typeface="BIZ UDゴシック" panose="020B0400000000000000" pitchFamily="49" charset="-128"/>
                          <a:cs typeface="+mn-cs"/>
                        </a:rPr>
                        <a:t>　　</a:t>
                      </a:r>
                      <a:r>
                        <a:rPr kumimoji="1" lang="ja-JP" altLang="ja-JP" sz="1400" b="0" u="sng" kern="1200" dirty="0">
                          <a:solidFill>
                            <a:srgbClr val="FF0000"/>
                          </a:solidFill>
                          <a:effectLst/>
                          <a:latin typeface="BIZ UDゴシック" panose="020B0400000000000000" pitchFamily="49" charset="-128"/>
                          <a:ea typeface="BIZ UDゴシック" panose="020B0400000000000000" pitchFamily="49" charset="-128"/>
                          <a:cs typeface="+mn-cs"/>
                        </a:rPr>
                        <a:t>要請</a:t>
                      </a:r>
                      <a:r>
                        <a:rPr kumimoji="1" lang="ja-JP" altLang="ja-JP" sz="1400" b="0" kern="1200" dirty="0">
                          <a:solidFill>
                            <a:srgbClr val="FF0000"/>
                          </a:solidFill>
                          <a:effectLst/>
                          <a:latin typeface="BIZ UDゴシック" panose="020B0400000000000000" pitchFamily="49" charset="-128"/>
                          <a:ea typeface="BIZ UDゴシック" panose="020B0400000000000000" pitchFamily="49" charset="-128"/>
                          <a:cs typeface="+mn-cs"/>
                        </a:rPr>
                        <a:t>し、医療救護班を編成し、出動する</a:t>
                      </a:r>
                      <a:r>
                        <a:rPr kumimoji="1" lang="ja-JP" altLang="ja-JP" sz="1400" b="0" kern="1200" dirty="0">
                          <a:solidFill>
                            <a:schemeClr val="tx1"/>
                          </a:solidFill>
                          <a:effectLst/>
                          <a:latin typeface="BIZ UDゴシック" panose="020B0400000000000000" pitchFamily="49" charset="-128"/>
                          <a:ea typeface="BIZ UDゴシック" panose="020B0400000000000000" pitchFamily="49" charset="-128"/>
                          <a:cs typeface="+mn-cs"/>
                        </a:rPr>
                        <a:t>。</a:t>
                      </a:r>
                    </a:p>
                    <a:p>
                      <a:r>
                        <a:rPr kumimoji="1" lang="ja-JP" altLang="en-US" sz="1400" kern="1200" dirty="0">
                          <a:solidFill>
                            <a:schemeClr val="tx1"/>
                          </a:solidFill>
                          <a:effectLst/>
                          <a:latin typeface="BIZ UDゴシック" panose="020B0400000000000000" pitchFamily="49" charset="-128"/>
                          <a:ea typeface="BIZ UDゴシック" panose="020B0400000000000000" pitchFamily="49" charset="-128"/>
                          <a:cs typeface="+mn-cs"/>
                        </a:rPr>
                        <a:t>　⑵　</a:t>
                      </a:r>
                      <a:r>
                        <a:rPr kumimoji="1" lang="ja-JP" altLang="ja-JP" sz="1400" kern="1200" dirty="0">
                          <a:solidFill>
                            <a:schemeClr val="tx1"/>
                          </a:solidFill>
                          <a:effectLst/>
                          <a:latin typeface="BIZ UDゴシック" panose="020B0400000000000000" pitchFamily="49" charset="-128"/>
                          <a:ea typeface="BIZ UDゴシック" panose="020B0400000000000000" pitchFamily="49" charset="-128"/>
                          <a:cs typeface="+mn-cs"/>
                        </a:rPr>
                        <a:t>医療救護班は、医師、看護師、薬剤師、事務員及</a:t>
                      </a:r>
                      <a:endParaRPr kumimoji="1" lang="en-US" altLang="ja-JP" sz="1400"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en-US" sz="1400" kern="12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ja-JP" altLang="ja-JP" sz="1400" kern="1200" dirty="0">
                          <a:solidFill>
                            <a:schemeClr val="tx1"/>
                          </a:solidFill>
                          <a:effectLst/>
                          <a:latin typeface="BIZ UDゴシック" panose="020B0400000000000000" pitchFamily="49" charset="-128"/>
                          <a:ea typeface="BIZ UDゴシック" panose="020B0400000000000000" pitchFamily="49" charset="-128"/>
                          <a:cs typeface="+mn-cs"/>
                        </a:rPr>
                        <a:t>び運転手等で構成する。</a:t>
                      </a:r>
                      <a:endParaRPr kumimoji="1" lang="en-US" altLang="ja-JP" sz="1400" kern="1200" dirty="0">
                        <a:solidFill>
                          <a:schemeClr val="tx1"/>
                        </a:solidFill>
                        <a:effectLst/>
                        <a:latin typeface="BIZ UDゴシック" panose="020B0400000000000000" pitchFamily="49" charset="-128"/>
                        <a:ea typeface="BIZ UDゴシック" panose="020B0400000000000000" pitchFamily="49" charset="-128"/>
                        <a:cs typeface="+mn-cs"/>
                      </a:endParaRPr>
                    </a:p>
                    <a:p>
                      <a:endParaRPr kumimoji="1" lang="ja-JP" altLang="ja-JP" sz="1400"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en-US" sz="1400" kern="1200" dirty="0">
                          <a:solidFill>
                            <a:schemeClr val="tx1"/>
                          </a:solidFill>
                          <a:effectLst/>
                          <a:latin typeface="BIZ UDゴシック" panose="020B0400000000000000" pitchFamily="49" charset="-128"/>
                          <a:ea typeface="BIZ UDゴシック" panose="020B0400000000000000" pitchFamily="49" charset="-128"/>
                          <a:cs typeface="+mn-cs"/>
                        </a:rPr>
                        <a:t>２～４　略</a:t>
                      </a:r>
                      <a:endParaRPr kumimoji="1" lang="en-US" altLang="ja-JP" sz="1400" kern="1200" dirty="0">
                        <a:solidFill>
                          <a:schemeClr val="tx1"/>
                        </a:solidFill>
                        <a:effectLst/>
                        <a:latin typeface="BIZ UDゴシック" panose="020B0400000000000000" pitchFamily="49" charset="-128"/>
                        <a:ea typeface="BIZ UDゴシック" panose="020B0400000000000000" pitchFamily="49" charset="-128"/>
                        <a:cs typeface="+mn-cs"/>
                      </a:endParaRPr>
                    </a:p>
                    <a:p>
                      <a:endParaRPr kumimoji="1" lang="en-US" altLang="ja-JP" sz="1400"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en-US" sz="1400" kern="1200" dirty="0">
                          <a:solidFill>
                            <a:schemeClr val="tx1"/>
                          </a:solidFill>
                          <a:effectLst/>
                          <a:latin typeface="BIZ UDゴシック" panose="020B0400000000000000" pitchFamily="49" charset="-128"/>
                          <a:ea typeface="BIZ UDゴシック" panose="020B0400000000000000" pitchFamily="49" charset="-128"/>
                          <a:cs typeface="+mn-cs"/>
                        </a:rPr>
                        <a:t>第６　応援要請</a:t>
                      </a:r>
                    </a:p>
                    <a:p>
                      <a:r>
                        <a:rPr kumimoji="1" lang="ja-JP" altLang="en-US" sz="1400" kern="1200" dirty="0">
                          <a:solidFill>
                            <a:schemeClr val="tx1"/>
                          </a:solidFill>
                          <a:effectLst/>
                          <a:latin typeface="BIZ UDゴシック" panose="020B0400000000000000" pitchFamily="49" charset="-128"/>
                          <a:ea typeface="BIZ UDゴシック" panose="020B0400000000000000" pitchFamily="49" charset="-128"/>
                          <a:cs typeface="+mn-cs"/>
                        </a:rPr>
                        <a:t>　災害対策本部長は、</a:t>
                      </a:r>
                      <a:r>
                        <a:rPr kumimoji="1" lang="ja-JP" altLang="en-US" sz="1400" kern="1200" dirty="0">
                          <a:solidFill>
                            <a:srgbClr val="FF0000"/>
                          </a:solidFill>
                          <a:effectLst/>
                          <a:latin typeface="BIZ UDゴシック" panose="020B0400000000000000" pitchFamily="49" charset="-128"/>
                          <a:ea typeface="BIZ UDゴシック" panose="020B0400000000000000" pitchFamily="49" charset="-128"/>
                          <a:cs typeface="+mn-cs"/>
                        </a:rPr>
                        <a:t>災害の程度により</a:t>
                      </a:r>
                      <a:r>
                        <a:rPr kumimoji="1" lang="ja-JP" altLang="en-US" sz="1400" u="sng" kern="1200" dirty="0">
                          <a:solidFill>
                            <a:srgbClr val="FF0000"/>
                          </a:solidFill>
                          <a:effectLst/>
                          <a:latin typeface="BIZ UDゴシック" panose="020B0400000000000000" pitchFamily="49" charset="-128"/>
                          <a:ea typeface="BIZ UDゴシック" panose="020B0400000000000000" pitchFamily="49" charset="-128"/>
                          <a:cs typeface="+mn-cs"/>
                        </a:rPr>
                        <a:t>市の能力をもってしても</a:t>
                      </a:r>
                      <a:r>
                        <a:rPr kumimoji="1" lang="ja-JP" altLang="en-US" sz="1400" b="0" u="sng" kern="1200" dirty="0">
                          <a:solidFill>
                            <a:srgbClr val="FF0000"/>
                          </a:solidFill>
                          <a:effectLst/>
                          <a:latin typeface="BIZ UDゴシック" panose="020B0400000000000000" pitchFamily="49" charset="-128"/>
                          <a:ea typeface="BIZ UDゴシック" panose="020B0400000000000000" pitchFamily="49" charset="-128"/>
                          <a:cs typeface="+mn-cs"/>
                        </a:rPr>
                        <a:t>十分でないと認められた場合</a:t>
                      </a:r>
                      <a:r>
                        <a:rPr kumimoji="1" lang="ja-JP" altLang="en-US" sz="1400" b="0" kern="1200" dirty="0">
                          <a:solidFill>
                            <a:srgbClr val="FF0000"/>
                          </a:solidFill>
                          <a:effectLst/>
                          <a:latin typeface="BIZ UDゴシック" panose="020B0400000000000000" pitchFamily="49" charset="-128"/>
                          <a:ea typeface="BIZ UDゴシック" panose="020B0400000000000000" pitchFamily="49" charset="-128"/>
                          <a:cs typeface="+mn-cs"/>
                        </a:rPr>
                        <a:t>は、県又は朝霞地区医師会に対し、次の事項を明らかにし、応援の派遣を</a:t>
                      </a:r>
                      <a:r>
                        <a:rPr kumimoji="1" lang="ja-JP" altLang="en-US" sz="1400" b="0" u="none" kern="1200" dirty="0">
                          <a:solidFill>
                            <a:srgbClr val="FF0000"/>
                          </a:solidFill>
                          <a:effectLst/>
                          <a:latin typeface="BIZ UDゴシック" panose="020B0400000000000000" pitchFamily="49" charset="-128"/>
                          <a:ea typeface="BIZ UDゴシック" panose="020B0400000000000000" pitchFamily="49" charset="-128"/>
                          <a:cs typeface="+mn-cs"/>
                        </a:rPr>
                        <a:t>要請</a:t>
                      </a:r>
                      <a:r>
                        <a:rPr kumimoji="1" lang="ja-JP" altLang="en-US" sz="1400" kern="1200" dirty="0">
                          <a:solidFill>
                            <a:srgbClr val="FF0000"/>
                          </a:solidFill>
                          <a:effectLst/>
                          <a:latin typeface="BIZ UDゴシック" panose="020B0400000000000000" pitchFamily="49" charset="-128"/>
                          <a:ea typeface="BIZ UDゴシック" panose="020B0400000000000000" pitchFamily="49" charset="-128"/>
                          <a:cs typeface="+mn-cs"/>
                        </a:rPr>
                        <a:t>する。</a:t>
                      </a:r>
                    </a:p>
                    <a:p>
                      <a:r>
                        <a:rPr kumimoji="1" lang="ja-JP" altLang="en-US" sz="1400" kern="1200" dirty="0">
                          <a:solidFill>
                            <a:schemeClr val="tx1"/>
                          </a:solidFill>
                          <a:effectLst/>
                          <a:latin typeface="BIZ UDゴシック" panose="020B0400000000000000" pitchFamily="49" charset="-128"/>
                          <a:ea typeface="BIZ UDゴシック" panose="020B0400000000000000" pitchFamily="49" charset="-128"/>
                          <a:cs typeface="+mn-cs"/>
                        </a:rPr>
                        <a:t>　また、災害救助法適用後、医療救護の必要があると認められるときは、県に医療救護について速やかに要請を行う。</a:t>
                      </a:r>
                    </a:p>
                    <a:p>
                      <a:r>
                        <a:rPr kumimoji="1" lang="ja-JP" altLang="en-US" sz="1400" kern="1200" dirty="0">
                          <a:solidFill>
                            <a:schemeClr val="tx1"/>
                          </a:solidFill>
                          <a:effectLst/>
                          <a:latin typeface="BIZ UDゴシック" panose="020B0400000000000000" pitchFamily="49" charset="-128"/>
                          <a:ea typeface="BIZ UDゴシック" panose="020B0400000000000000" pitchFamily="49" charset="-128"/>
                          <a:cs typeface="+mn-cs"/>
                        </a:rPr>
                        <a:t>　１　派遣先</a:t>
                      </a:r>
                    </a:p>
                    <a:p>
                      <a:r>
                        <a:rPr kumimoji="1" lang="ja-JP" altLang="en-US" sz="1400" kern="1200" dirty="0">
                          <a:solidFill>
                            <a:schemeClr val="tx1"/>
                          </a:solidFill>
                          <a:effectLst/>
                          <a:latin typeface="BIZ UDゴシック" panose="020B0400000000000000" pitchFamily="49" charset="-128"/>
                          <a:ea typeface="BIZ UDゴシック" panose="020B0400000000000000" pitchFamily="49" charset="-128"/>
                          <a:cs typeface="+mn-cs"/>
                        </a:rPr>
                        <a:t>　２　要救護者人員数又はその見込み人員数</a:t>
                      </a:r>
                    </a:p>
                    <a:p>
                      <a:r>
                        <a:rPr kumimoji="1" lang="ja-JP" altLang="en-US" sz="1400" kern="1200" dirty="0">
                          <a:solidFill>
                            <a:schemeClr val="tx1"/>
                          </a:solidFill>
                          <a:effectLst/>
                          <a:latin typeface="BIZ UDゴシック" panose="020B0400000000000000" pitchFamily="49" charset="-128"/>
                          <a:ea typeface="BIZ UDゴシック" panose="020B0400000000000000" pitchFamily="49" charset="-128"/>
                          <a:cs typeface="+mn-cs"/>
                        </a:rPr>
                        <a:t>　３　医療救護の内容</a:t>
                      </a:r>
                    </a:p>
                  </a:txBody>
                  <a:tcPr/>
                </a:tc>
                <a:extLst>
                  <a:ext uri="{0D108BD9-81ED-4DB2-BD59-A6C34878D82A}">
                    <a16:rowId xmlns:a16="http://schemas.microsoft.com/office/drawing/2014/main" val="966162835"/>
                  </a:ext>
                </a:extLst>
              </a:tr>
            </a:tbl>
          </a:graphicData>
        </a:graphic>
      </p:graphicFrame>
      <p:sp>
        <p:nvSpPr>
          <p:cNvPr id="15" name="吹き出し: 角を丸めた四角形 14">
            <a:extLst>
              <a:ext uri="{FF2B5EF4-FFF2-40B4-BE49-F238E27FC236}">
                <a16:creationId xmlns:a16="http://schemas.microsoft.com/office/drawing/2014/main" id="{A7A97A7A-18D6-0259-E42F-E5EA3E1F6215}"/>
              </a:ext>
            </a:extLst>
          </p:cNvPr>
          <p:cNvSpPr/>
          <p:nvPr/>
        </p:nvSpPr>
        <p:spPr>
          <a:xfrm>
            <a:off x="431499" y="4617132"/>
            <a:ext cx="4284476" cy="1802742"/>
          </a:xfrm>
          <a:prstGeom prst="wedgeRoundRectCallout">
            <a:avLst>
              <a:gd name="adj1" fmla="val 57729"/>
              <a:gd name="adj2" fmla="val -74665"/>
              <a:gd name="adj3" fmla="val 16667"/>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ゴシック" panose="020B0400000000000000" pitchFamily="49" charset="-128"/>
                <a:ea typeface="BIZ UDゴシック" panose="020B0400000000000000" pitchFamily="49" charset="-128"/>
              </a:rPr>
              <a:t>★現行計画では、医師の出動には</a:t>
            </a:r>
            <a:endParaRPr lang="en-US" altLang="ja-JP" dirty="0">
              <a:solidFill>
                <a:schemeClr val="tx1"/>
              </a:solidFill>
              <a:latin typeface="BIZ UDゴシック" panose="020B0400000000000000" pitchFamily="49" charset="-128"/>
              <a:ea typeface="BIZ UDゴシック" panose="020B0400000000000000" pitchFamily="49" charset="-128"/>
            </a:endParaRPr>
          </a:p>
          <a:p>
            <a:endParaRPr lang="en-US" altLang="ja-JP" sz="1000" dirty="0">
              <a:solidFill>
                <a:schemeClr val="tx1"/>
              </a:solidFill>
              <a:latin typeface="BIZ UDゴシック" panose="020B0400000000000000" pitchFamily="49" charset="-128"/>
              <a:ea typeface="BIZ UDゴシック" panose="020B0400000000000000" pitchFamily="49" charset="-128"/>
            </a:endParaRPr>
          </a:p>
          <a:p>
            <a:r>
              <a:rPr lang="ja-JP" altLang="en-US" dirty="0">
                <a:solidFill>
                  <a:schemeClr val="tx1"/>
                </a:solidFill>
                <a:latin typeface="BIZ UDゴシック" panose="020B0400000000000000" pitchFamily="49" charset="-128"/>
                <a:ea typeface="BIZ UDゴシック" panose="020B0400000000000000" pitchFamily="49" charset="-128"/>
              </a:rPr>
              <a:t>・市内の医療提供体制状況の</a:t>
            </a:r>
            <a:r>
              <a:rPr lang="ja-JP" altLang="en-US" dirty="0">
                <a:solidFill>
                  <a:srgbClr val="FF0000"/>
                </a:solidFill>
                <a:latin typeface="BIZ UDゴシック" panose="020B0400000000000000" pitchFamily="49" charset="-128"/>
                <a:ea typeface="BIZ UDゴシック" panose="020B0400000000000000" pitchFamily="49" charset="-128"/>
              </a:rPr>
              <a:t>判断</a:t>
            </a:r>
            <a:r>
              <a:rPr lang="ja-JP" altLang="en-US" dirty="0">
                <a:solidFill>
                  <a:schemeClr val="tx1"/>
                </a:solidFill>
                <a:latin typeface="BIZ UDゴシック" panose="020B0400000000000000" pitchFamily="49" charset="-128"/>
                <a:ea typeface="BIZ UDゴシック" panose="020B0400000000000000" pitchFamily="49" charset="-128"/>
              </a:rPr>
              <a:t>　</a:t>
            </a:r>
            <a:endParaRPr lang="en-US" altLang="ja-JP" dirty="0">
              <a:solidFill>
                <a:schemeClr val="tx1"/>
              </a:solidFill>
              <a:latin typeface="BIZ UDゴシック" panose="020B0400000000000000" pitchFamily="49" charset="-128"/>
              <a:ea typeface="BIZ UDゴシック" panose="020B0400000000000000" pitchFamily="49" charset="-128"/>
            </a:endParaRPr>
          </a:p>
          <a:p>
            <a:r>
              <a:rPr lang="ja-JP" altLang="en-US" dirty="0">
                <a:solidFill>
                  <a:schemeClr val="tx1"/>
                </a:solidFill>
                <a:latin typeface="BIZ UDゴシック" panose="020B0400000000000000" pitchFamily="49" charset="-128"/>
                <a:ea typeface="BIZ UDゴシック" panose="020B0400000000000000" pitchFamily="49" charset="-128"/>
              </a:rPr>
              <a:t>・協定に基づく医師会への</a:t>
            </a:r>
            <a:r>
              <a:rPr lang="ja-JP" altLang="en-US" dirty="0">
                <a:solidFill>
                  <a:srgbClr val="FF0000"/>
                </a:solidFill>
                <a:latin typeface="BIZ UDゴシック" panose="020B0400000000000000" pitchFamily="49" charset="-128"/>
                <a:ea typeface="BIZ UDゴシック" panose="020B0400000000000000" pitchFamily="49" charset="-128"/>
              </a:rPr>
              <a:t>派遣要請</a:t>
            </a:r>
            <a:endParaRPr lang="en-US" altLang="ja-JP" dirty="0">
              <a:solidFill>
                <a:srgbClr val="FF0000"/>
              </a:solidFill>
              <a:latin typeface="BIZ UDゴシック" panose="020B0400000000000000" pitchFamily="49" charset="-128"/>
              <a:ea typeface="BIZ UDゴシック" panose="020B0400000000000000" pitchFamily="49" charset="-128"/>
            </a:endParaRPr>
          </a:p>
          <a:p>
            <a:endParaRPr lang="en-US" altLang="ja-JP" sz="1000" dirty="0">
              <a:solidFill>
                <a:schemeClr val="tx1"/>
              </a:solidFill>
              <a:latin typeface="BIZ UDゴシック" panose="020B0400000000000000" pitchFamily="49" charset="-128"/>
              <a:ea typeface="BIZ UDゴシック" panose="020B0400000000000000" pitchFamily="49" charset="-128"/>
            </a:endParaRPr>
          </a:p>
          <a:p>
            <a:r>
              <a:rPr lang="ja-JP" altLang="en-US" dirty="0">
                <a:solidFill>
                  <a:schemeClr val="tx1"/>
                </a:solidFill>
                <a:latin typeface="BIZ UDゴシック" panose="020B0400000000000000" pitchFamily="49" charset="-128"/>
                <a:ea typeface="BIZ UDゴシック" panose="020B0400000000000000" pitchFamily="49" charset="-128"/>
              </a:rPr>
              <a:t>　　　　　　　が前提</a:t>
            </a:r>
            <a:r>
              <a:rPr lang="en-US" altLang="ja-JP" dirty="0">
                <a:solidFill>
                  <a:schemeClr val="tx1"/>
                </a:solidFill>
                <a:latin typeface="BIZ UDゴシック" panose="020B0400000000000000" pitchFamily="49" charset="-128"/>
                <a:ea typeface="BIZ UDゴシック" panose="020B0400000000000000" pitchFamily="49" charset="-128"/>
              </a:rPr>
              <a:t>(</a:t>
            </a:r>
            <a:r>
              <a:rPr lang="ja-JP" altLang="en-US" dirty="0">
                <a:solidFill>
                  <a:schemeClr val="tx1"/>
                </a:solidFill>
                <a:latin typeface="BIZ UDゴシック" panose="020B0400000000000000" pitchFamily="49" charset="-128"/>
                <a:ea typeface="BIZ UDゴシック" panose="020B0400000000000000" pitchFamily="49" charset="-128"/>
              </a:rPr>
              <a:t>必要</a:t>
            </a:r>
            <a:r>
              <a:rPr lang="en-US" altLang="ja-JP" dirty="0">
                <a:solidFill>
                  <a:schemeClr val="tx1"/>
                </a:solidFill>
                <a:latin typeface="BIZ UDゴシック" panose="020B0400000000000000" pitchFamily="49" charset="-128"/>
                <a:ea typeface="BIZ UDゴシック" panose="020B0400000000000000" pitchFamily="49" charset="-128"/>
              </a:rPr>
              <a:t>)</a:t>
            </a:r>
            <a:r>
              <a:rPr lang="ja-JP" altLang="en-US" dirty="0">
                <a:solidFill>
                  <a:schemeClr val="tx1"/>
                </a:solidFill>
                <a:latin typeface="BIZ UDゴシック" panose="020B0400000000000000" pitchFamily="49" charset="-128"/>
                <a:ea typeface="BIZ UDゴシック" panose="020B0400000000000000" pitchFamily="49" charset="-128"/>
              </a:rPr>
              <a:t>となる</a:t>
            </a:r>
          </a:p>
        </p:txBody>
      </p:sp>
    </p:spTree>
    <p:extLst>
      <p:ext uri="{BB962C8B-B14F-4D97-AF65-F5344CB8AC3E}">
        <p14:creationId xmlns:p14="http://schemas.microsoft.com/office/powerpoint/2010/main" val="3148467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BBE39-A7B5-C6D5-00CC-3CCED6599AAD}"/>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8EF743FD-5268-397D-A197-B9583FF3F938}"/>
              </a:ext>
            </a:extLst>
          </p:cNvPr>
          <p:cNvSpPr/>
          <p:nvPr/>
        </p:nvSpPr>
        <p:spPr>
          <a:xfrm>
            <a:off x="5056950" y="3933685"/>
            <a:ext cx="4645203" cy="1938785"/>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latin typeface="BIZ UDゴシック" panose="020B0400000000000000" pitchFamily="49" charset="-128"/>
                <a:ea typeface="BIZ UDゴシック" panose="020B0400000000000000" pitchFamily="49" charset="-128"/>
              </a:rPr>
              <a:t>★「</a:t>
            </a:r>
            <a:r>
              <a:rPr lang="ja-JP" altLang="en-US" sz="1600" dirty="0">
                <a:solidFill>
                  <a:srgbClr val="FF0000"/>
                </a:solidFill>
                <a:latin typeface="BIZ UDゴシック" panose="020B0400000000000000" pitchFamily="49" charset="-128"/>
                <a:ea typeface="BIZ UDゴシック" panose="020B0400000000000000" pitchFamily="49" charset="-128"/>
              </a:rPr>
              <a:t>災害の程度により</a:t>
            </a:r>
            <a:r>
              <a:rPr lang="ja-JP" altLang="en-US" sz="1600" dirty="0">
                <a:solidFill>
                  <a:schemeClr val="tx1"/>
                </a:solidFill>
                <a:latin typeface="BIZ UDゴシック" panose="020B0400000000000000" pitchFamily="49" charset="-128"/>
                <a:ea typeface="BIZ UDゴシック" panose="020B0400000000000000" pitchFamily="49" charset="-128"/>
              </a:rPr>
              <a:t>」</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a:t>
            </a:r>
            <a:r>
              <a:rPr lang="ja-JP" altLang="en-US" sz="1600" dirty="0">
                <a:solidFill>
                  <a:srgbClr val="FF0000"/>
                </a:solidFill>
                <a:latin typeface="BIZ UDゴシック" panose="020B0400000000000000" pitchFamily="49" charset="-128"/>
                <a:ea typeface="BIZ UDゴシック" panose="020B0400000000000000" pitchFamily="49" charset="-128"/>
              </a:rPr>
              <a:t>市の能力をもってしても十分でないと認められた場合</a:t>
            </a:r>
            <a:r>
              <a:rPr lang="ja-JP" altLang="en-US" sz="1600" dirty="0">
                <a:solidFill>
                  <a:schemeClr val="tx1"/>
                </a:solidFill>
                <a:latin typeface="BIZ UDゴシック" panose="020B0400000000000000" pitchFamily="49" charset="-128"/>
                <a:ea typeface="BIZ UDゴシック" panose="020B0400000000000000" pitchFamily="49" charset="-128"/>
              </a:rPr>
              <a:t>」</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具体的な判断の基準がないため、判断をす</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る者によって結果が異なる</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そもそも市には十分な医療救護体制がない</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ので記載に矛盾がある。　</a:t>
            </a:r>
            <a:endParaRPr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13" name="四角形: 角を丸くする 12">
            <a:extLst>
              <a:ext uri="{FF2B5EF4-FFF2-40B4-BE49-F238E27FC236}">
                <a16:creationId xmlns:a16="http://schemas.microsoft.com/office/drawing/2014/main" id="{7B6F6B87-7F56-DFAC-B0CF-C6119BF542D7}"/>
              </a:ext>
            </a:extLst>
          </p:cNvPr>
          <p:cNvSpPr/>
          <p:nvPr/>
        </p:nvSpPr>
        <p:spPr>
          <a:xfrm>
            <a:off x="250861" y="3429000"/>
            <a:ext cx="4645203" cy="2435137"/>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latin typeface="BIZ UDゴシック" panose="020B0400000000000000" pitchFamily="49" charset="-128"/>
                <a:ea typeface="BIZ UDゴシック" panose="020B0400000000000000" pitchFamily="49" charset="-128"/>
              </a:rPr>
              <a:t>★「</a:t>
            </a:r>
            <a:r>
              <a:rPr lang="ja-JP" altLang="en-US" sz="1600" dirty="0">
                <a:solidFill>
                  <a:srgbClr val="FF0000"/>
                </a:solidFill>
                <a:latin typeface="BIZ UDゴシック" panose="020B0400000000000000" pitchFamily="49" charset="-128"/>
                <a:ea typeface="BIZ UDゴシック" panose="020B0400000000000000" pitchFamily="49" charset="-128"/>
              </a:rPr>
              <a:t>保健班</a:t>
            </a:r>
            <a:r>
              <a:rPr lang="ja-JP" altLang="en-US" sz="1600" dirty="0">
                <a:solidFill>
                  <a:schemeClr val="tx1"/>
                </a:solidFill>
                <a:latin typeface="BIZ UDゴシック" panose="020B0400000000000000" pitchFamily="49" charset="-128"/>
                <a:ea typeface="BIZ UDゴシック" panose="020B0400000000000000" pitchFamily="49" charset="-128"/>
              </a:rPr>
              <a:t>」が協力要請すること</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a:t>
            </a:r>
            <a:r>
              <a:rPr lang="ja-JP" altLang="en-US" sz="1600" dirty="0">
                <a:solidFill>
                  <a:srgbClr val="FF0000"/>
                </a:solidFill>
                <a:latin typeface="BIZ UDゴシック" panose="020B0400000000000000" pitchFamily="49" charset="-128"/>
                <a:ea typeface="BIZ UDゴシック" panose="020B0400000000000000" pitchFamily="49" charset="-128"/>
              </a:rPr>
              <a:t>必要に応じて</a:t>
            </a:r>
            <a:r>
              <a:rPr lang="ja-JP" altLang="en-US" sz="1600" dirty="0">
                <a:solidFill>
                  <a:schemeClr val="tx1"/>
                </a:solidFill>
                <a:latin typeface="BIZ UDゴシック" panose="020B0400000000000000" pitchFamily="49" charset="-128"/>
                <a:ea typeface="BIZ UDゴシック" panose="020B0400000000000000" pitchFamily="49" charset="-128"/>
              </a:rPr>
              <a:t>」の判断</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医師会に対する協力要請の必要性の判断</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から医療救護班の編成、出動までが個人</a:t>
            </a:r>
            <a:r>
              <a:rPr lang="en-US" altLang="ja-JP" sz="1600" dirty="0">
                <a:solidFill>
                  <a:schemeClr val="tx1"/>
                </a:solidFill>
                <a:latin typeface="BIZ UDゴシック" panose="020B0400000000000000" pitchFamily="49" charset="-128"/>
                <a:ea typeface="BIZ UDゴシック" panose="020B0400000000000000" pitchFamily="49" charset="-128"/>
              </a:rPr>
              <a:t>(</a:t>
            </a:r>
            <a:r>
              <a:rPr lang="ja-JP" altLang="en-US" sz="1600" dirty="0">
                <a:solidFill>
                  <a:schemeClr val="tx1"/>
                </a:solidFill>
                <a:latin typeface="BIZ UDゴシック" panose="020B0400000000000000" pitchFamily="49" charset="-128"/>
                <a:ea typeface="BIZ UDゴシック" panose="020B0400000000000000" pitchFamily="49" charset="-128"/>
              </a:rPr>
              <a:t>保</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健班の職員</a:t>
            </a:r>
            <a:r>
              <a:rPr lang="en-US" altLang="ja-JP" sz="1600" dirty="0">
                <a:solidFill>
                  <a:schemeClr val="tx1"/>
                </a:solidFill>
                <a:latin typeface="BIZ UDゴシック" panose="020B0400000000000000" pitchFamily="49" charset="-128"/>
                <a:ea typeface="BIZ UDゴシック" panose="020B0400000000000000" pitchFamily="49" charset="-128"/>
              </a:rPr>
              <a:t>)</a:t>
            </a:r>
            <a:r>
              <a:rPr lang="ja-JP" altLang="en-US" sz="1600" dirty="0">
                <a:solidFill>
                  <a:schemeClr val="tx1"/>
                </a:solidFill>
                <a:latin typeface="BIZ UDゴシック" panose="020B0400000000000000" pitchFamily="49" charset="-128"/>
                <a:ea typeface="BIZ UDゴシック" panose="020B0400000000000000" pitchFamily="49" charset="-128"/>
              </a:rPr>
              <a:t>に委ねられている。</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医療救護班は医師等で構成するが、市職</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員に医師等は存在せず、医師会に要請しな　</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ければ医療救護班を編成できないので記載</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に矛盾がある。　</a:t>
            </a:r>
            <a:endParaRPr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9" name="四角形: 角を丸くする 8">
            <a:extLst>
              <a:ext uri="{FF2B5EF4-FFF2-40B4-BE49-F238E27FC236}">
                <a16:creationId xmlns:a16="http://schemas.microsoft.com/office/drawing/2014/main" id="{E810CEE1-B9AD-9DF4-D8B6-587045CB984B}"/>
              </a:ext>
            </a:extLst>
          </p:cNvPr>
          <p:cNvSpPr/>
          <p:nvPr/>
        </p:nvSpPr>
        <p:spPr>
          <a:xfrm>
            <a:off x="5056950" y="2317916"/>
            <a:ext cx="4590723" cy="1507128"/>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1600" dirty="0">
                <a:solidFill>
                  <a:schemeClr val="tx1"/>
                </a:solidFill>
                <a:latin typeface="BIZ UDゴシック" panose="020B0400000000000000" pitchFamily="49" charset="-128"/>
                <a:ea typeface="BIZ UDゴシック" panose="020B0400000000000000" pitchFamily="49" charset="-128"/>
              </a:rPr>
              <a:t>＜第６　応援要請＞</a:t>
            </a:r>
          </a:p>
          <a:p>
            <a:r>
              <a:rPr lang="ja-JP" altLang="en-US" sz="1600" dirty="0">
                <a:solidFill>
                  <a:schemeClr val="tx1"/>
                </a:solidFill>
                <a:latin typeface="BIZ UDゴシック" panose="020B0400000000000000" pitchFamily="49" charset="-128"/>
                <a:ea typeface="BIZ UDゴシック" panose="020B0400000000000000" pitchFamily="49" charset="-128"/>
              </a:rPr>
              <a:t>災害対策本部長は、</a:t>
            </a:r>
            <a:r>
              <a:rPr lang="ja-JP" altLang="en-US" sz="1600" dirty="0">
                <a:solidFill>
                  <a:srgbClr val="FF0000"/>
                </a:solidFill>
                <a:latin typeface="BIZ UDゴシック" panose="020B0400000000000000" pitchFamily="49" charset="-128"/>
                <a:ea typeface="BIZ UDゴシック" panose="020B0400000000000000" pitchFamily="49" charset="-128"/>
              </a:rPr>
              <a:t>災害の程度により市の能力をもってしても十分でないと認められた場合</a:t>
            </a:r>
            <a:r>
              <a:rPr lang="ja-JP" altLang="en-US" sz="1600" dirty="0">
                <a:solidFill>
                  <a:schemeClr val="tx1"/>
                </a:solidFill>
                <a:latin typeface="BIZ UDゴシック" panose="020B0400000000000000" pitchFamily="49" charset="-128"/>
                <a:ea typeface="BIZ UDゴシック" panose="020B0400000000000000" pitchFamily="49" charset="-128"/>
              </a:rPr>
              <a:t>は、県又は朝霞地区医師会に対し、（略）応援の派遣を要請する。</a:t>
            </a:r>
            <a:endParaRPr lang="ja-JP"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5" name="四角形 150">
            <a:extLst>
              <a:ext uri="{FF2B5EF4-FFF2-40B4-BE49-F238E27FC236}">
                <a16:creationId xmlns:a16="http://schemas.microsoft.com/office/drawing/2014/main" id="{4F5C7381-599B-2389-B08A-ACE9742949E7}"/>
              </a:ext>
            </a:extLst>
          </p:cNvPr>
          <p:cNvSpPr>
            <a:spLocks noGrp="1"/>
          </p:cNvSpPr>
          <p:nvPr>
            <p:ph type="title"/>
          </p:nvPr>
        </p:nvSpPr>
        <p:spPr>
          <a:xfrm>
            <a:off x="272865" y="189000"/>
            <a:ext cx="9357627" cy="635139"/>
          </a:xfrm>
          <a:prstGeom prst="rect">
            <a:avLst/>
          </a:prstGeom>
          <a:solidFill>
            <a:schemeClr val="accent2">
              <a:lumMod val="75000"/>
            </a:schemeClr>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論点抽出の例（例：医師の自動参集②）</a:t>
            </a:r>
            <a:endParaRPr kumimoji="1" lang="ja-JP" altLang="en-US" dirty="0">
              <a:solidFill>
                <a:schemeClr val="bg1"/>
              </a:solidFill>
              <a:latin typeface="AR丸ゴシック体E"/>
              <a:ea typeface="AR丸ゴシック体E"/>
            </a:endParaRPr>
          </a:p>
        </p:txBody>
      </p:sp>
      <p:sp>
        <p:nvSpPr>
          <p:cNvPr id="2" name="テキスト ボックス 1">
            <a:extLst>
              <a:ext uri="{FF2B5EF4-FFF2-40B4-BE49-F238E27FC236}">
                <a16:creationId xmlns:a16="http://schemas.microsoft.com/office/drawing/2014/main" id="{ADB1FFF2-F576-874B-48B2-6614BB6BB743}"/>
              </a:ext>
            </a:extLst>
          </p:cNvPr>
          <p:cNvSpPr txBox="1"/>
          <p:nvPr/>
        </p:nvSpPr>
        <p:spPr>
          <a:xfrm>
            <a:off x="272865" y="800708"/>
            <a:ext cx="9357627" cy="646331"/>
          </a:xfrm>
          <a:prstGeom prst="rect">
            <a:avLst/>
          </a:prstGeom>
          <a:noFill/>
        </p:spPr>
        <p:txBody>
          <a:bodyPr wrap="square" rtlCol="0">
            <a:spAutoFit/>
          </a:bodyPr>
          <a:lstStyle/>
          <a:p>
            <a:r>
              <a:rPr kumimoji="1" lang="ja-JP" altLang="en-US" dirty="0"/>
              <a:t>　</a:t>
            </a:r>
            <a:r>
              <a:rPr lang="ja-JP" altLang="en-US" dirty="0">
                <a:latin typeface="BIZ UDPゴシック" panose="020B0400000000000000" pitchFamily="50" charset="-128"/>
                <a:ea typeface="BIZ UDPゴシック" panose="020B0400000000000000" pitchFamily="50" charset="-128"/>
              </a:rPr>
              <a:t>現行計画の記載を検討・整理する中で、問題点（目指すべき姿を阻害する要因）を明らかにし、それを解決するためにはどうするべきかということ（＝論点）を抽出します。</a:t>
            </a:r>
            <a:endParaRPr kumimoji="1" lang="en-US" altLang="ja-JP" dirty="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1E954E4E-1938-99AF-A595-D1D43AE5AA8A}"/>
              </a:ext>
            </a:extLst>
          </p:cNvPr>
          <p:cNvSpPr/>
          <p:nvPr/>
        </p:nvSpPr>
        <p:spPr>
          <a:xfrm>
            <a:off x="267803" y="2322362"/>
            <a:ext cx="4645203" cy="964395"/>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1600" dirty="0">
                <a:solidFill>
                  <a:schemeClr val="tx1"/>
                </a:solidFill>
                <a:latin typeface="BIZ UDゴシック" panose="020B0400000000000000" pitchFamily="49" charset="-128"/>
                <a:ea typeface="BIZ UDゴシック" panose="020B0400000000000000" pitchFamily="49" charset="-128"/>
              </a:rPr>
              <a:t>＜</a:t>
            </a:r>
            <a:r>
              <a:rPr lang="zh-TW" altLang="en-US" sz="1600" dirty="0">
                <a:solidFill>
                  <a:schemeClr val="tx1"/>
                </a:solidFill>
                <a:latin typeface="BIZ UDゴシック" panose="020B0400000000000000" pitchFamily="49" charset="-128"/>
                <a:ea typeface="BIZ UDゴシック" panose="020B0400000000000000" pitchFamily="49" charset="-128"/>
              </a:rPr>
              <a:t>第５　応急医療救護活動</a:t>
            </a:r>
            <a:r>
              <a:rPr lang="ja-JP" altLang="en-US" sz="1600" dirty="0">
                <a:solidFill>
                  <a:schemeClr val="tx1"/>
                </a:solidFill>
                <a:latin typeface="BIZ UDゴシック" panose="020B0400000000000000" pitchFamily="49" charset="-128"/>
                <a:ea typeface="BIZ UDゴシック" panose="020B0400000000000000" pitchFamily="49" charset="-128"/>
              </a:rPr>
              <a:t>＞</a:t>
            </a:r>
            <a:endParaRPr lang="zh-TW" altLang="en-US" sz="1600" dirty="0">
              <a:solidFill>
                <a:schemeClr val="tx1"/>
              </a:solidFill>
              <a:latin typeface="BIZ UDゴシック" panose="020B0400000000000000" pitchFamily="49" charset="-128"/>
              <a:ea typeface="BIZ UDゴシック" panose="020B0400000000000000" pitchFamily="49" charset="-128"/>
            </a:endParaRPr>
          </a:p>
          <a:p>
            <a:r>
              <a:rPr lang="ja-JP" altLang="ja-JP" sz="1600" dirty="0">
                <a:solidFill>
                  <a:srgbClr val="FF0000"/>
                </a:solidFill>
                <a:latin typeface="BIZ UDゴシック" panose="020B0400000000000000" pitchFamily="49" charset="-128"/>
                <a:ea typeface="BIZ UDゴシック" panose="020B0400000000000000" pitchFamily="49" charset="-128"/>
              </a:rPr>
              <a:t>保健班</a:t>
            </a:r>
            <a:r>
              <a:rPr lang="ja-JP" altLang="ja-JP" sz="1600" dirty="0">
                <a:solidFill>
                  <a:schemeClr val="tx1"/>
                </a:solidFill>
                <a:latin typeface="BIZ UDゴシック" panose="020B0400000000000000" pitchFamily="49" charset="-128"/>
                <a:ea typeface="BIZ UDゴシック" panose="020B0400000000000000" pitchFamily="49" charset="-128"/>
              </a:rPr>
              <a:t>は、</a:t>
            </a:r>
            <a:r>
              <a:rPr lang="ja-JP" altLang="ja-JP" sz="1600" dirty="0">
                <a:solidFill>
                  <a:srgbClr val="FF0000"/>
                </a:solidFill>
                <a:latin typeface="BIZ UDゴシック" panose="020B0400000000000000" pitchFamily="49" charset="-128"/>
                <a:ea typeface="BIZ UDゴシック" panose="020B0400000000000000" pitchFamily="49" charset="-128"/>
              </a:rPr>
              <a:t>必要に応じて</a:t>
            </a:r>
            <a:r>
              <a:rPr lang="ja-JP" altLang="ja-JP" sz="1600" dirty="0">
                <a:solidFill>
                  <a:schemeClr val="tx1"/>
                </a:solidFill>
                <a:latin typeface="BIZ UDゴシック" panose="020B0400000000000000" pitchFamily="49" charset="-128"/>
                <a:ea typeface="BIZ UDゴシック" panose="020B0400000000000000" pitchFamily="49" charset="-128"/>
              </a:rPr>
              <a:t>朝霞地区医師</a:t>
            </a:r>
            <a:r>
              <a:rPr lang="ja-JP" altLang="en-US" sz="1600" dirty="0">
                <a:solidFill>
                  <a:schemeClr val="tx1"/>
                </a:solidFill>
                <a:latin typeface="BIZ UDゴシック" panose="020B0400000000000000" pitchFamily="49" charset="-128"/>
                <a:ea typeface="BIZ UDゴシック" panose="020B0400000000000000" pitchFamily="49" charset="-128"/>
              </a:rPr>
              <a:t>会</a:t>
            </a:r>
            <a:r>
              <a:rPr lang="ja-JP" altLang="ja-JP" sz="1600" dirty="0">
                <a:solidFill>
                  <a:schemeClr val="tx1"/>
                </a:solidFill>
                <a:latin typeface="BIZ UDゴシック" panose="020B0400000000000000" pitchFamily="49" charset="-128"/>
                <a:ea typeface="BIZ UDゴシック" panose="020B0400000000000000" pitchFamily="49" charset="-128"/>
              </a:rPr>
              <a:t>に協力を要請し、医療救護班を編成し、出動する。</a:t>
            </a:r>
            <a:endParaRPr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8" name="四角形: 角を丸くする 7">
            <a:extLst>
              <a:ext uri="{FF2B5EF4-FFF2-40B4-BE49-F238E27FC236}">
                <a16:creationId xmlns:a16="http://schemas.microsoft.com/office/drawing/2014/main" id="{ADCAC2EB-FDA9-89D6-7E20-C8767BFF3B77}"/>
              </a:ext>
            </a:extLst>
          </p:cNvPr>
          <p:cNvSpPr/>
          <p:nvPr/>
        </p:nvSpPr>
        <p:spPr>
          <a:xfrm>
            <a:off x="3800626" y="2212543"/>
            <a:ext cx="2389826" cy="293140"/>
          </a:xfrm>
          <a:prstGeom prst="roundRect">
            <a:avLst>
              <a:gd name="adj" fmla="val 49999"/>
            </a:avLst>
          </a:prstGeom>
          <a:solidFill>
            <a:srgbClr val="0070C0"/>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HGS創英角ｺﾞｼｯｸUB" panose="020B0900000000000000" pitchFamily="50" charset="-128"/>
                <a:ea typeface="HGS創英角ｺﾞｼｯｸUB" panose="020B0900000000000000" pitchFamily="50" charset="-128"/>
              </a:rPr>
              <a:t>現行計画の記載</a:t>
            </a:r>
          </a:p>
        </p:txBody>
      </p:sp>
      <p:sp>
        <p:nvSpPr>
          <p:cNvPr id="10" name="矢印: 下 9">
            <a:extLst>
              <a:ext uri="{FF2B5EF4-FFF2-40B4-BE49-F238E27FC236}">
                <a16:creationId xmlns:a16="http://schemas.microsoft.com/office/drawing/2014/main" id="{38D58E15-CD69-141B-DB05-A218116DFC84}"/>
              </a:ext>
            </a:extLst>
          </p:cNvPr>
          <p:cNvSpPr/>
          <p:nvPr/>
        </p:nvSpPr>
        <p:spPr>
          <a:xfrm>
            <a:off x="1832423" y="2113735"/>
            <a:ext cx="1296144" cy="2880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FA702095-75F4-C69D-3B5B-B40C1F19BE05}"/>
              </a:ext>
            </a:extLst>
          </p:cNvPr>
          <p:cNvSpPr/>
          <p:nvPr/>
        </p:nvSpPr>
        <p:spPr>
          <a:xfrm>
            <a:off x="6684192" y="2108186"/>
            <a:ext cx="1296144" cy="2880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C866F11D-5802-6ACD-DB43-03B336A2D80F}"/>
              </a:ext>
            </a:extLst>
          </p:cNvPr>
          <p:cNvSpPr/>
          <p:nvPr/>
        </p:nvSpPr>
        <p:spPr>
          <a:xfrm>
            <a:off x="1712640" y="1416520"/>
            <a:ext cx="7917852" cy="731412"/>
          </a:xfrm>
          <a:prstGeom prst="roundRect">
            <a:avLst>
              <a:gd name="adj" fmla="val 29965"/>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000" b="1" dirty="0">
                <a:solidFill>
                  <a:schemeClr val="tx1"/>
                </a:solidFill>
              </a:rPr>
              <a:t>大規模災害が発生した場合の</a:t>
            </a:r>
            <a:r>
              <a:rPr lang="ja-JP" altLang="en-US" sz="2000" b="1" dirty="0">
                <a:solidFill>
                  <a:srgbClr val="FF0000"/>
                </a:solidFill>
              </a:rPr>
              <a:t>激増する医療ニーズに迅速に対応</a:t>
            </a:r>
            <a:r>
              <a:rPr lang="ja-JP" altLang="en-US" sz="2000" b="1" dirty="0">
                <a:solidFill>
                  <a:schemeClr val="tx1"/>
                </a:solidFill>
              </a:rPr>
              <a:t>することができる</a:t>
            </a:r>
            <a:r>
              <a:rPr lang="ja-JP" altLang="en-US" sz="2000" b="1" dirty="0">
                <a:solidFill>
                  <a:srgbClr val="FF0000"/>
                </a:solidFill>
              </a:rPr>
              <a:t>医療救護活動体制</a:t>
            </a:r>
            <a:r>
              <a:rPr lang="ja-JP" altLang="en-US" sz="2000" b="1" dirty="0">
                <a:solidFill>
                  <a:schemeClr val="tx1"/>
                </a:solidFill>
              </a:rPr>
              <a:t>が構築されている。</a:t>
            </a:r>
            <a:endParaRPr lang="en-US" altLang="ja-JP" sz="2000" b="1" dirty="0">
              <a:solidFill>
                <a:schemeClr val="tx1"/>
              </a:solidFill>
            </a:endParaRPr>
          </a:p>
        </p:txBody>
      </p:sp>
      <p:sp>
        <p:nvSpPr>
          <p:cNvPr id="6" name="四角形: 角を丸くする 5">
            <a:extLst>
              <a:ext uri="{FF2B5EF4-FFF2-40B4-BE49-F238E27FC236}">
                <a16:creationId xmlns:a16="http://schemas.microsoft.com/office/drawing/2014/main" id="{567AD0DB-AC93-D666-E7F1-A03E5AC18119}"/>
              </a:ext>
            </a:extLst>
          </p:cNvPr>
          <p:cNvSpPr/>
          <p:nvPr/>
        </p:nvSpPr>
        <p:spPr>
          <a:xfrm>
            <a:off x="259332" y="1425761"/>
            <a:ext cx="1581562" cy="712085"/>
          </a:xfrm>
          <a:prstGeom prst="roundRect">
            <a:avLst>
              <a:gd name="adj" fmla="val 50000"/>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S創英角ｺﾞｼｯｸUB" panose="020B0900000000000000" pitchFamily="50" charset="-128"/>
                <a:ea typeface="HGS創英角ｺﾞｼｯｸUB" panose="020B0900000000000000" pitchFamily="50" charset="-128"/>
              </a:rPr>
              <a:t>目指す</a:t>
            </a:r>
            <a:endParaRPr kumimoji="1" lang="en-US" altLang="ja-JP" sz="2000" dirty="0">
              <a:latin typeface="HGS創英角ｺﾞｼｯｸUB" panose="020B0900000000000000" pitchFamily="50" charset="-128"/>
              <a:ea typeface="HGS創英角ｺﾞｼｯｸUB" panose="020B0900000000000000" pitchFamily="50" charset="-128"/>
            </a:endParaRPr>
          </a:p>
          <a:p>
            <a:pPr algn="ctr"/>
            <a:r>
              <a:rPr kumimoji="1" lang="ja-JP" altLang="en-US" sz="2000" dirty="0">
                <a:latin typeface="HGS創英角ｺﾞｼｯｸUB" panose="020B0900000000000000" pitchFamily="50" charset="-128"/>
                <a:ea typeface="HGS創英角ｺﾞｼｯｸUB" panose="020B0900000000000000" pitchFamily="50" charset="-128"/>
              </a:rPr>
              <a:t>べき姿</a:t>
            </a:r>
          </a:p>
        </p:txBody>
      </p:sp>
      <p:sp>
        <p:nvSpPr>
          <p:cNvPr id="18" name="四角形: 角を丸くする 17">
            <a:extLst>
              <a:ext uri="{FF2B5EF4-FFF2-40B4-BE49-F238E27FC236}">
                <a16:creationId xmlns:a16="http://schemas.microsoft.com/office/drawing/2014/main" id="{FFF84758-EA8B-F92E-FF40-C595127A00D0}"/>
              </a:ext>
            </a:extLst>
          </p:cNvPr>
          <p:cNvSpPr/>
          <p:nvPr/>
        </p:nvSpPr>
        <p:spPr>
          <a:xfrm>
            <a:off x="250861" y="5964781"/>
            <a:ext cx="1338372" cy="712085"/>
          </a:xfrm>
          <a:prstGeom prst="roundRect">
            <a:avLst>
              <a:gd name="adj" fmla="val 50000"/>
            </a:avLst>
          </a:prstGeom>
          <a:solidFill>
            <a:schemeClr val="tx2"/>
          </a:solidFill>
          <a:ln>
            <a:solidFill>
              <a:schemeClr val="accent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S創英角ｺﾞｼｯｸUB" panose="020B0900000000000000" pitchFamily="50" charset="-128"/>
                <a:ea typeface="HGS創英角ｺﾞｼｯｸUB" panose="020B0900000000000000" pitchFamily="50" charset="-128"/>
              </a:rPr>
              <a:t>問題点</a:t>
            </a:r>
          </a:p>
        </p:txBody>
      </p:sp>
      <p:sp>
        <p:nvSpPr>
          <p:cNvPr id="17" name="四角形: 角を丸くする 16">
            <a:extLst>
              <a:ext uri="{FF2B5EF4-FFF2-40B4-BE49-F238E27FC236}">
                <a16:creationId xmlns:a16="http://schemas.microsoft.com/office/drawing/2014/main" id="{A96C5F34-D17F-FC33-5C98-5E0613C30BE6}"/>
              </a:ext>
            </a:extLst>
          </p:cNvPr>
          <p:cNvSpPr/>
          <p:nvPr/>
        </p:nvSpPr>
        <p:spPr>
          <a:xfrm>
            <a:off x="1589233" y="5964781"/>
            <a:ext cx="8115673" cy="731412"/>
          </a:xfrm>
          <a:prstGeom prst="roundRect">
            <a:avLst>
              <a:gd name="adj" fmla="val 29965"/>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000" b="1" dirty="0">
                <a:solidFill>
                  <a:schemeClr val="tx1"/>
                </a:solidFill>
              </a:rPr>
              <a:t>医療ニーズの　　　　への対応と提供の　　　　に問題</a:t>
            </a:r>
            <a:endParaRPr lang="en-US" altLang="ja-JP" sz="2000" b="1" dirty="0">
              <a:solidFill>
                <a:schemeClr val="tx1"/>
              </a:solidFill>
            </a:endParaRPr>
          </a:p>
        </p:txBody>
      </p:sp>
      <p:sp>
        <p:nvSpPr>
          <p:cNvPr id="21" name="四角形: 角を丸くする 20">
            <a:extLst>
              <a:ext uri="{FF2B5EF4-FFF2-40B4-BE49-F238E27FC236}">
                <a16:creationId xmlns:a16="http://schemas.microsoft.com/office/drawing/2014/main" id="{E52C2C30-0253-6C5A-E9AD-4C2F13E7E936}"/>
              </a:ext>
            </a:extLst>
          </p:cNvPr>
          <p:cNvSpPr/>
          <p:nvPr/>
        </p:nvSpPr>
        <p:spPr>
          <a:xfrm>
            <a:off x="3286654" y="6053180"/>
            <a:ext cx="994796" cy="528206"/>
          </a:xfrm>
          <a:prstGeom prst="roundRect">
            <a:avLst>
              <a:gd name="adj" fmla="val 33154"/>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ゴシック" panose="020B0400000000000000" pitchFamily="49" charset="-128"/>
                <a:ea typeface="BIZ UDゴシック" panose="020B0400000000000000" pitchFamily="49" charset="-128"/>
              </a:rPr>
              <a:t>量</a:t>
            </a:r>
          </a:p>
        </p:txBody>
      </p:sp>
      <p:sp>
        <p:nvSpPr>
          <p:cNvPr id="23" name="四角形: 角を丸くする 22">
            <a:extLst>
              <a:ext uri="{FF2B5EF4-FFF2-40B4-BE49-F238E27FC236}">
                <a16:creationId xmlns:a16="http://schemas.microsoft.com/office/drawing/2014/main" id="{0C92D057-5056-5F3B-1367-CF15C0A98420}"/>
              </a:ext>
            </a:extLst>
          </p:cNvPr>
          <p:cNvSpPr/>
          <p:nvPr/>
        </p:nvSpPr>
        <p:spPr>
          <a:xfrm>
            <a:off x="6291975" y="6053180"/>
            <a:ext cx="994796" cy="528206"/>
          </a:xfrm>
          <a:prstGeom prst="roundRect">
            <a:avLst>
              <a:gd name="adj" fmla="val 39749"/>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BIZ UDゴシック" panose="020B0400000000000000" pitchFamily="49" charset="-128"/>
                <a:ea typeface="BIZ UDゴシック" panose="020B0400000000000000" pitchFamily="49" charset="-128"/>
              </a:rPr>
              <a:t>速さ</a:t>
            </a:r>
          </a:p>
        </p:txBody>
      </p:sp>
      <p:sp>
        <p:nvSpPr>
          <p:cNvPr id="4" name="スライド番号プレースホルダー 3">
            <a:extLst>
              <a:ext uri="{FF2B5EF4-FFF2-40B4-BE49-F238E27FC236}">
                <a16:creationId xmlns:a16="http://schemas.microsoft.com/office/drawing/2014/main" id="{63039A62-E169-1C36-2B49-251227A85010}"/>
              </a:ext>
            </a:extLst>
          </p:cNvPr>
          <p:cNvSpPr>
            <a:spLocks noGrp="1"/>
          </p:cNvSpPr>
          <p:nvPr>
            <p:ph type="sldNum" sz="quarter" idx="12"/>
          </p:nvPr>
        </p:nvSpPr>
        <p:spPr/>
        <p:txBody>
          <a:bodyPr/>
          <a:lstStyle/>
          <a:p>
            <a:fld id="{2C9400E4-C46D-48FA-AEA0-ED136F70A0E5}" type="slidenum">
              <a:rPr lang="ja-JP" altLang="en-US" smtClean="0"/>
              <a:pPr/>
              <a:t>19</a:t>
            </a:fld>
            <a:endParaRPr lang="ja-JP" altLang="en-US" dirty="0"/>
          </a:p>
        </p:txBody>
      </p:sp>
      <p:sp>
        <p:nvSpPr>
          <p:cNvPr id="15" name="矢印: 下 14">
            <a:extLst>
              <a:ext uri="{FF2B5EF4-FFF2-40B4-BE49-F238E27FC236}">
                <a16:creationId xmlns:a16="http://schemas.microsoft.com/office/drawing/2014/main" id="{5765A30A-1D91-4760-74CC-7DF56F9CCE33}"/>
              </a:ext>
            </a:extLst>
          </p:cNvPr>
          <p:cNvSpPr/>
          <p:nvPr/>
        </p:nvSpPr>
        <p:spPr>
          <a:xfrm>
            <a:off x="2275903" y="5800627"/>
            <a:ext cx="1296144" cy="288032"/>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下 23">
            <a:extLst>
              <a:ext uri="{FF2B5EF4-FFF2-40B4-BE49-F238E27FC236}">
                <a16:creationId xmlns:a16="http://schemas.microsoft.com/office/drawing/2014/main" id="{51739DB2-159A-36C0-6C00-E53392120528}"/>
              </a:ext>
            </a:extLst>
          </p:cNvPr>
          <p:cNvSpPr/>
          <p:nvPr/>
        </p:nvSpPr>
        <p:spPr>
          <a:xfrm>
            <a:off x="7068617" y="5820073"/>
            <a:ext cx="1296144" cy="288032"/>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下 24">
            <a:extLst>
              <a:ext uri="{FF2B5EF4-FFF2-40B4-BE49-F238E27FC236}">
                <a16:creationId xmlns:a16="http://schemas.microsoft.com/office/drawing/2014/main" id="{25FDE799-B166-8D15-815A-CF44BF6D962F}"/>
              </a:ext>
            </a:extLst>
          </p:cNvPr>
          <p:cNvSpPr/>
          <p:nvPr/>
        </p:nvSpPr>
        <p:spPr>
          <a:xfrm>
            <a:off x="1832423" y="3243385"/>
            <a:ext cx="1296144" cy="2880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下 25">
            <a:extLst>
              <a:ext uri="{FF2B5EF4-FFF2-40B4-BE49-F238E27FC236}">
                <a16:creationId xmlns:a16="http://schemas.microsoft.com/office/drawing/2014/main" id="{14B433A7-D67B-86AD-867F-FBE2358FC01F}"/>
              </a:ext>
            </a:extLst>
          </p:cNvPr>
          <p:cNvSpPr/>
          <p:nvPr/>
        </p:nvSpPr>
        <p:spPr>
          <a:xfrm>
            <a:off x="6731479" y="3781672"/>
            <a:ext cx="1296144" cy="2880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爆発: 14 pt 27">
            <a:extLst>
              <a:ext uri="{FF2B5EF4-FFF2-40B4-BE49-F238E27FC236}">
                <a16:creationId xmlns:a16="http://schemas.microsoft.com/office/drawing/2014/main" id="{AE6A41D6-A6D1-D35C-3316-F586E19BED0D}"/>
              </a:ext>
            </a:extLst>
          </p:cNvPr>
          <p:cNvSpPr/>
          <p:nvPr/>
        </p:nvSpPr>
        <p:spPr>
          <a:xfrm>
            <a:off x="8165982" y="3464727"/>
            <a:ext cx="1625635" cy="900100"/>
          </a:xfrm>
          <a:prstGeom prst="irregularSeal2">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ゴシック" panose="020B0400000000000000" pitchFamily="49" charset="-128"/>
                <a:ea typeface="BIZ UDゴシック" panose="020B0400000000000000" pitchFamily="49" charset="-128"/>
              </a:rPr>
              <a:t>阻害要因</a:t>
            </a:r>
          </a:p>
        </p:txBody>
      </p:sp>
      <p:sp>
        <p:nvSpPr>
          <p:cNvPr id="29" name="爆発: 14 pt 28">
            <a:extLst>
              <a:ext uri="{FF2B5EF4-FFF2-40B4-BE49-F238E27FC236}">
                <a16:creationId xmlns:a16="http://schemas.microsoft.com/office/drawing/2014/main" id="{EEED0246-88B0-AA8B-6A53-96FE8F857AB2}"/>
              </a:ext>
            </a:extLst>
          </p:cNvPr>
          <p:cNvSpPr/>
          <p:nvPr/>
        </p:nvSpPr>
        <p:spPr>
          <a:xfrm>
            <a:off x="3468632" y="3275619"/>
            <a:ext cx="1625635" cy="900100"/>
          </a:xfrm>
          <a:prstGeom prst="irregularSeal2">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ゴシック" panose="020B0400000000000000" pitchFamily="49" charset="-128"/>
                <a:ea typeface="BIZ UDゴシック" panose="020B0400000000000000" pitchFamily="49" charset="-128"/>
              </a:rPr>
              <a:t>阻害要因</a:t>
            </a:r>
          </a:p>
        </p:txBody>
      </p:sp>
    </p:spTree>
    <p:extLst>
      <p:ext uri="{BB962C8B-B14F-4D97-AF65-F5344CB8AC3E}">
        <p14:creationId xmlns:p14="http://schemas.microsoft.com/office/powerpoint/2010/main" val="201258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150">
            <a:extLst>
              <a:ext uri="{FF2B5EF4-FFF2-40B4-BE49-F238E27FC236}">
                <a16:creationId xmlns:a16="http://schemas.microsoft.com/office/drawing/2014/main" id="{A8B16B1F-E0F2-6608-2545-C7A60FC021FE}"/>
              </a:ext>
            </a:extLst>
          </p:cNvPr>
          <p:cNvSpPr>
            <a:spLocks noGrp="1"/>
          </p:cNvSpPr>
          <p:nvPr>
            <p:ph type="title"/>
          </p:nvPr>
        </p:nvSpPr>
        <p:spPr>
          <a:xfrm>
            <a:off x="274186" y="109625"/>
            <a:ext cx="9357627" cy="688120"/>
          </a:xfrm>
          <a:prstGeom prst="rect">
            <a:avLst/>
          </a:prstGeom>
          <a:solidFill>
            <a:schemeClr val="accent6">
              <a:lumMod val="75000"/>
            </a:schemeClr>
          </a:solidFill>
          <a:ln>
            <a:solidFill>
              <a:schemeClr val="tx1"/>
            </a:solidFill>
          </a:ln>
        </p:spPr>
        <p:txBody>
          <a:bodyPr>
            <a:noAutofit/>
          </a:bodyPr>
          <a:lstStyle/>
          <a:p>
            <a:pPr algn="l"/>
            <a:r>
              <a:rPr kumimoji="1" lang="ja-JP" altLang="en-US" sz="2800" dirty="0">
                <a:solidFill>
                  <a:schemeClr val="bg1"/>
                </a:solidFill>
                <a:latin typeface="AR丸ゴシック体E"/>
                <a:ea typeface="AR丸ゴシック体E"/>
              </a:rPr>
              <a:t>≪参考≫</a:t>
            </a:r>
            <a:r>
              <a:rPr lang="ja-JP" altLang="en-US" sz="2800" dirty="0">
                <a:solidFill>
                  <a:schemeClr val="bg1"/>
                </a:solidFill>
                <a:latin typeface="AR丸ゴシック体E"/>
                <a:ea typeface="AR丸ゴシック体E"/>
              </a:rPr>
              <a:t>３年間での改定スケジュール</a:t>
            </a:r>
            <a:endParaRPr kumimoji="1" lang="ja-JP" altLang="en-US" sz="3600" dirty="0">
              <a:solidFill>
                <a:schemeClr val="bg1"/>
              </a:solidFill>
              <a:latin typeface="AR丸ゴシック体E"/>
              <a:ea typeface="AR丸ゴシック体E"/>
            </a:endParaRPr>
          </a:p>
        </p:txBody>
      </p:sp>
      <p:graphicFrame>
        <p:nvGraphicFramePr>
          <p:cNvPr id="7" name="表 6">
            <a:extLst>
              <a:ext uri="{FF2B5EF4-FFF2-40B4-BE49-F238E27FC236}">
                <a16:creationId xmlns:a16="http://schemas.microsoft.com/office/drawing/2014/main" id="{D727ECB6-3AC7-00FB-1A2F-DA66A816A5DF}"/>
              </a:ext>
            </a:extLst>
          </p:cNvPr>
          <p:cNvGraphicFramePr>
            <a:graphicFrameLocks noGrp="1"/>
          </p:cNvGraphicFramePr>
          <p:nvPr>
            <p:extLst>
              <p:ext uri="{D42A27DB-BD31-4B8C-83A1-F6EECF244321}">
                <p14:modId xmlns:p14="http://schemas.microsoft.com/office/powerpoint/2010/main" val="2227107748"/>
              </p:ext>
            </p:extLst>
          </p:nvPr>
        </p:nvGraphicFramePr>
        <p:xfrm>
          <a:off x="236476" y="1270831"/>
          <a:ext cx="9357628" cy="4372399"/>
        </p:xfrm>
        <a:graphic>
          <a:graphicData uri="http://schemas.openxmlformats.org/drawingml/2006/table">
            <a:tbl>
              <a:tblPr firstCol="1" bandCol="1">
                <a:tableStyleId>{93296810-A885-4BE3-A3E7-6D5BEEA58F35}</a:tableStyleId>
              </a:tblPr>
              <a:tblGrid>
                <a:gridCol w="1237908">
                  <a:extLst>
                    <a:ext uri="{9D8B030D-6E8A-4147-A177-3AD203B41FA5}">
                      <a16:colId xmlns:a16="http://schemas.microsoft.com/office/drawing/2014/main" val="2111613981"/>
                    </a:ext>
                  </a:extLst>
                </a:gridCol>
                <a:gridCol w="444376">
                  <a:extLst>
                    <a:ext uri="{9D8B030D-6E8A-4147-A177-3AD203B41FA5}">
                      <a16:colId xmlns:a16="http://schemas.microsoft.com/office/drawing/2014/main" val="3928897645"/>
                    </a:ext>
                  </a:extLst>
                </a:gridCol>
                <a:gridCol w="444376">
                  <a:extLst>
                    <a:ext uri="{9D8B030D-6E8A-4147-A177-3AD203B41FA5}">
                      <a16:colId xmlns:a16="http://schemas.microsoft.com/office/drawing/2014/main" val="2787261915"/>
                    </a:ext>
                  </a:extLst>
                </a:gridCol>
                <a:gridCol w="476118">
                  <a:extLst>
                    <a:ext uri="{9D8B030D-6E8A-4147-A177-3AD203B41FA5}">
                      <a16:colId xmlns:a16="http://schemas.microsoft.com/office/drawing/2014/main" val="3427648216"/>
                    </a:ext>
                  </a:extLst>
                </a:gridCol>
                <a:gridCol w="476118">
                  <a:extLst>
                    <a:ext uri="{9D8B030D-6E8A-4147-A177-3AD203B41FA5}">
                      <a16:colId xmlns:a16="http://schemas.microsoft.com/office/drawing/2014/main" val="1030337157"/>
                    </a:ext>
                  </a:extLst>
                </a:gridCol>
                <a:gridCol w="507859">
                  <a:extLst>
                    <a:ext uri="{9D8B030D-6E8A-4147-A177-3AD203B41FA5}">
                      <a16:colId xmlns:a16="http://schemas.microsoft.com/office/drawing/2014/main" val="2572255089"/>
                    </a:ext>
                  </a:extLst>
                </a:gridCol>
                <a:gridCol w="539599">
                  <a:extLst>
                    <a:ext uri="{9D8B030D-6E8A-4147-A177-3AD203B41FA5}">
                      <a16:colId xmlns:a16="http://schemas.microsoft.com/office/drawing/2014/main" val="825274340"/>
                    </a:ext>
                  </a:extLst>
                </a:gridCol>
                <a:gridCol w="1346254">
                  <a:extLst>
                    <a:ext uri="{9D8B030D-6E8A-4147-A177-3AD203B41FA5}">
                      <a16:colId xmlns:a16="http://schemas.microsoft.com/office/drawing/2014/main" val="847672883"/>
                    </a:ext>
                  </a:extLst>
                </a:gridCol>
                <a:gridCol w="1512168">
                  <a:extLst>
                    <a:ext uri="{9D8B030D-6E8A-4147-A177-3AD203B41FA5}">
                      <a16:colId xmlns:a16="http://schemas.microsoft.com/office/drawing/2014/main" val="303584821"/>
                    </a:ext>
                  </a:extLst>
                </a:gridCol>
                <a:gridCol w="1404156">
                  <a:extLst>
                    <a:ext uri="{9D8B030D-6E8A-4147-A177-3AD203B41FA5}">
                      <a16:colId xmlns:a16="http://schemas.microsoft.com/office/drawing/2014/main" val="3900868463"/>
                    </a:ext>
                  </a:extLst>
                </a:gridCol>
                <a:gridCol w="968696">
                  <a:extLst>
                    <a:ext uri="{9D8B030D-6E8A-4147-A177-3AD203B41FA5}">
                      <a16:colId xmlns:a16="http://schemas.microsoft.com/office/drawing/2014/main" val="2150145581"/>
                    </a:ext>
                  </a:extLst>
                </a:gridCol>
              </a:tblGrid>
              <a:tr h="689381">
                <a:tc row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r>
                        <a:rPr kumimoji="1" lang="ja-JP" altLang="en-US" sz="2400" b="1" dirty="0"/>
                        <a:t>地域防災計画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pPr algn="ctr"/>
                      <a:endParaRPr kumimoji="1" lang="ja-JP" altLang="en-US" dirty="0"/>
                    </a:p>
                  </a:txBody>
                  <a:tcPr anchor="ctr"/>
                </a:tc>
                <a:tc gridSpan="3">
                  <a:txBody>
                    <a:bodyPr/>
                    <a:lstStyle/>
                    <a:p>
                      <a:pPr algn="ctr"/>
                      <a:r>
                        <a:rPr kumimoji="1" lang="ja-JP" altLang="en-US" sz="2000" b="1" dirty="0"/>
                        <a:t>関係（上位）計画</a:t>
                      </a:r>
                      <a:endParaRPr kumimoji="1" lang="en-US" altLang="ja-JP" sz="2000" b="1" dirty="0"/>
                    </a:p>
                    <a:p>
                      <a:pPr algn="ctr"/>
                      <a:r>
                        <a:rPr kumimoji="1" lang="en-US" altLang="ja-JP" sz="1400" b="0" dirty="0"/>
                        <a:t>(</a:t>
                      </a:r>
                      <a:r>
                        <a:rPr kumimoji="1" lang="ja-JP" altLang="en-US" sz="1400" b="0" dirty="0"/>
                        <a:t>地域防災計画との整合を確認</a:t>
                      </a:r>
                      <a:r>
                        <a:rPr kumimoji="1" lang="en-US" altLang="ja-JP" sz="1400" b="0" dirty="0"/>
                        <a:t>)</a:t>
                      </a:r>
                      <a:endParaRPr kumimoji="1" lang="ja-JP" alt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dist"/>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400" b="0" dirty="0"/>
                        <a:t>市民参加</a:t>
                      </a:r>
                      <a:endParaRPr kumimoji="1" lang="en-US" altLang="ja-JP" sz="1400" b="0" dirty="0"/>
                    </a:p>
                    <a:p>
                      <a:pPr algn="ctr"/>
                      <a:r>
                        <a:rPr kumimoji="1" lang="ja-JP" altLang="en-US" sz="1400" b="0" dirty="0"/>
                        <a:t>手続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373753"/>
                  </a:ext>
                </a:extLst>
              </a:tr>
              <a:tr h="1614875">
                <a:tc vMerge="1">
                  <a:txBody>
                    <a:bodyPr/>
                    <a:lstStyle/>
                    <a:p>
                      <a:endParaRPr kumimoji="1" lang="ja-JP" altLang="en-US" dirty="0"/>
                    </a:p>
                  </a:txBody>
                  <a:tcPr/>
                </a:tc>
                <a:tc>
                  <a:txBody>
                    <a:bodyPr/>
                    <a:lstStyle/>
                    <a:p>
                      <a:pPr algn="l"/>
                      <a:r>
                        <a:rPr kumimoji="1" lang="ja-JP" altLang="en-US" sz="1600" dirty="0"/>
                        <a:t>総則編</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dirty="0"/>
                        <a:t>被害想定編</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b="1" dirty="0"/>
                        <a:t>震災対策編</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DF2"/>
                    </a:solidFill>
                  </a:tcPr>
                </a:tc>
                <a:tc>
                  <a:txBody>
                    <a:bodyPr/>
                    <a:lstStyle/>
                    <a:p>
                      <a:pPr algn="l"/>
                      <a:r>
                        <a:rPr kumimoji="1" lang="ja-JP" altLang="en-US" sz="1600" b="1" dirty="0"/>
                        <a:t>風水害対策編</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DF2"/>
                    </a:solidFill>
                  </a:tcPr>
                </a:tc>
                <a:tc>
                  <a:txBody>
                    <a:bodyPr/>
                    <a:lstStyle/>
                    <a:p>
                      <a:pPr algn="l"/>
                      <a:r>
                        <a:rPr kumimoji="1" lang="ja-JP" altLang="en-US" sz="1600" b="1" dirty="0"/>
                        <a:t>各種事故対策編</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DF2"/>
                    </a:solidFill>
                  </a:tcPr>
                </a:tc>
                <a:tc>
                  <a:txBody>
                    <a:bodyPr/>
                    <a:lstStyle/>
                    <a:p>
                      <a:r>
                        <a:rPr kumimoji="1" lang="ja-JP" altLang="en-US" sz="1600" dirty="0"/>
                        <a:t>情報の時点修正</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t>総合振興計画</a:t>
                      </a:r>
                      <a:endParaRPr kumimoji="1" lang="en-US" altLang="ja-JP" sz="1400" dirty="0"/>
                    </a:p>
                    <a:p>
                      <a:pPr algn="ctr"/>
                      <a:r>
                        <a:rPr kumimoji="1" lang="en-US" altLang="ja-JP" sz="1400" dirty="0"/>
                        <a:t>(</a:t>
                      </a:r>
                      <a:r>
                        <a:rPr kumimoji="1" lang="ja-JP" altLang="en-US" sz="1400" dirty="0"/>
                        <a:t>中間見直し</a:t>
                      </a:r>
                      <a:r>
                        <a:rPr kumimoji="1" lang="en-US" altLang="ja-JP" sz="1400" dirty="0"/>
                        <a:t>)</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t>国土強靭化計画</a:t>
                      </a:r>
                      <a:endParaRPr kumimoji="1" lang="en-US" altLang="ja-JP" sz="1400" dirty="0"/>
                    </a:p>
                    <a:p>
                      <a:pPr algn="ctr"/>
                      <a:r>
                        <a:rPr kumimoji="1" lang="ja-JP" altLang="en-US" sz="1400" dirty="0"/>
                        <a:t>（第２期計画）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t>埼玉県地域</a:t>
                      </a:r>
                      <a:endParaRPr kumimoji="1" lang="en-US" altLang="ja-JP" sz="1400" dirty="0"/>
                    </a:p>
                    <a:p>
                      <a:pPr algn="ctr"/>
                      <a:r>
                        <a:rPr kumimoji="1" lang="ja-JP" altLang="en-US" sz="1400" dirty="0"/>
                        <a:t>防災計画等</a:t>
                      </a:r>
                      <a:endParaRPr kumimoji="1" lang="en-US" altLang="ja-JP" sz="1400" dirty="0"/>
                    </a:p>
                    <a:p>
                      <a:pPr algn="ctr"/>
                      <a:endParaRPr kumimoji="1" lang="en-US" altLang="ja-JP" sz="1400" dirty="0"/>
                    </a:p>
                    <a:p>
                      <a:pPr algn="ctr"/>
                      <a:r>
                        <a:rPr kumimoji="1" lang="en-US" altLang="ja-JP" sz="1200" dirty="0"/>
                        <a:t>※</a:t>
                      </a:r>
                      <a:r>
                        <a:rPr kumimoji="1" lang="ja-JP" altLang="en-US" sz="1200" dirty="0"/>
                        <a:t>関係法令の改正等を含む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373167"/>
                  </a:ext>
                </a:extLst>
              </a:tr>
              <a:tr h="68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ゴシック" panose="020B0400000000000000" pitchFamily="49" charset="-128"/>
                          <a:ea typeface="BIZ UDゴシック" panose="020B0400000000000000" pitchFamily="49" charset="-128"/>
                        </a:rPr>
                        <a:t>令和６年度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t>意見</a:t>
                      </a:r>
                      <a:endParaRPr kumimoji="1" lang="en-US" altLang="ja-JP" sz="1400" dirty="0"/>
                    </a:p>
                    <a:p>
                      <a:pPr algn="ctr"/>
                      <a:r>
                        <a:rPr kumimoji="1" lang="ja-JP" altLang="en-US" sz="1400" dirty="0"/>
                        <a:t>募集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4682409"/>
                  </a:ext>
                </a:extLst>
              </a:tr>
              <a:tr h="68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ゴシック" panose="020B0400000000000000" pitchFamily="49" charset="-128"/>
                          <a:ea typeface="BIZ UDゴシック" panose="020B0400000000000000" pitchFamily="49"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DF2"/>
                    </a:solidFill>
                  </a:tcPr>
                </a:tc>
                <a:tc>
                  <a:txBody>
                    <a:bodyPr/>
                    <a:lstStyle/>
                    <a:p>
                      <a:pPr algn="ctr"/>
                      <a:r>
                        <a:rPr kumimoji="1" lang="ja-JP" altLang="en-US"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D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DF2"/>
                    </a:solidFill>
                  </a:tcPr>
                </a:tc>
                <a:tc>
                  <a:txBody>
                    <a:bodyPr/>
                    <a:lstStyle/>
                    <a:p>
                      <a:pPr algn="ct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t>意見</a:t>
                      </a:r>
                      <a:endParaRPr kumimoji="1" lang="en-US" altLang="ja-JP" sz="1400" dirty="0"/>
                    </a:p>
                    <a:p>
                      <a:pPr algn="ctr"/>
                      <a:r>
                        <a:rPr kumimoji="1" lang="ja-JP" altLang="en-US" sz="1400" dirty="0"/>
                        <a:t>募集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243772"/>
                  </a:ext>
                </a:extLst>
              </a:tr>
              <a:tr h="68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ゴシック" panose="020B0400000000000000" pitchFamily="49" charset="-128"/>
                          <a:ea typeface="BIZ UDゴシック" panose="020B0400000000000000" pitchFamily="49"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t>パブリック</a:t>
                      </a:r>
                      <a:endParaRPr kumimoji="1" lang="en-US" altLang="ja-JP" sz="1200" dirty="0"/>
                    </a:p>
                    <a:p>
                      <a:pPr algn="ctr"/>
                      <a:r>
                        <a:rPr kumimoji="1" lang="ja-JP" altLang="en-US" sz="1200" dirty="0"/>
                        <a:t>コメント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84235"/>
                  </a:ext>
                </a:extLst>
              </a:tr>
            </a:tbl>
          </a:graphicData>
        </a:graphic>
      </p:graphicFrame>
      <p:sp>
        <p:nvSpPr>
          <p:cNvPr id="11" name="テキスト ボックス 10">
            <a:extLst>
              <a:ext uri="{FF2B5EF4-FFF2-40B4-BE49-F238E27FC236}">
                <a16:creationId xmlns:a16="http://schemas.microsoft.com/office/drawing/2014/main" id="{26EB078E-9314-C73A-C8FF-7155386C63F4}"/>
              </a:ext>
            </a:extLst>
          </p:cNvPr>
          <p:cNvSpPr txBox="1"/>
          <p:nvPr/>
        </p:nvSpPr>
        <p:spPr>
          <a:xfrm>
            <a:off x="3872880" y="951763"/>
            <a:ext cx="5796644" cy="307777"/>
          </a:xfrm>
          <a:prstGeom prst="rect">
            <a:avLst/>
          </a:prstGeom>
          <a:noFill/>
        </p:spPr>
        <p:txBody>
          <a:bodyPr wrap="square" rtlCol="0">
            <a:spAutoFit/>
          </a:bodyPr>
          <a:lstStyle/>
          <a:p>
            <a:pPr algn="r"/>
            <a:r>
              <a:rPr kumimoji="1" lang="ja-JP" altLang="en-US" sz="1400" dirty="0">
                <a:solidFill>
                  <a:srgbClr val="FF0000"/>
                </a:solidFill>
                <a:latin typeface="BIZ UDPゴシック" panose="020B0400000000000000" pitchFamily="50" charset="-128"/>
                <a:ea typeface="BIZ UDPゴシック" panose="020B0400000000000000" pitchFamily="50" charset="-128"/>
              </a:rPr>
              <a:t>◎：改定（見直し）を実施　</a:t>
            </a:r>
            <a:r>
              <a:rPr lang="ja-JP" altLang="en-US" sz="1400" dirty="0">
                <a:solidFill>
                  <a:schemeClr val="accent5"/>
                </a:solidFill>
                <a:latin typeface="BIZ UDPゴシック" panose="020B0400000000000000" pitchFamily="50" charset="-128"/>
                <a:ea typeface="BIZ UDPゴシック" panose="020B0400000000000000" pitchFamily="50" charset="-128"/>
              </a:rPr>
              <a:t>△：必要に応じて改定（見直し）を実施</a:t>
            </a:r>
            <a:endParaRPr kumimoji="1" lang="ja-JP" altLang="en-US" sz="1400" dirty="0">
              <a:solidFill>
                <a:schemeClr val="accent5"/>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01F62E56-0176-44AF-2930-3B5B59C577AD}"/>
              </a:ext>
            </a:extLst>
          </p:cNvPr>
          <p:cNvSpPr/>
          <p:nvPr/>
        </p:nvSpPr>
        <p:spPr>
          <a:xfrm>
            <a:off x="1532620" y="4371753"/>
            <a:ext cx="320622" cy="1188132"/>
          </a:xfrm>
          <a:prstGeom prst="roundRect">
            <a:avLst/>
          </a:prstGeom>
          <a:noFill/>
          <a:ln w="38100">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吹き出し: 線 (強調線付き) 14">
            <a:extLst>
              <a:ext uri="{FF2B5EF4-FFF2-40B4-BE49-F238E27FC236}">
                <a16:creationId xmlns:a16="http://schemas.microsoft.com/office/drawing/2014/main" id="{197A5D49-F213-DEBB-1B95-39FAA430BDF1}"/>
              </a:ext>
            </a:extLst>
          </p:cNvPr>
          <p:cNvSpPr/>
          <p:nvPr/>
        </p:nvSpPr>
        <p:spPr>
          <a:xfrm>
            <a:off x="840011" y="6095906"/>
            <a:ext cx="2520280" cy="576064"/>
          </a:xfrm>
          <a:prstGeom prst="accentCallout1">
            <a:avLst>
              <a:gd name="adj1" fmla="val 15727"/>
              <a:gd name="adj2" fmla="val 305"/>
              <a:gd name="adj3" fmla="val -105191"/>
              <a:gd name="adj4" fmla="val 2732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関係</a:t>
            </a:r>
            <a:r>
              <a:rPr kumimoji="1" lang="en-US" altLang="ja-JP" sz="1400" dirty="0">
                <a:solidFill>
                  <a:schemeClr val="tx1"/>
                </a:solidFill>
              </a:rPr>
              <a:t>(</a:t>
            </a:r>
            <a:r>
              <a:rPr kumimoji="1" lang="ja-JP" altLang="en-US" sz="1400" dirty="0">
                <a:solidFill>
                  <a:schemeClr val="tx1"/>
                </a:solidFill>
              </a:rPr>
              <a:t>上位</a:t>
            </a:r>
            <a:r>
              <a:rPr kumimoji="1" lang="en-US" altLang="ja-JP" sz="1400" dirty="0">
                <a:solidFill>
                  <a:schemeClr val="tx1"/>
                </a:solidFill>
              </a:rPr>
              <a:t>)</a:t>
            </a:r>
            <a:r>
              <a:rPr lang="ja-JP" altLang="en-US" sz="1400" dirty="0">
                <a:solidFill>
                  <a:schemeClr val="tx1"/>
                </a:solidFill>
              </a:rPr>
              <a:t>計画の改定に伴い整合性を確認し、必要に応じて改定</a:t>
            </a:r>
            <a:r>
              <a:rPr lang="en-US" altLang="ja-JP" sz="1400" dirty="0">
                <a:solidFill>
                  <a:schemeClr val="tx1"/>
                </a:solidFill>
              </a:rPr>
              <a:t>(</a:t>
            </a:r>
            <a:r>
              <a:rPr lang="ja-JP" altLang="en-US" sz="1400" dirty="0">
                <a:solidFill>
                  <a:schemeClr val="tx1"/>
                </a:solidFill>
              </a:rPr>
              <a:t>見直し</a:t>
            </a:r>
            <a:r>
              <a:rPr lang="en-US" altLang="ja-JP" sz="1400" dirty="0">
                <a:solidFill>
                  <a:schemeClr val="tx1"/>
                </a:solidFill>
              </a:rPr>
              <a:t>)</a:t>
            </a:r>
            <a:r>
              <a:rPr lang="ja-JP" altLang="en-US" sz="1400" dirty="0">
                <a:solidFill>
                  <a:schemeClr val="tx1"/>
                </a:solidFill>
              </a:rPr>
              <a:t>を実施する。</a:t>
            </a:r>
            <a:endParaRPr kumimoji="1" lang="ja-JP" altLang="en-US" sz="1400" dirty="0">
              <a:solidFill>
                <a:schemeClr val="tx1"/>
              </a:solidFill>
            </a:endParaRPr>
          </a:p>
        </p:txBody>
      </p:sp>
      <p:sp>
        <p:nvSpPr>
          <p:cNvPr id="16" name="吹き出し: 線 (強調線付き) 15">
            <a:extLst>
              <a:ext uri="{FF2B5EF4-FFF2-40B4-BE49-F238E27FC236}">
                <a16:creationId xmlns:a16="http://schemas.microsoft.com/office/drawing/2014/main" id="{211096B2-830B-C7D1-6720-0E3F2BD6B69A}"/>
              </a:ext>
            </a:extLst>
          </p:cNvPr>
          <p:cNvSpPr/>
          <p:nvPr/>
        </p:nvSpPr>
        <p:spPr>
          <a:xfrm>
            <a:off x="3655149" y="6095906"/>
            <a:ext cx="2520280" cy="576064"/>
          </a:xfrm>
          <a:prstGeom prst="accentCallout1">
            <a:avLst>
              <a:gd name="adj1" fmla="val 15727"/>
              <a:gd name="adj2" fmla="val 305"/>
              <a:gd name="adj3" fmla="val -88561"/>
              <a:gd name="adj4" fmla="val 1073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令和７年度以降、掲載情報に変更等が生じた場合は、必要に応じて修正を実施する。</a:t>
            </a:r>
          </a:p>
        </p:txBody>
      </p:sp>
      <p:sp>
        <p:nvSpPr>
          <p:cNvPr id="18" name="四角形: 角を丸くする 17">
            <a:extLst>
              <a:ext uri="{FF2B5EF4-FFF2-40B4-BE49-F238E27FC236}">
                <a16:creationId xmlns:a16="http://schemas.microsoft.com/office/drawing/2014/main" id="{0DEF8392-A4CF-7981-33BC-A7F492267A02}"/>
              </a:ext>
            </a:extLst>
          </p:cNvPr>
          <p:cNvSpPr/>
          <p:nvPr/>
        </p:nvSpPr>
        <p:spPr>
          <a:xfrm>
            <a:off x="7718395" y="4371753"/>
            <a:ext cx="396044" cy="1188132"/>
          </a:xfrm>
          <a:prstGeom prst="roundRect">
            <a:avLst/>
          </a:prstGeom>
          <a:noFill/>
          <a:ln w="38100">
            <a:solidFill>
              <a:schemeClr val="accent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吹き出し: 線 (強調線付き) 18">
            <a:extLst>
              <a:ext uri="{FF2B5EF4-FFF2-40B4-BE49-F238E27FC236}">
                <a16:creationId xmlns:a16="http://schemas.microsoft.com/office/drawing/2014/main" id="{C6940B44-D8E3-814D-416F-B9EC93557C9C}"/>
              </a:ext>
            </a:extLst>
          </p:cNvPr>
          <p:cNvSpPr/>
          <p:nvPr/>
        </p:nvSpPr>
        <p:spPr>
          <a:xfrm>
            <a:off x="6431058" y="6088211"/>
            <a:ext cx="2520280" cy="576064"/>
          </a:xfrm>
          <a:prstGeom prst="accentCallout1">
            <a:avLst>
              <a:gd name="adj1" fmla="val 15727"/>
              <a:gd name="adj2" fmla="val 305"/>
              <a:gd name="adj3" fmla="val -88561"/>
              <a:gd name="adj4" fmla="val 5392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改定等が実施された場合に整合性の確認を実施する。</a:t>
            </a:r>
          </a:p>
        </p:txBody>
      </p:sp>
      <p:sp>
        <p:nvSpPr>
          <p:cNvPr id="20" name="四角形: 角を丸くする 19">
            <a:extLst>
              <a:ext uri="{FF2B5EF4-FFF2-40B4-BE49-F238E27FC236}">
                <a16:creationId xmlns:a16="http://schemas.microsoft.com/office/drawing/2014/main" id="{490B3A7F-7CE6-E25C-75A4-2F46F0ECC188}"/>
              </a:ext>
            </a:extLst>
          </p:cNvPr>
          <p:cNvSpPr/>
          <p:nvPr/>
        </p:nvSpPr>
        <p:spPr>
          <a:xfrm>
            <a:off x="3937908" y="4385560"/>
            <a:ext cx="320622" cy="1188132"/>
          </a:xfrm>
          <a:prstGeom prst="roundRect">
            <a:avLst/>
          </a:prstGeom>
          <a:noFill/>
          <a:ln w="38100">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07B658D6-75DF-50F0-6747-3BF4E831BA38}"/>
              </a:ext>
            </a:extLst>
          </p:cNvPr>
          <p:cNvSpPr txBox="1"/>
          <p:nvPr/>
        </p:nvSpPr>
        <p:spPr>
          <a:xfrm>
            <a:off x="236476" y="811944"/>
            <a:ext cx="5796644" cy="307777"/>
          </a:xfrm>
          <a:prstGeom prst="rect">
            <a:avLst/>
          </a:prstGeom>
          <a:noFill/>
        </p:spPr>
        <p:txBody>
          <a:bodyPr wrap="square" rtlCol="0">
            <a:spAutoFit/>
          </a:bodyPr>
          <a:lstStyle/>
          <a:p>
            <a:r>
              <a:rPr kumimoji="1" lang="en-US" altLang="ja-JP" sz="1400" dirty="0"/>
              <a:t>※</a:t>
            </a:r>
            <a:r>
              <a:rPr kumimoji="1" lang="ja-JP" altLang="en-US" sz="1400" dirty="0"/>
              <a:t>令和</a:t>
            </a:r>
            <a:r>
              <a:rPr kumimoji="1" lang="en-US" altLang="ja-JP" sz="1400" dirty="0"/>
              <a:t>6</a:t>
            </a:r>
            <a:r>
              <a:rPr kumimoji="1" lang="ja-JP" altLang="en-US" sz="1400" dirty="0"/>
              <a:t>年度第</a:t>
            </a:r>
            <a:r>
              <a:rPr kumimoji="1" lang="en-US" altLang="ja-JP" sz="1400" dirty="0"/>
              <a:t>2</a:t>
            </a:r>
            <a:r>
              <a:rPr kumimoji="1" lang="ja-JP" altLang="en-US" sz="1400" dirty="0"/>
              <a:t>回防災会議資料から</a:t>
            </a:r>
          </a:p>
        </p:txBody>
      </p:sp>
      <p:sp>
        <p:nvSpPr>
          <p:cNvPr id="3" name="四角形: 角を丸くする 2">
            <a:extLst>
              <a:ext uri="{FF2B5EF4-FFF2-40B4-BE49-F238E27FC236}">
                <a16:creationId xmlns:a16="http://schemas.microsoft.com/office/drawing/2014/main" id="{675CFB98-841D-5FB4-70A0-862C7177973F}"/>
              </a:ext>
            </a:extLst>
          </p:cNvPr>
          <p:cNvSpPr/>
          <p:nvPr/>
        </p:nvSpPr>
        <p:spPr>
          <a:xfrm>
            <a:off x="2370237" y="1952836"/>
            <a:ext cx="1440160" cy="2988332"/>
          </a:xfrm>
          <a:prstGeom prst="roundRect">
            <a:avLst>
              <a:gd name="adj" fmla="val 10053"/>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3">
            <a:extLst>
              <a:ext uri="{FF2B5EF4-FFF2-40B4-BE49-F238E27FC236}">
                <a16:creationId xmlns:a16="http://schemas.microsoft.com/office/drawing/2014/main" id="{46ED6653-C280-569F-C31F-666D99D03A68}"/>
              </a:ext>
            </a:extLst>
          </p:cNvPr>
          <p:cNvSpPr>
            <a:spLocks noGrp="1"/>
          </p:cNvSpPr>
          <p:nvPr>
            <p:ph type="sldNum" sz="quarter" idx="12"/>
          </p:nvPr>
        </p:nvSpPr>
        <p:spPr>
          <a:xfrm>
            <a:off x="7332264" y="6237312"/>
            <a:ext cx="2078436" cy="365125"/>
          </a:xfrm>
        </p:spPr>
        <p:txBody>
          <a:bodyPr/>
          <a:lstStyle/>
          <a:p>
            <a:fld id="{2C9400E4-C46D-48FA-AEA0-ED136F70A0E5}" type="slidenum">
              <a:rPr lang="ja-JP" altLang="en-US" smtClean="0"/>
              <a:pPr/>
              <a:t>2</a:t>
            </a:fld>
            <a:endParaRPr lang="ja-JP" altLang="en-US" dirty="0"/>
          </a:p>
        </p:txBody>
      </p:sp>
    </p:spTree>
    <p:extLst>
      <p:ext uri="{BB962C8B-B14F-4D97-AF65-F5344CB8AC3E}">
        <p14:creationId xmlns:p14="http://schemas.microsoft.com/office/powerpoint/2010/main" val="3671811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810CF-0610-9379-193A-7C4E80F224F9}"/>
            </a:ext>
          </a:extLst>
        </p:cNvPr>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E65F690D-987E-AD7F-C491-CEF534424290}"/>
              </a:ext>
            </a:extLst>
          </p:cNvPr>
          <p:cNvSpPr/>
          <p:nvPr/>
        </p:nvSpPr>
        <p:spPr>
          <a:xfrm>
            <a:off x="222782" y="3629638"/>
            <a:ext cx="5429808" cy="288032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EFF66B7F-15EC-B707-8A0F-0EBA5FD3CAFD}"/>
              </a:ext>
            </a:extLst>
          </p:cNvPr>
          <p:cNvSpPr/>
          <p:nvPr/>
        </p:nvSpPr>
        <p:spPr>
          <a:xfrm>
            <a:off x="5124187" y="1515697"/>
            <a:ext cx="4431809" cy="1825909"/>
          </a:xfrm>
          <a:prstGeom prst="roundRect">
            <a:avLst>
              <a:gd name="adj" fmla="val 13187"/>
            </a:avLst>
          </a:prstGeom>
          <a:solidFill>
            <a:schemeClr val="bg2"/>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87AA88D-B984-B8BF-5804-AD02D7D73276}"/>
              </a:ext>
            </a:extLst>
          </p:cNvPr>
          <p:cNvSpPr txBox="1"/>
          <p:nvPr/>
        </p:nvSpPr>
        <p:spPr>
          <a:xfrm>
            <a:off x="272865" y="800708"/>
            <a:ext cx="9357627" cy="646331"/>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　地域防災計画において「目指すべき姿」を明らかにし、その「実現を阻害する要因」を解消するための手立てを検討するための議論の中心となる事項を「論点」として抽出します。</a:t>
            </a:r>
            <a:endParaRPr kumimoji="1" lang="en-US" altLang="ja-JP" dirty="0">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C49A279F-98BD-4CDF-B0A7-46A6DD3EC76E}"/>
              </a:ext>
            </a:extLst>
          </p:cNvPr>
          <p:cNvSpPr/>
          <p:nvPr/>
        </p:nvSpPr>
        <p:spPr>
          <a:xfrm>
            <a:off x="259359" y="1514023"/>
            <a:ext cx="4422927" cy="1829528"/>
          </a:xfrm>
          <a:prstGeom prst="roundRect">
            <a:avLst>
              <a:gd name="adj" fmla="val 15521"/>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defRPr lang="ja-JP" altLang="en-US"/>
            </a:pPr>
            <a:r>
              <a:rPr lang="ja-JP" altLang="en-US" b="1" dirty="0">
                <a:solidFill>
                  <a:schemeClr val="tx1"/>
                </a:solidFill>
              </a:rPr>
              <a:t>災害時に確実に機能する</a:t>
            </a:r>
            <a:r>
              <a:rPr lang="ja-JP" altLang="en-US" sz="2000" b="1" dirty="0">
                <a:solidFill>
                  <a:schemeClr val="tx1"/>
                </a:solidFill>
              </a:rPr>
              <a:t>　</a:t>
            </a:r>
            <a:endParaRPr lang="en-US" altLang="ja-JP" sz="2000" b="1" dirty="0">
              <a:solidFill>
                <a:schemeClr val="tx1"/>
              </a:solidFill>
            </a:endParaRPr>
          </a:p>
          <a:p>
            <a:pPr algn="ctr">
              <a:defRPr lang="ja-JP" altLang="en-US"/>
            </a:pPr>
            <a:r>
              <a:rPr lang="ja-JP" altLang="en-US" sz="2400" b="1" u="sng" dirty="0">
                <a:solidFill>
                  <a:schemeClr val="accent5">
                    <a:lumMod val="75000"/>
                  </a:schemeClr>
                </a:solidFill>
              </a:rPr>
              <a:t>医療救護活動体制</a:t>
            </a:r>
            <a:endParaRPr lang="en-US" altLang="ja-JP" sz="2400" b="1" u="sng" dirty="0">
              <a:solidFill>
                <a:schemeClr val="accent5">
                  <a:lumMod val="75000"/>
                </a:schemeClr>
              </a:solidFill>
            </a:endParaRPr>
          </a:p>
          <a:p>
            <a:pPr algn="ctr">
              <a:defRPr lang="ja-JP" altLang="en-US"/>
            </a:pPr>
            <a:r>
              <a:rPr lang="ja-JP" altLang="en-US" sz="2000" b="1" dirty="0">
                <a:solidFill>
                  <a:schemeClr val="tx1"/>
                </a:solidFill>
              </a:rPr>
              <a:t>が構築されている</a:t>
            </a:r>
            <a:endParaRPr lang="en-US" altLang="ja-JP" sz="2000" b="1" dirty="0">
              <a:solidFill>
                <a:schemeClr val="tx1"/>
              </a:solidFill>
            </a:endParaRPr>
          </a:p>
          <a:p>
            <a:pPr algn="ctr">
              <a:defRPr lang="ja-JP" altLang="en-US"/>
            </a:pPr>
            <a:r>
              <a:rPr lang="ja-JP" altLang="en-US" sz="1600" b="1" dirty="0">
                <a:solidFill>
                  <a:schemeClr val="accent1">
                    <a:lumMod val="50000"/>
                  </a:schemeClr>
                </a:solidFill>
              </a:rPr>
              <a:t>★医療ニーズ急増への対応</a:t>
            </a:r>
            <a:endParaRPr lang="en-US" altLang="ja-JP" sz="1600" b="1" dirty="0">
              <a:solidFill>
                <a:schemeClr val="accent1">
                  <a:lumMod val="50000"/>
                </a:schemeClr>
              </a:solidFill>
            </a:endParaRPr>
          </a:p>
          <a:p>
            <a:pPr algn="ctr">
              <a:defRPr lang="ja-JP" altLang="en-US"/>
            </a:pPr>
            <a:r>
              <a:rPr lang="ja-JP" altLang="en-US" sz="1600" b="1" dirty="0">
                <a:solidFill>
                  <a:schemeClr val="accent1">
                    <a:lumMod val="50000"/>
                  </a:schemeClr>
                </a:solidFill>
              </a:rPr>
              <a:t>★迅速な医療救護活動の展開</a:t>
            </a:r>
            <a:endParaRPr lang="en-US" altLang="ja-JP" sz="1600" b="1" dirty="0">
              <a:solidFill>
                <a:schemeClr val="accent1">
                  <a:lumMod val="50000"/>
                </a:schemeClr>
              </a:solidFill>
            </a:endParaRPr>
          </a:p>
        </p:txBody>
      </p:sp>
      <p:sp>
        <p:nvSpPr>
          <p:cNvPr id="15" name="四角形: 角を丸くする 14">
            <a:extLst>
              <a:ext uri="{FF2B5EF4-FFF2-40B4-BE49-F238E27FC236}">
                <a16:creationId xmlns:a16="http://schemas.microsoft.com/office/drawing/2014/main" id="{B6847A8C-7DFA-7939-80FE-9E2EB92935CA}"/>
              </a:ext>
            </a:extLst>
          </p:cNvPr>
          <p:cNvSpPr/>
          <p:nvPr/>
        </p:nvSpPr>
        <p:spPr>
          <a:xfrm>
            <a:off x="5375535" y="1792244"/>
            <a:ext cx="1967276" cy="658418"/>
          </a:xfrm>
          <a:prstGeom prst="roundRect">
            <a:avLst/>
          </a:prstGeom>
          <a:solidFill>
            <a:schemeClr val="accent1">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BIZ UDゴシック" panose="020B0400000000000000" pitchFamily="49" charset="-128"/>
                <a:ea typeface="BIZ UDゴシック" panose="020B0400000000000000" pitchFamily="49" charset="-128"/>
              </a:rPr>
              <a:t>市には十分な医療救護体制がない</a:t>
            </a:r>
            <a:endParaRPr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16" name="四角形: 角を丸くする 15">
            <a:extLst>
              <a:ext uri="{FF2B5EF4-FFF2-40B4-BE49-F238E27FC236}">
                <a16:creationId xmlns:a16="http://schemas.microsoft.com/office/drawing/2014/main" id="{795C64B3-D0A5-6147-AD68-E23582B508A0}"/>
              </a:ext>
            </a:extLst>
          </p:cNvPr>
          <p:cNvSpPr/>
          <p:nvPr/>
        </p:nvSpPr>
        <p:spPr>
          <a:xfrm>
            <a:off x="7567030" y="1793555"/>
            <a:ext cx="1774561" cy="658418"/>
          </a:xfrm>
          <a:prstGeom prst="roundRect">
            <a:avLst/>
          </a:prstGeom>
          <a:solidFill>
            <a:schemeClr val="accent1">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BIZ UDゴシック" panose="020B0400000000000000" pitchFamily="49" charset="-128"/>
                <a:ea typeface="BIZ UDゴシック" panose="020B0400000000000000" pitchFamily="49" charset="-128"/>
              </a:rPr>
              <a:t>判断の</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600" dirty="0">
                <a:solidFill>
                  <a:schemeClr val="tx1"/>
                </a:solidFill>
                <a:latin typeface="BIZ UDゴシック" panose="020B0400000000000000" pitchFamily="49" charset="-128"/>
                <a:ea typeface="BIZ UDゴシック" panose="020B0400000000000000" pitchFamily="49" charset="-128"/>
              </a:rPr>
              <a:t>困難性</a:t>
            </a:r>
            <a:endParaRPr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17" name="四角形: 角を丸くする 16">
            <a:extLst>
              <a:ext uri="{FF2B5EF4-FFF2-40B4-BE49-F238E27FC236}">
                <a16:creationId xmlns:a16="http://schemas.microsoft.com/office/drawing/2014/main" id="{46685E23-112C-FD02-B2D3-0E2F82917663}"/>
              </a:ext>
            </a:extLst>
          </p:cNvPr>
          <p:cNvSpPr/>
          <p:nvPr/>
        </p:nvSpPr>
        <p:spPr>
          <a:xfrm>
            <a:off x="5364988" y="2558481"/>
            <a:ext cx="1967276" cy="644203"/>
          </a:xfrm>
          <a:prstGeom prst="roundRect">
            <a:avLst/>
          </a:prstGeom>
          <a:solidFill>
            <a:schemeClr val="accent1">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BIZ UDゴシック" panose="020B0400000000000000" pitchFamily="49" charset="-128"/>
                <a:ea typeface="BIZ UDゴシック" panose="020B0400000000000000" pitchFamily="49" charset="-128"/>
              </a:rPr>
              <a:t>判断から協力依頼までのタイムラグ</a:t>
            </a:r>
            <a:endParaRPr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18" name="四角形: 角を丸くする 17">
            <a:extLst>
              <a:ext uri="{FF2B5EF4-FFF2-40B4-BE49-F238E27FC236}">
                <a16:creationId xmlns:a16="http://schemas.microsoft.com/office/drawing/2014/main" id="{84B29E69-CA77-45BB-3926-7652A862DD07}"/>
              </a:ext>
            </a:extLst>
          </p:cNvPr>
          <p:cNvSpPr/>
          <p:nvPr/>
        </p:nvSpPr>
        <p:spPr>
          <a:xfrm>
            <a:off x="7569262" y="2566699"/>
            <a:ext cx="1772329" cy="635985"/>
          </a:xfrm>
          <a:prstGeom prst="roundRect">
            <a:avLst/>
          </a:prstGeom>
          <a:solidFill>
            <a:schemeClr val="accent1">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BIZ UDゴシック" panose="020B0400000000000000" pitchFamily="49" charset="-128"/>
                <a:ea typeface="BIZ UDゴシック" panose="020B0400000000000000" pitchFamily="49" charset="-128"/>
              </a:rPr>
              <a:t>基準の</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600" dirty="0">
                <a:solidFill>
                  <a:schemeClr val="tx1"/>
                </a:solidFill>
                <a:latin typeface="BIZ UDゴシック" panose="020B0400000000000000" pitchFamily="49" charset="-128"/>
                <a:ea typeface="BIZ UDゴシック" panose="020B0400000000000000" pitchFamily="49" charset="-128"/>
              </a:rPr>
              <a:t>不存在</a:t>
            </a:r>
            <a:endParaRPr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05C0F9C2-EE47-ADE2-FB58-E8EE67F808D2}"/>
              </a:ext>
            </a:extLst>
          </p:cNvPr>
          <p:cNvSpPr/>
          <p:nvPr/>
        </p:nvSpPr>
        <p:spPr>
          <a:xfrm>
            <a:off x="5895649" y="1468161"/>
            <a:ext cx="3121147" cy="243560"/>
          </a:xfrm>
          <a:prstGeom prst="roundRect">
            <a:avLst>
              <a:gd name="adj" fmla="val 50000"/>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BIZ UDゴシック" panose="020B0400000000000000" pitchFamily="49" charset="-128"/>
                <a:ea typeface="BIZ UDゴシック" panose="020B0400000000000000" pitchFamily="49" charset="-128"/>
              </a:rPr>
              <a:t>目指すべき姿を阻害する要因</a:t>
            </a:r>
          </a:p>
        </p:txBody>
      </p:sp>
      <p:sp>
        <p:nvSpPr>
          <p:cNvPr id="27" name="矢印: 右 26">
            <a:extLst>
              <a:ext uri="{FF2B5EF4-FFF2-40B4-BE49-F238E27FC236}">
                <a16:creationId xmlns:a16="http://schemas.microsoft.com/office/drawing/2014/main" id="{E32609B1-89F5-29C9-0FB6-710FD6828FD4}"/>
              </a:ext>
            </a:extLst>
          </p:cNvPr>
          <p:cNvSpPr/>
          <p:nvPr/>
        </p:nvSpPr>
        <p:spPr>
          <a:xfrm>
            <a:off x="4620952" y="1514023"/>
            <a:ext cx="642474" cy="1812376"/>
          </a:xfrm>
          <a:prstGeom prst="rightArrow">
            <a:avLst>
              <a:gd name="adj1" fmla="val 67496"/>
              <a:gd name="adj2" fmla="val 48062"/>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BIZ UDゴシック" panose="020B0400000000000000" pitchFamily="49" charset="-128"/>
                <a:ea typeface="BIZ UDゴシック" panose="020B0400000000000000" pitchFamily="49" charset="-128"/>
              </a:rPr>
              <a:t>現行計画</a:t>
            </a:r>
          </a:p>
        </p:txBody>
      </p:sp>
      <p:sp>
        <p:nvSpPr>
          <p:cNvPr id="28" name="四角形: 角を丸くする 27">
            <a:extLst>
              <a:ext uri="{FF2B5EF4-FFF2-40B4-BE49-F238E27FC236}">
                <a16:creationId xmlns:a16="http://schemas.microsoft.com/office/drawing/2014/main" id="{7689E208-7D40-A817-4991-2D4AE157A27D}"/>
              </a:ext>
            </a:extLst>
          </p:cNvPr>
          <p:cNvSpPr/>
          <p:nvPr/>
        </p:nvSpPr>
        <p:spPr>
          <a:xfrm>
            <a:off x="5916493" y="3689059"/>
            <a:ext cx="3633376" cy="2880320"/>
          </a:xfrm>
          <a:prstGeom prst="roundRect">
            <a:avLst>
              <a:gd name="adj" fmla="val 15521"/>
            </a:avLst>
          </a:prstGeom>
          <a:solidFill>
            <a:schemeClr val="accent6">
              <a:lumMod val="20000"/>
              <a:lumOff val="80000"/>
            </a:schemeClr>
          </a:solidFill>
          <a:ln>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defRPr lang="ja-JP" altLang="en-US"/>
            </a:pPr>
            <a:r>
              <a:rPr lang="ja-JP" altLang="en-US" b="1" dirty="0">
                <a:solidFill>
                  <a:schemeClr val="accent1">
                    <a:lumMod val="50000"/>
                  </a:schemeClr>
                </a:solidFill>
              </a:rPr>
              <a:t>①医師による医療救護活動を　</a:t>
            </a:r>
            <a:endParaRPr lang="en-US" altLang="ja-JP" b="1" dirty="0">
              <a:solidFill>
                <a:schemeClr val="accent1">
                  <a:lumMod val="50000"/>
                </a:schemeClr>
              </a:solidFill>
            </a:endParaRPr>
          </a:p>
          <a:p>
            <a:pPr>
              <a:defRPr lang="ja-JP" altLang="en-US"/>
            </a:pPr>
            <a:r>
              <a:rPr lang="ja-JP" altLang="en-US" b="1" dirty="0">
                <a:solidFill>
                  <a:schemeClr val="accent1">
                    <a:lumMod val="50000"/>
                  </a:schemeClr>
                </a:solidFill>
              </a:rPr>
              <a:t>　前提とした体制の構築</a:t>
            </a:r>
            <a:endParaRPr lang="en-US" altLang="ja-JP" b="1" dirty="0">
              <a:solidFill>
                <a:schemeClr val="accent1">
                  <a:lumMod val="50000"/>
                </a:schemeClr>
              </a:solidFill>
            </a:endParaRPr>
          </a:p>
          <a:p>
            <a:pPr>
              <a:defRPr lang="ja-JP" altLang="en-US"/>
            </a:pPr>
            <a:r>
              <a:rPr lang="ja-JP" altLang="en-US" b="1" dirty="0">
                <a:solidFill>
                  <a:schemeClr val="accent1">
                    <a:lumMod val="50000"/>
                  </a:schemeClr>
                </a:solidFill>
              </a:rPr>
              <a:t>②医療救護班出動の判断基準</a:t>
            </a:r>
            <a:endParaRPr lang="en-US" altLang="ja-JP" b="1" dirty="0">
              <a:solidFill>
                <a:schemeClr val="accent1">
                  <a:lumMod val="50000"/>
                </a:schemeClr>
              </a:solidFill>
            </a:endParaRPr>
          </a:p>
          <a:p>
            <a:pPr>
              <a:defRPr lang="ja-JP" altLang="en-US"/>
            </a:pPr>
            <a:r>
              <a:rPr lang="ja-JP" altLang="en-US" b="1" dirty="0">
                <a:solidFill>
                  <a:schemeClr val="accent1">
                    <a:lumMod val="50000"/>
                  </a:schemeClr>
                </a:solidFill>
              </a:rPr>
              <a:t>　を明確化</a:t>
            </a:r>
            <a:endParaRPr lang="en-US" altLang="ja-JP" b="1" dirty="0">
              <a:solidFill>
                <a:schemeClr val="accent1">
                  <a:lumMod val="50000"/>
                </a:schemeClr>
              </a:solidFill>
            </a:endParaRPr>
          </a:p>
          <a:p>
            <a:pPr>
              <a:defRPr lang="ja-JP" altLang="en-US"/>
            </a:pPr>
            <a:r>
              <a:rPr lang="ja-JP" altLang="en-US" b="1" dirty="0">
                <a:solidFill>
                  <a:schemeClr val="accent1">
                    <a:lumMod val="50000"/>
                  </a:schemeClr>
                </a:solidFill>
              </a:rPr>
              <a:t>➡迅速な医療救護活動を展開</a:t>
            </a:r>
            <a:endParaRPr lang="en-US" altLang="ja-JP" b="1" dirty="0">
              <a:solidFill>
                <a:schemeClr val="accent1">
                  <a:lumMod val="50000"/>
                </a:schemeClr>
              </a:solidFill>
            </a:endParaRPr>
          </a:p>
          <a:p>
            <a:pPr algn="ctr">
              <a:defRPr lang="ja-JP" altLang="en-US"/>
            </a:pPr>
            <a:endParaRPr lang="en-US" altLang="ja-JP" sz="1600" b="1" dirty="0">
              <a:solidFill>
                <a:schemeClr val="accent1">
                  <a:lumMod val="50000"/>
                </a:schemeClr>
              </a:solidFill>
            </a:endParaRPr>
          </a:p>
        </p:txBody>
      </p:sp>
      <p:sp>
        <p:nvSpPr>
          <p:cNvPr id="29" name="矢印: 下 28">
            <a:extLst>
              <a:ext uri="{FF2B5EF4-FFF2-40B4-BE49-F238E27FC236}">
                <a16:creationId xmlns:a16="http://schemas.microsoft.com/office/drawing/2014/main" id="{E0B51C4D-A205-3A79-2268-68A5819FFD0F}"/>
              </a:ext>
            </a:extLst>
          </p:cNvPr>
          <p:cNvSpPr/>
          <p:nvPr/>
        </p:nvSpPr>
        <p:spPr>
          <a:xfrm>
            <a:off x="6229808" y="3278732"/>
            <a:ext cx="2674443" cy="464006"/>
          </a:xfrm>
          <a:prstGeom prst="down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ゴシック" panose="020B0400000000000000" pitchFamily="49" charset="-128"/>
                <a:ea typeface="BIZ UDゴシック" panose="020B0400000000000000" pitchFamily="49" charset="-128"/>
              </a:rPr>
              <a:t>解消・改善</a:t>
            </a:r>
          </a:p>
        </p:txBody>
      </p:sp>
      <p:sp>
        <p:nvSpPr>
          <p:cNvPr id="30" name="四角形: 角を丸くする 29">
            <a:extLst>
              <a:ext uri="{FF2B5EF4-FFF2-40B4-BE49-F238E27FC236}">
                <a16:creationId xmlns:a16="http://schemas.microsoft.com/office/drawing/2014/main" id="{84CF409B-4E91-B42E-4F00-88CE0EA7E58F}"/>
              </a:ext>
            </a:extLst>
          </p:cNvPr>
          <p:cNvSpPr/>
          <p:nvPr/>
        </p:nvSpPr>
        <p:spPr>
          <a:xfrm>
            <a:off x="300948" y="3771543"/>
            <a:ext cx="5213480" cy="1633079"/>
          </a:xfrm>
          <a:prstGeom prst="roundRect">
            <a:avLst>
              <a:gd name="adj" fmla="val 15521"/>
            </a:avLst>
          </a:prstGeom>
          <a:solidFill>
            <a:srgbClr val="F5DD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defRPr lang="ja-JP" altLang="en-US"/>
            </a:pPr>
            <a:endParaRPr lang="en-US" altLang="ja-JP" sz="700" b="1" dirty="0">
              <a:solidFill>
                <a:schemeClr val="tx1"/>
              </a:solidFill>
            </a:endParaRPr>
          </a:p>
          <a:p>
            <a:pPr>
              <a:defRPr lang="ja-JP" altLang="en-US"/>
            </a:pPr>
            <a:r>
              <a:rPr lang="ja-JP" altLang="en-US" sz="2200" b="1" dirty="0">
                <a:solidFill>
                  <a:schemeClr val="tx1"/>
                </a:solidFill>
              </a:rPr>
              <a:t>一定規模の災害が発生したときは</a:t>
            </a:r>
            <a:endParaRPr lang="en-US" altLang="ja-JP" sz="2200" b="1" dirty="0">
              <a:solidFill>
                <a:schemeClr val="tx1"/>
              </a:solidFill>
            </a:endParaRPr>
          </a:p>
          <a:p>
            <a:pPr>
              <a:defRPr lang="ja-JP" altLang="en-US"/>
            </a:pPr>
            <a:r>
              <a:rPr lang="ja-JP" altLang="en-US" sz="2200" b="1" dirty="0">
                <a:solidFill>
                  <a:srgbClr val="FF0000"/>
                </a:solidFill>
              </a:rPr>
              <a:t>朝霞地区医師会和光支部所属の医師が</a:t>
            </a:r>
            <a:endParaRPr lang="en-US" altLang="ja-JP" sz="2200" b="1" dirty="0">
              <a:solidFill>
                <a:srgbClr val="FF0000"/>
              </a:solidFill>
            </a:endParaRPr>
          </a:p>
          <a:p>
            <a:pPr>
              <a:defRPr lang="ja-JP" altLang="en-US"/>
            </a:pPr>
            <a:r>
              <a:rPr lang="ja-JP" altLang="en-US" sz="2200" b="1" dirty="0">
                <a:solidFill>
                  <a:srgbClr val="FF0000"/>
                </a:solidFill>
              </a:rPr>
              <a:t>自動参集</a:t>
            </a:r>
            <a:r>
              <a:rPr lang="ja-JP" altLang="en-US" sz="2200" b="1" dirty="0">
                <a:solidFill>
                  <a:schemeClr val="tx1"/>
                </a:solidFill>
              </a:rPr>
              <a:t>して</a:t>
            </a:r>
            <a:r>
              <a:rPr lang="ja-JP" altLang="en-US" sz="2200" b="1" dirty="0">
                <a:solidFill>
                  <a:srgbClr val="FF0000"/>
                </a:solidFill>
              </a:rPr>
              <a:t>応急救護所を開設</a:t>
            </a:r>
            <a:r>
              <a:rPr lang="ja-JP" altLang="en-US" sz="2200" b="1" dirty="0">
                <a:solidFill>
                  <a:schemeClr val="tx1"/>
                </a:solidFill>
              </a:rPr>
              <a:t>する</a:t>
            </a:r>
            <a:endParaRPr lang="en-US" altLang="ja-JP" sz="2200" b="1" dirty="0">
              <a:solidFill>
                <a:schemeClr val="tx1"/>
              </a:solidFill>
            </a:endParaRPr>
          </a:p>
          <a:p>
            <a:pPr>
              <a:defRPr lang="ja-JP" altLang="en-US"/>
            </a:pPr>
            <a:r>
              <a:rPr lang="ja-JP" altLang="en-US" sz="2200" b="1" dirty="0">
                <a:solidFill>
                  <a:schemeClr val="tx1"/>
                </a:solidFill>
              </a:rPr>
              <a:t>体制を構築すべきではないか</a:t>
            </a:r>
            <a:endParaRPr lang="en-US" altLang="ja-JP" sz="2200" b="1" dirty="0">
              <a:solidFill>
                <a:schemeClr val="accent1">
                  <a:lumMod val="50000"/>
                </a:schemeClr>
              </a:solidFill>
            </a:endParaRPr>
          </a:p>
        </p:txBody>
      </p:sp>
      <p:sp>
        <p:nvSpPr>
          <p:cNvPr id="32" name="四角形: 角を丸くする 31">
            <a:extLst>
              <a:ext uri="{FF2B5EF4-FFF2-40B4-BE49-F238E27FC236}">
                <a16:creationId xmlns:a16="http://schemas.microsoft.com/office/drawing/2014/main" id="{80F0770E-7003-7B1A-D3A0-18C5CFD053A4}"/>
              </a:ext>
            </a:extLst>
          </p:cNvPr>
          <p:cNvSpPr/>
          <p:nvPr/>
        </p:nvSpPr>
        <p:spPr>
          <a:xfrm>
            <a:off x="327800" y="5773594"/>
            <a:ext cx="1663720" cy="643738"/>
          </a:xfrm>
          <a:prstGeom prst="roundRect">
            <a:avLst/>
          </a:prstGeom>
          <a:solidFill>
            <a:schemeClr val="accent4">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BIZ UDゴシック" panose="020B0400000000000000" pitchFamily="49" charset="-128"/>
                <a:ea typeface="BIZ UDゴシック" panose="020B0400000000000000" pitchFamily="49" charset="-128"/>
              </a:rPr>
              <a:t>参集基準</a:t>
            </a:r>
            <a:endParaRPr lang="en-US" altLang="ja-JP" b="1"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200" dirty="0">
                <a:solidFill>
                  <a:schemeClr val="tx1"/>
                </a:solidFill>
                <a:latin typeface="BIZ UDゴシック" panose="020B0400000000000000" pitchFamily="49" charset="-128"/>
                <a:ea typeface="BIZ UDゴシック" panose="020B0400000000000000" pitchFamily="49" charset="-128"/>
              </a:rPr>
              <a:t>（職員に合わせる）</a:t>
            </a: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33" name="四角形: 角を丸くする 32">
            <a:extLst>
              <a:ext uri="{FF2B5EF4-FFF2-40B4-BE49-F238E27FC236}">
                <a16:creationId xmlns:a16="http://schemas.microsoft.com/office/drawing/2014/main" id="{0D7D3F1C-8118-69AC-DAF8-718F96606B02}"/>
              </a:ext>
            </a:extLst>
          </p:cNvPr>
          <p:cNvSpPr/>
          <p:nvPr/>
        </p:nvSpPr>
        <p:spPr>
          <a:xfrm>
            <a:off x="2144169" y="5773594"/>
            <a:ext cx="1587033" cy="643738"/>
          </a:xfrm>
          <a:prstGeom prst="roundRect">
            <a:avLst/>
          </a:prstGeom>
          <a:solidFill>
            <a:schemeClr val="accent4">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BIZ UDゴシック" panose="020B0400000000000000" pitchFamily="49" charset="-128"/>
                <a:ea typeface="BIZ UDゴシック" panose="020B0400000000000000" pitchFamily="49" charset="-128"/>
              </a:rPr>
              <a:t>医師会内の</a:t>
            </a:r>
            <a:endParaRPr lang="en-US" altLang="ja-JP" b="1" dirty="0">
              <a:solidFill>
                <a:schemeClr val="tx1"/>
              </a:solidFill>
              <a:latin typeface="BIZ UDゴシック" panose="020B0400000000000000" pitchFamily="49" charset="-128"/>
              <a:ea typeface="BIZ UDゴシック" panose="020B0400000000000000" pitchFamily="49" charset="-128"/>
            </a:endParaRPr>
          </a:p>
          <a:p>
            <a:pPr algn="ctr"/>
            <a:r>
              <a:rPr lang="ja-JP" altLang="en-US" b="1" dirty="0">
                <a:solidFill>
                  <a:schemeClr val="tx1"/>
                </a:solidFill>
                <a:latin typeface="BIZ UDゴシック" panose="020B0400000000000000" pitchFamily="49" charset="-128"/>
                <a:ea typeface="BIZ UDゴシック" panose="020B0400000000000000" pitchFamily="49" charset="-128"/>
              </a:rPr>
              <a:t>合意形成</a:t>
            </a:r>
            <a:endParaRPr lang="en-US" altLang="ja-JP" b="1" dirty="0">
              <a:solidFill>
                <a:schemeClr val="tx1"/>
              </a:solidFill>
              <a:latin typeface="BIZ UDゴシック" panose="020B0400000000000000" pitchFamily="49" charset="-128"/>
              <a:ea typeface="BIZ UDゴシック" panose="020B0400000000000000" pitchFamily="49" charset="-128"/>
            </a:endParaRPr>
          </a:p>
        </p:txBody>
      </p:sp>
      <p:sp>
        <p:nvSpPr>
          <p:cNvPr id="34" name="四角形: 角を丸くする 33">
            <a:extLst>
              <a:ext uri="{FF2B5EF4-FFF2-40B4-BE49-F238E27FC236}">
                <a16:creationId xmlns:a16="http://schemas.microsoft.com/office/drawing/2014/main" id="{3DCEDC39-E719-D60A-9B6C-ED1F5807630E}"/>
              </a:ext>
            </a:extLst>
          </p:cNvPr>
          <p:cNvSpPr/>
          <p:nvPr/>
        </p:nvSpPr>
        <p:spPr>
          <a:xfrm>
            <a:off x="3879101" y="5773594"/>
            <a:ext cx="1635327" cy="633595"/>
          </a:xfrm>
          <a:prstGeom prst="roundRect">
            <a:avLst/>
          </a:prstGeom>
          <a:solidFill>
            <a:schemeClr val="accent4">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BIZ UDゴシック" panose="020B0400000000000000" pitchFamily="49" charset="-128"/>
                <a:ea typeface="BIZ UDゴシック" panose="020B0400000000000000" pitchFamily="49" charset="-128"/>
              </a:rPr>
              <a:t>医師等の確保</a:t>
            </a:r>
            <a:endParaRPr lang="en-US" altLang="ja-JP" b="1"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200" dirty="0">
                <a:solidFill>
                  <a:schemeClr val="tx1"/>
                </a:solidFill>
                <a:latin typeface="BIZ UDゴシック" panose="020B0400000000000000" pitchFamily="49" charset="-128"/>
                <a:ea typeface="BIZ UDゴシック" panose="020B0400000000000000" pitchFamily="49" charset="-128"/>
              </a:rPr>
              <a:t>（人材バンク等）</a:t>
            </a: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35" name="四角形: 角を丸くする 34">
            <a:extLst>
              <a:ext uri="{FF2B5EF4-FFF2-40B4-BE49-F238E27FC236}">
                <a16:creationId xmlns:a16="http://schemas.microsoft.com/office/drawing/2014/main" id="{F8774B6D-DCAA-73C1-9146-FF3DDC833858}"/>
              </a:ext>
            </a:extLst>
          </p:cNvPr>
          <p:cNvSpPr/>
          <p:nvPr/>
        </p:nvSpPr>
        <p:spPr>
          <a:xfrm>
            <a:off x="1288484" y="5470309"/>
            <a:ext cx="3121147" cy="243560"/>
          </a:xfrm>
          <a:prstGeom prst="roundRect">
            <a:avLst>
              <a:gd name="adj" fmla="val 50000"/>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BIZ UDゴシック" panose="020B0400000000000000" pitchFamily="49" charset="-128"/>
                <a:ea typeface="BIZ UDゴシック" panose="020B0400000000000000" pitchFamily="49" charset="-128"/>
              </a:rPr>
              <a:t>実現に向けて検討すべき事項</a:t>
            </a:r>
          </a:p>
        </p:txBody>
      </p:sp>
      <p:sp>
        <p:nvSpPr>
          <p:cNvPr id="37" name="テキスト ボックス 36">
            <a:extLst>
              <a:ext uri="{FF2B5EF4-FFF2-40B4-BE49-F238E27FC236}">
                <a16:creationId xmlns:a16="http://schemas.microsoft.com/office/drawing/2014/main" id="{8C3F06BC-24CC-6514-FE02-1183EB5584F8}"/>
              </a:ext>
            </a:extLst>
          </p:cNvPr>
          <p:cNvSpPr txBox="1"/>
          <p:nvPr/>
        </p:nvSpPr>
        <p:spPr>
          <a:xfrm>
            <a:off x="5987999" y="5309749"/>
            <a:ext cx="3654220" cy="1015663"/>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　</a:t>
            </a:r>
            <a:r>
              <a:rPr kumimoji="1" lang="ja-JP" altLang="en-US" sz="1200" dirty="0">
                <a:solidFill>
                  <a:schemeClr val="accent6">
                    <a:lumMod val="50000"/>
                  </a:schemeClr>
                </a:solidFill>
                <a:latin typeface="BIZ UDゴシック" panose="020B0400000000000000" pitchFamily="49" charset="-128"/>
                <a:ea typeface="BIZ UDゴシック" panose="020B0400000000000000" pitchFamily="49" charset="-128"/>
              </a:rPr>
              <a:t>一定の基準を設け、医師が自動参集する体制とすることで判断の困難性を排除することができ、判断から出動要請までのタイムラグを解消することで発災直後の医療ニーズに対応することが可能になるのではないか。</a:t>
            </a:r>
          </a:p>
        </p:txBody>
      </p:sp>
      <p:sp>
        <p:nvSpPr>
          <p:cNvPr id="38" name="矢印: 右 37">
            <a:extLst>
              <a:ext uri="{FF2B5EF4-FFF2-40B4-BE49-F238E27FC236}">
                <a16:creationId xmlns:a16="http://schemas.microsoft.com/office/drawing/2014/main" id="{7EB9191F-E3E3-541B-6811-A24399214AF8}"/>
              </a:ext>
            </a:extLst>
          </p:cNvPr>
          <p:cNvSpPr/>
          <p:nvPr/>
        </p:nvSpPr>
        <p:spPr>
          <a:xfrm flipH="1">
            <a:off x="5467454" y="3856954"/>
            <a:ext cx="508435" cy="2425687"/>
          </a:xfrm>
          <a:prstGeom prst="rightArrow">
            <a:avLst>
              <a:gd name="adj1" fmla="val 62565"/>
              <a:gd name="adj2" fmla="val 63114"/>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latin typeface="BIZ UDゴシック" panose="020B0400000000000000" pitchFamily="49" charset="-128"/>
                <a:ea typeface="BIZ UDゴシック" panose="020B0400000000000000" pitchFamily="49" charset="-128"/>
              </a:rPr>
              <a:t>方法論</a:t>
            </a:r>
          </a:p>
        </p:txBody>
      </p:sp>
      <p:sp>
        <p:nvSpPr>
          <p:cNvPr id="41" name="矢印: 上 40">
            <a:extLst>
              <a:ext uri="{FF2B5EF4-FFF2-40B4-BE49-F238E27FC236}">
                <a16:creationId xmlns:a16="http://schemas.microsoft.com/office/drawing/2014/main" id="{0F0E272A-9D8F-223F-63B3-67AF351824A9}"/>
              </a:ext>
            </a:extLst>
          </p:cNvPr>
          <p:cNvSpPr/>
          <p:nvPr/>
        </p:nvSpPr>
        <p:spPr>
          <a:xfrm>
            <a:off x="1461622" y="3258952"/>
            <a:ext cx="3120247" cy="606435"/>
          </a:xfrm>
          <a:prstGeom prst="upArrow">
            <a:avLst>
              <a:gd name="adj1" fmla="val 51116"/>
              <a:gd name="adj2" fmla="val 40814"/>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BIZ UDゴシック" panose="020B0400000000000000" pitchFamily="49" charset="-128"/>
                <a:ea typeface="BIZ UDゴシック" panose="020B0400000000000000" pitchFamily="49" charset="-128"/>
              </a:rPr>
              <a:t>目指すべき姿</a:t>
            </a:r>
            <a:endParaRPr kumimoji="1" lang="en-US" altLang="ja-JP" sz="1600" dirty="0">
              <a:latin typeface="BIZ UDゴシック" panose="020B0400000000000000" pitchFamily="49" charset="-128"/>
              <a:ea typeface="BIZ UDゴシック" panose="020B0400000000000000" pitchFamily="49" charset="-128"/>
            </a:endParaRPr>
          </a:p>
          <a:p>
            <a:pPr algn="ctr"/>
            <a:r>
              <a:rPr kumimoji="1" lang="ja-JP" altLang="en-US" sz="1600" dirty="0">
                <a:latin typeface="BIZ UDゴシック" panose="020B0400000000000000" pitchFamily="49" charset="-128"/>
                <a:ea typeface="BIZ UDゴシック" panose="020B0400000000000000" pitchFamily="49" charset="-128"/>
              </a:rPr>
              <a:t>の実現</a:t>
            </a:r>
          </a:p>
        </p:txBody>
      </p:sp>
      <p:sp>
        <p:nvSpPr>
          <p:cNvPr id="4" name="スライド番号プレースホルダー 3">
            <a:extLst>
              <a:ext uri="{FF2B5EF4-FFF2-40B4-BE49-F238E27FC236}">
                <a16:creationId xmlns:a16="http://schemas.microsoft.com/office/drawing/2014/main" id="{28ED6A70-E19F-3415-303E-84915A53DD79}"/>
              </a:ext>
            </a:extLst>
          </p:cNvPr>
          <p:cNvSpPr>
            <a:spLocks noGrp="1"/>
          </p:cNvSpPr>
          <p:nvPr>
            <p:ph type="sldNum" sz="quarter" idx="12"/>
          </p:nvPr>
        </p:nvSpPr>
        <p:spPr/>
        <p:txBody>
          <a:bodyPr/>
          <a:lstStyle/>
          <a:p>
            <a:fld id="{2C9400E4-C46D-48FA-AEA0-ED136F70A0E5}" type="slidenum">
              <a:rPr lang="ja-JP" altLang="en-US" smtClean="0"/>
              <a:pPr/>
              <a:t>20</a:t>
            </a:fld>
            <a:endParaRPr lang="ja-JP" altLang="en-US"/>
          </a:p>
        </p:txBody>
      </p:sp>
      <p:sp>
        <p:nvSpPr>
          <p:cNvPr id="2" name="四角形: 角を丸くする 1">
            <a:extLst>
              <a:ext uri="{FF2B5EF4-FFF2-40B4-BE49-F238E27FC236}">
                <a16:creationId xmlns:a16="http://schemas.microsoft.com/office/drawing/2014/main" id="{E3788D2E-CE5B-723E-0E87-90355DB54684}"/>
              </a:ext>
            </a:extLst>
          </p:cNvPr>
          <p:cNvSpPr/>
          <p:nvPr/>
        </p:nvSpPr>
        <p:spPr>
          <a:xfrm>
            <a:off x="1050528" y="1431288"/>
            <a:ext cx="2988332" cy="317306"/>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ゴシック" panose="020B0400000000000000" pitchFamily="49" charset="-128"/>
                <a:ea typeface="BIZ UDゴシック" panose="020B0400000000000000" pitchFamily="49" charset="-128"/>
              </a:rPr>
              <a:t>目指すべき姿</a:t>
            </a:r>
          </a:p>
        </p:txBody>
      </p:sp>
      <p:sp>
        <p:nvSpPr>
          <p:cNvPr id="3" name="四角形: 角を丸くする 2">
            <a:extLst>
              <a:ext uri="{FF2B5EF4-FFF2-40B4-BE49-F238E27FC236}">
                <a16:creationId xmlns:a16="http://schemas.microsoft.com/office/drawing/2014/main" id="{FA5C49B1-1FA4-1FB2-F103-7590ABF84877}"/>
              </a:ext>
            </a:extLst>
          </p:cNvPr>
          <p:cNvSpPr/>
          <p:nvPr/>
        </p:nvSpPr>
        <p:spPr>
          <a:xfrm>
            <a:off x="185210" y="3391680"/>
            <a:ext cx="1228347" cy="541154"/>
          </a:xfrm>
          <a:prstGeom prst="roundRect">
            <a:avLst>
              <a:gd name="adj" fmla="val 50000"/>
            </a:avLst>
          </a:prstGeom>
          <a:solidFill>
            <a:srgbClr val="FFFF00"/>
          </a:solidFill>
          <a:ln>
            <a:solidFill>
              <a:schemeClr val="accent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BIZ UDゴシック" panose="020B0400000000000000" pitchFamily="49" charset="-128"/>
                <a:ea typeface="BIZ UDゴシック" panose="020B0400000000000000" pitchFamily="49" charset="-128"/>
              </a:rPr>
              <a:t>論点</a:t>
            </a:r>
          </a:p>
        </p:txBody>
      </p:sp>
      <p:sp>
        <p:nvSpPr>
          <p:cNvPr id="10" name="四角形 150">
            <a:extLst>
              <a:ext uri="{FF2B5EF4-FFF2-40B4-BE49-F238E27FC236}">
                <a16:creationId xmlns:a16="http://schemas.microsoft.com/office/drawing/2014/main" id="{91FD6C6B-F2E0-B426-B704-A13B34A0090F}"/>
              </a:ext>
            </a:extLst>
          </p:cNvPr>
          <p:cNvSpPr>
            <a:spLocks noGrp="1"/>
          </p:cNvSpPr>
          <p:nvPr>
            <p:ph type="title"/>
          </p:nvPr>
        </p:nvSpPr>
        <p:spPr>
          <a:xfrm>
            <a:off x="272865" y="189000"/>
            <a:ext cx="9357627" cy="635139"/>
          </a:xfrm>
          <a:prstGeom prst="rect">
            <a:avLst/>
          </a:prstGeom>
          <a:solidFill>
            <a:schemeClr val="accent2">
              <a:lumMod val="75000"/>
            </a:schemeClr>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論点抽出の例（例：医師の自動参集③）</a:t>
            </a:r>
            <a:endParaRPr kumimoji="1" lang="ja-JP" altLang="en-US" dirty="0">
              <a:solidFill>
                <a:schemeClr val="bg1"/>
              </a:solidFill>
              <a:latin typeface="AR丸ゴシック体E"/>
              <a:ea typeface="AR丸ゴシック体E"/>
            </a:endParaRPr>
          </a:p>
        </p:txBody>
      </p:sp>
    </p:spTree>
    <p:extLst>
      <p:ext uri="{BB962C8B-B14F-4D97-AF65-F5344CB8AC3E}">
        <p14:creationId xmlns:p14="http://schemas.microsoft.com/office/powerpoint/2010/main" val="3642643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8A8B6-628D-DB36-FDB9-0FA0F932D15C}"/>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6B26FA6-6E43-3D5C-8F41-1EA330A6EFCF}"/>
              </a:ext>
            </a:extLst>
          </p:cNvPr>
          <p:cNvSpPr>
            <a:spLocks noGrp="1"/>
          </p:cNvSpPr>
          <p:nvPr>
            <p:ph type="sldNum" sz="quarter" idx="12"/>
          </p:nvPr>
        </p:nvSpPr>
        <p:spPr/>
        <p:txBody>
          <a:bodyPr/>
          <a:lstStyle/>
          <a:p>
            <a:fld id="{2C9400E4-C46D-48FA-AEA0-ED136F70A0E5}" type="slidenum">
              <a:rPr lang="ja-JP" altLang="en-US" smtClean="0"/>
              <a:pPr/>
              <a:t>21</a:t>
            </a:fld>
            <a:endParaRPr lang="ja-JP" altLang="en-US"/>
          </a:p>
        </p:txBody>
      </p:sp>
      <p:sp>
        <p:nvSpPr>
          <p:cNvPr id="5" name="四角形 150">
            <a:extLst>
              <a:ext uri="{FF2B5EF4-FFF2-40B4-BE49-F238E27FC236}">
                <a16:creationId xmlns:a16="http://schemas.microsoft.com/office/drawing/2014/main" id="{A0E71B62-AF08-990D-9691-0CA0B208A3BC}"/>
              </a:ext>
            </a:extLst>
          </p:cNvPr>
          <p:cNvSpPr>
            <a:spLocks noGrp="1"/>
          </p:cNvSpPr>
          <p:nvPr>
            <p:ph type="title"/>
          </p:nvPr>
        </p:nvSpPr>
        <p:spPr>
          <a:xfrm>
            <a:off x="272865" y="189000"/>
            <a:ext cx="9357627" cy="635139"/>
          </a:xfrm>
          <a:prstGeom prst="rect">
            <a:avLst/>
          </a:prstGeom>
          <a:solidFill>
            <a:schemeClr val="accent2">
              <a:lumMod val="75000"/>
            </a:schemeClr>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論点抽出の例（例：緊急医療救護所の設置①）</a:t>
            </a:r>
            <a:endParaRPr kumimoji="1" lang="ja-JP" altLang="en-US" dirty="0">
              <a:solidFill>
                <a:schemeClr val="bg1"/>
              </a:solidFill>
              <a:latin typeface="AR丸ゴシック体E"/>
              <a:ea typeface="AR丸ゴシック体E"/>
            </a:endParaRPr>
          </a:p>
        </p:txBody>
      </p:sp>
      <p:graphicFrame>
        <p:nvGraphicFramePr>
          <p:cNvPr id="11" name="表 10">
            <a:extLst>
              <a:ext uri="{FF2B5EF4-FFF2-40B4-BE49-F238E27FC236}">
                <a16:creationId xmlns:a16="http://schemas.microsoft.com/office/drawing/2014/main" id="{0F90A7B6-7A9C-0CC2-A79C-F071E9916268}"/>
              </a:ext>
            </a:extLst>
          </p:cNvPr>
          <p:cNvGraphicFramePr>
            <a:graphicFrameLocks noGrp="1"/>
          </p:cNvGraphicFramePr>
          <p:nvPr>
            <p:extLst>
              <p:ext uri="{D42A27DB-BD31-4B8C-83A1-F6EECF244321}">
                <p14:modId xmlns:p14="http://schemas.microsoft.com/office/powerpoint/2010/main" val="958808740"/>
              </p:ext>
            </p:extLst>
          </p:nvPr>
        </p:nvGraphicFramePr>
        <p:xfrm>
          <a:off x="272480" y="1018529"/>
          <a:ext cx="9358397" cy="4970439"/>
        </p:xfrm>
        <a:graphic>
          <a:graphicData uri="http://schemas.openxmlformats.org/drawingml/2006/table">
            <a:tbl>
              <a:tblPr firstRow="1" bandRow="1">
                <a:tableStyleId>{5940675A-B579-460E-94D1-54222C63F5DA}</a:tableStyleId>
              </a:tblPr>
              <a:tblGrid>
                <a:gridCol w="4680905">
                  <a:extLst>
                    <a:ext uri="{9D8B030D-6E8A-4147-A177-3AD203B41FA5}">
                      <a16:colId xmlns:a16="http://schemas.microsoft.com/office/drawing/2014/main" val="970854831"/>
                    </a:ext>
                  </a:extLst>
                </a:gridCol>
                <a:gridCol w="4677492">
                  <a:extLst>
                    <a:ext uri="{9D8B030D-6E8A-4147-A177-3AD203B41FA5}">
                      <a16:colId xmlns:a16="http://schemas.microsoft.com/office/drawing/2014/main" val="2646015147"/>
                    </a:ext>
                  </a:extLst>
                </a:gridCol>
              </a:tblGrid>
              <a:tr h="322239">
                <a:tc>
                  <a:txBody>
                    <a:bodyPr/>
                    <a:lstStyle/>
                    <a:p>
                      <a:pPr algn="ctr"/>
                      <a:r>
                        <a:rPr kumimoji="1" lang="ja-JP" altLang="en-US" sz="1400" dirty="0">
                          <a:latin typeface="BIZ UDゴシック" panose="020B0400000000000000" pitchFamily="49" charset="-128"/>
                          <a:ea typeface="BIZ UDゴシック" panose="020B0400000000000000" pitchFamily="49" charset="-128"/>
                        </a:rPr>
                        <a:t>改定案</a:t>
                      </a:r>
                    </a:p>
                  </a:txBody>
                  <a:tcPr>
                    <a:solidFill>
                      <a:schemeClr val="accent2">
                        <a:lumMod val="20000"/>
                        <a:lumOff val="80000"/>
                      </a:schemeClr>
                    </a:solidFill>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現行計画の記載</a:t>
                      </a:r>
                    </a:p>
                  </a:txBody>
                  <a:tcPr>
                    <a:solidFill>
                      <a:schemeClr val="accent2">
                        <a:lumMod val="20000"/>
                        <a:lumOff val="80000"/>
                      </a:schemeClr>
                    </a:solidFill>
                  </a:tcPr>
                </a:tc>
                <a:extLst>
                  <a:ext uri="{0D108BD9-81ED-4DB2-BD59-A6C34878D82A}">
                    <a16:rowId xmlns:a16="http://schemas.microsoft.com/office/drawing/2014/main" val="185184480"/>
                  </a:ext>
                </a:extLst>
              </a:tr>
              <a:tr h="3496701">
                <a:tc>
                  <a:txBody>
                    <a:bodyPr/>
                    <a:lstStyle/>
                    <a:p>
                      <a:r>
                        <a:rPr kumimoji="1" lang="ja-JP" altLang="en-US" sz="1400" u="none" kern="1200" dirty="0">
                          <a:solidFill>
                            <a:schemeClr val="tx1"/>
                          </a:solidFill>
                          <a:effectLst/>
                          <a:latin typeface="BIZ UDゴシック" panose="020B0400000000000000" pitchFamily="49" charset="-128"/>
                          <a:ea typeface="BIZ UDゴシック" panose="020B0400000000000000" pitchFamily="49" charset="-128"/>
                          <a:cs typeface="+mn-cs"/>
                        </a:rPr>
                        <a:t>第</a:t>
                      </a:r>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３　応急救護所の開設・運営</a:t>
                      </a:r>
                    </a:p>
                    <a:p>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１　</a:t>
                      </a:r>
                      <a:r>
                        <a:rPr kumimoji="1" lang="ja-JP" altLang="en-US" sz="1400" u="none" kern="1200" dirty="0">
                          <a:solidFill>
                            <a:schemeClr val="tx1"/>
                          </a:solidFill>
                          <a:effectLst/>
                          <a:latin typeface="BIZ UDゴシック" panose="020B0400000000000000" pitchFamily="49" charset="-128"/>
                          <a:ea typeface="BIZ UDゴシック" panose="020B0400000000000000" pitchFamily="49" charset="-128"/>
                          <a:cs typeface="+mn-cs"/>
                        </a:rPr>
                        <a:t>略</a:t>
                      </a: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２　応急救護所等の開設</a:t>
                      </a:r>
                    </a:p>
                    <a:p>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　⑴　応急救護所の開設及び活動</a:t>
                      </a:r>
                    </a:p>
                    <a:p>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　　　応急救護所の開設及び活動の詳細については「和</a:t>
                      </a: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en-US" sz="1400" u="none" kern="12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光市応急救護所開設・運営マニュアル」によるもの</a:t>
                      </a: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en-US" sz="1400" u="none" kern="12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とし、応急救護所における医療救護活動については、</a:t>
                      </a: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en-US" sz="1400" u="none" kern="12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「災害時における医療救護活動に関する協定書（朝</a:t>
                      </a: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en-US" sz="1400" u="none" kern="12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霞地区医師会・朝霞地区歯科医師会・朝霞地区薬剤</a:t>
                      </a: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en-US" sz="1400" u="none" kern="12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師会）」による協力体制により実施するものとする。</a:t>
                      </a:r>
                    </a:p>
                    <a:p>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　⑵　緊急医療救護所の設置</a:t>
                      </a:r>
                    </a:p>
                    <a:p>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ja-JP" altLang="en-US" sz="1400" u="none" kern="12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ja-JP" altLang="ja-JP" sz="1400" u="sng" kern="1200" dirty="0">
                          <a:solidFill>
                            <a:srgbClr val="FF0000"/>
                          </a:solidFill>
                          <a:effectLst/>
                          <a:latin typeface="BIZ UDゴシック" panose="020B0400000000000000" pitchFamily="49" charset="-128"/>
                          <a:ea typeface="BIZ UDゴシック" panose="020B0400000000000000" pitchFamily="49" charset="-128"/>
                          <a:cs typeface="+mn-cs"/>
                        </a:rPr>
                        <a:t>「埼玉県災害時医療救護基本計画」が掲げる「市</a:t>
                      </a:r>
                      <a:endParaRPr kumimoji="1" lang="en-US" altLang="ja-JP" sz="1400" u="sng" kern="1200" dirty="0">
                        <a:solidFill>
                          <a:srgbClr val="FF0000"/>
                        </a:solidFill>
                        <a:effectLst/>
                        <a:latin typeface="BIZ UDゴシック" panose="020B0400000000000000" pitchFamily="49" charset="-128"/>
                        <a:ea typeface="BIZ UDゴシック" panose="020B0400000000000000" pitchFamily="49" charset="-128"/>
                        <a:cs typeface="+mn-cs"/>
                      </a:endParaRPr>
                    </a:p>
                    <a:p>
                      <a:r>
                        <a:rPr kumimoji="1" lang="ja-JP" altLang="en-US" sz="1400" u="none" kern="1200" dirty="0">
                          <a:solidFill>
                            <a:srgbClr val="FF0000"/>
                          </a:solidFill>
                          <a:effectLst/>
                          <a:latin typeface="BIZ UDゴシック" panose="020B0400000000000000" pitchFamily="49" charset="-128"/>
                          <a:ea typeface="BIZ UDゴシック" panose="020B0400000000000000" pitchFamily="49" charset="-128"/>
                          <a:cs typeface="+mn-cs"/>
                        </a:rPr>
                        <a:t>　　</a:t>
                      </a:r>
                      <a:r>
                        <a:rPr kumimoji="1" lang="ja-JP" altLang="ja-JP" sz="1400" u="sng" kern="1200" dirty="0">
                          <a:solidFill>
                            <a:srgbClr val="FF0000"/>
                          </a:solidFill>
                          <a:effectLst/>
                          <a:latin typeface="BIZ UDゴシック" panose="020B0400000000000000" pitchFamily="49" charset="-128"/>
                          <a:ea typeface="BIZ UDゴシック" panose="020B0400000000000000" pitchFamily="49" charset="-128"/>
                          <a:cs typeface="+mn-cs"/>
                        </a:rPr>
                        <a:t>町村の取組」を踏まえ、主にフェーズ１（前記第１</a:t>
                      </a:r>
                      <a:endParaRPr kumimoji="1" lang="en-US" altLang="ja-JP" sz="1400" u="sng" kern="1200" dirty="0">
                        <a:solidFill>
                          <a:srgbClr val="FF0000"/>
                        </a:solidFill>
                        <a:effectLst/>
                        <a:latin typeface="BIZ UDゴシック" panose="020B0400000000000000" pitchFamily="49" charset="-128"/>
                        <a:ea typeface="BIZ UDゴシック" panose="020B0400000000000000" pitchFamily="49" charset="-128"/>
                        <a:cs typeface="+mn-cs"/>
                      </a:endParaRPr>
                    </a:p>
                    <a:p>
                      <a:r>
                        <a:rPr kumimoji="1" lang="ja-JP" altLang="en-US" sz="1400" u="none" kern="1200" dirty="0">
                          <a:solidFill>
                            <a:srgbClr val="FF0000"/>
                          </a:solidFill>
                          <a:effectLst/>
                          <a:latin typeface="BIZ UDゴシック" panose="020B0400000000000000" pitchFamily="49" charset="-128"/>
                          <a:ea typeface="BIZ UDゴシック" panose="020B0400000000000000" pitchFamily="49" charset="-128"/>
                          <a:cs typeface="+mn-cs"/>
                        </a:rPr>
                        <a:t>　　</a:t>
                      </a:r>
                      <a:r>
                        <a:rPr kumimoji="1" lang="ja-JP" altLang="ja-JP" sz="1400" u="sng" kern="1200" dirty="0">
                          <a:solidFill>
                            <a:srgbClr val="FF0000"/>
                          </a:solidFill>
                          <a:effectLst/>
                          <a:latin typeface="BIZ UDゴシック" panose="020B0400000000000000" pitchFamily="49" charset="-128"/>
                          <a:ea typeface="BIZ UDゴシック" panose="020B0400000000000000" pitchFamily="49" charset="-128"/>
                          <a:cs typeface="+mn-cs"/>
                        </a:rPr>
                        <a:t>の２参照）までは原則として災害医療拠点病院付近</a:t>
                      </a:r>
                      <a:endParaRPr kumimoji="1" lang="en-US" altLang="ja-JP" sz="1400" u="sng" kern="1200" dirty="0">
                        <a:solidFill>
                          <a:srgbClr val="FF0000"/>
                        </a:solidFill>
                        <a:effectLst/>
                        <a:latin typeface="BIZ UDゴシック" panose="020B0400000000000000" pitchFamily="49" charset="-128"/>
                        <a:ea typeface="BIZ UDゴシック" panose="020B0400000000000000" pitchFamily="49" charset="-128"/>
                        <a:cs typeface="+mn-cs"/>
                      </a:endParaRPr>
                    </a:p>
                    <a:p>
                      <a:r>
                        <a:rPr kumimoji="1" lang="ja-JP" altLang="en-US" sz="1400" u="none" kern="1200" dirty="0">
                          <a:solidFill>
                            <a:srgbClr val="FF0000"/>
                          </a:solidFill>
                          <a:effectLst/>
                          <a:latin typeface="BIZ UDゴシック" panose="020B0400000000000000" pitchFamily="49" charset="-128"/>
                          <a:ea typeface="BIZ UDゴシック" panose="020B0400000000000000" pitchFamily="49" charset="-128"/>
                          <a:cs typeface="+mn-cs"/>
                        </a:rPr>
                        <a:t>　　</a:t>
                      </a:r>
                      <a:r>
                        <a:rPr kumimoji="1" lang="ja-JP" altLang="ja-JP" sz="1400" u="sng" kern="1200" dirty="0">
                          <a:solidFill>
                            <a:srgbClr val="FF0000"/>
                          </a:solidFill>
                          <a:effectLst/>
                          <a:latin typeface="BIZ UDゴシック" panose="020B0400000000000000" pitchFamily="49" charset="-128"/>
                          <a:ea typeface="BIZ UDゴシック" panose="020B0400000000000000" pitchFamily="49" charset="-128"/>
                          <a:cs typeface="+mn-cs"/>
                        </a:rPr>
                        <a:t>に、傷病者のトリアージや重傷・中等症患者の安定</a:t>
                      </a:r>
                      <a:endParaRPr kumimoji="1" lang="en-US" altLang="ja-JP" sz="1400" u="sng" kern="1200" dirty="0">
                        <a:solidFill>
                          <a:srgbClr val="FF0000"/>
                        </a:solidFill>
                        <a:effectLst/>
                        <a:latin typeface="BIZ UDゴシック" panose="020B0400000000000000" pitchFamily="49" charset="-128"/>
                        <a:ea typeface="BIZ UDゴシック" panose="020B0400000000000000" pitchFamily="49" charset="-128"/>
                        <a:cs typeface="+mn-cs"/>
                      </a:endParaRPr>
                    </a:p>
                    <a:p>
                      <a:r>
                        <a:rPr kumimoji="1" lang="ja-JP" altLang="en-US" sz="1400" u="none" kern="1200" dirty="0">
                          <a:solidFill>
                            <a:srgbClr val="FF0000"/>
                          </a:solidFill>
                          <a:effectLst/>
                          <a:latin typeface="BIZ UDゴシック" panose="020B0400000000000000" pitchFamily="49" charset="-128"/>
                          <a:ea typeface="BIZ UDゴシック" panose="020B0400000000000000" pitchFamily="49" charset="-128"/>
                          <a:cs typeface="+mn-cs"/>
                        </a:rPr>
                        <a:t>　　</a:t>
                      </a:r>
                      <a:r>
                        <a:rPr kumimoji="1" lang="ja-JP" altLang="ja-JP" sz="1400" u="sng" kern="1200" dirty="0">
                          <a:solidFill>
                            <a:srgbClr val="FF0000"/>
                          </a:solidFill>
                          <a:effectLst/>
                          <a:latin typeface="BIZ UDゴシック" panose="020B0400000000000000" pitchFamily="49" charset="-128"/>
                          <a:ea typeface="BIZ UDゴシック" panose="020B0400000000000000" pitchFamily="49" charset="-128"/>
                          <a:cs typeface="+mn-cs"/>
                        </a:rPr>
                        <a:t>化処置、軽傷患者の応急処置等を行う緊急医療救護</a:t>
                      </a:r>
                      <a:endParaRPr kumimoji="1" lang="en-US" altLang="ja-JP" sz="1400" u="sng" kern="1200" dirty="0">
                        <a:solidFill>
                          <a:srgbClr val="FF0000"/>
                        </a:solidFill>
                        <a:effectLst/>
                        <a:latin typeface="BIZ UDゴシック" panose="020B0400000000000000" pitchFamily="49" charset="-128"/>
                        <a:ea typeface="BIZ UDゴシック" panose="020B0400000000000000" pitchFamily="49" charset="-128"/>
                        <a:cs typeface="+mn-cs"/>
                      </a:endParaRPr>
                    </a:p>
                    <a:p>
                      <a:r>
                        <a:rPr kumimoji="1" lang="ja-JP" altLang="en-US" sz="1400" u="none" kern="1200" dirty="0">
                          <a:solidFill>
                            <a:srgbClr val="FF0000"/>
                          </a:solidFill>
                          <a:effectLst/>
                          <a:latin typeface="BIZ UDゴシック" panose="020B0400000000000000" pitchFamily="49" charset="-128"/>
                          <a:ea typeface="BIZ UDゴシック" panose="020B0400000000000000" pitchFamily="49" charset="-128"/>
                          <a:cs typeface="+mn-cs"/>
                        </a:rPr>
                        <a:t>　　</a:t>
                      </a:r>
                      <a:r>
                        <a:rPr kumimoji="1" lang="ja-JP" altLang="ja-JP" sz="1400" u="sng" kern="1200" dirty="0">
                          <a:solidFill>
                            <a:srgbClr val="FF0000"/>
                          </a:solidFill>
                          <a:effectLst/>
                          <a:latin typeface="BIZ UDゴシック" panose="020B0400000000000000" pitchFamily="49" charset="-128"/>
                          <a:ea typeface="BIZ UDゴシック" panose="020B0400000000000000" pitchFamily="49" charset="-128"/>
                          <a:cs typeface="+mn-cs"/>
                        </a:rPr>
                        <a:t>所を設置するものとする</a:t>
                      </a:r>
                      <a:r>
                        <a:rPr kumimoji="1" lang="ja-JP" altLang="ja-JP" sz="1400" u="none" kern="1200" baseline="30000" dirty="0">
                          <a:solidFill>
                            <a:schemeClr val="tx1"/>
                          </a:solidFill>
                          <a:effectLst/>
                          <a:latin typeface="BIZ UDゴシック" panose="020B0400000000000000" pitchFamily="49" charset="-128"/>
                          <a:ea typeface="BIZ UDゴシック" panose="020B0400000000000000" pitchFamily="49" charset="-128"/>
                          <a:cs typeface="+mn-cs"/>
                        </a:rPr>
                        <a:t>※</a:t>
                      </a:r>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。ただし、緊急医療救護</a:t>
                      </a: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en-US" sz="1400" u="none" kern="12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所は⑴の応急救護所とは別に設置するものとする。</a:t>
                      </a:r>
                    </a:p>
                    <a:p>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　　</a:t>
                      </a: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en-US" sz="1400" u="none" kern="1200" baseline="300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ja-JP" altLang="ja-JP" sz="1100" u="none" kern="1200" baseline="30000" dirty="0">
                          <a:solidFill>
                            <a:schemeClr val="tx1"/>
                          </a:solidFill>
                          <a:effectLst/>
                          <a:latin typeface="BIZ UDゴシック" panose="020B0400000000000000" pitchFamily="49" charset="-128"/>
                          <a:ea typeface="BIZ UDゴシック" panose="020B0400000000000000" pitchFamily="49" charset="-128"/>
                          <a:cs typeface="+mn-cs"/>
                        </a:rPr>
                        <a:t>※</a:t>
                      </a:r>
                      <a:r>
                        <a:rPr kumimoji="1" lang="ja-JP" altLang="ja-JP" sz="1100" u="none" kern="1200" dirty="0">
                          <a:solidFill>
                            <a:schemeClr val="tx1"/>
                          </a:solidFill>
                          <a:effectLst/>
                          <a:latin typeface="BIZ UDゴシック" panose="020B0400000000000000" pitchFamily="49" charset="-128"/>
                          <a:ea typeface="BIZ UDゴシック" panose="020B0400000000000000" pitchFamily="49" charset="-128"/>
                          <a:cs typeface="+mn-cs"/>
                        </a:rPr>
                        <a:t>埼玉県災害時医療救護基本計画の≪参考　市町村が設置する医</a:t>
                      </a:r>
                      <a:endParaRPr kumimoji="1" lang="en-US" altLang="ja-JP" sz="11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en-US" sz="1100" u="none" kern="12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ja-JP" altLang="ja-JP" sz="1100" u="none" kern="1200" dirty="0">
                          <a:solidFill>
                            <a:schemeClr val="tx1"/>
                          </a:solidFill>
                          <a:effectLst/>
                          <a:latin typeface="BIZ UDゴシック" panose="020B0400000000000000" pitchFamily="49" charset="-128"/>
                          <a:ea typeface="BIZ UDゴシック" panose="020B0400000000000000" pitchFamily="49" charset="-128"/>
                          <a:cs typeface="+mn-cs"/>
                        </a:rPr>
                        <a:t>療救護所の目指すべき姿≫に示されている、いわゆる「門前救護</a:t>
                      </a:r>
                      <a:endParaRPr kumimoji="1" lang="en-US" altLang="ja-JP" sz="11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en-US" sz="1100" u="none" kern="12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ja-JP" altLang="ja-JP" sz="1100" u="none" kern="1200" dirty="0">
                          <a:solidFill>
                            <a:schemeClr val="tx1"/>
                          </a:solidFill>
                          <a:effectLst/>
                          <a:latin typeface="BIZ UDゴシック" panose="020B0400000000000000" pitchFamily="49" charset="-128"/>
                          <a:ea typeface="BIZ UDゴシック" panose="020B0400000000000000" pitchFamily="49" charset="-128"/>
                          <a:cs typeface="+mn-cs"/>
                        </a:rPr>
                        <a:t>所」をいう。</a:t>
                      </a:r>
                    </a:p>
                  </a:txBody>
                  <a:tcPr/>
                </a:tc>
                <a:tc>
                  <a:txBody>
                    <a:bodyPr/>
                    <a:lstStyle/>
                    <a:p>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第４　応急救護所の開設・運営</a:t>
                      </a:r>
                    </a:p>
                    <a:p>
                      <a:r>
                        <a:rPr kumimoji="1" lang="ja-JP" altLang="en-US" sz="1400" u="none" kern="1200" dirty="0">
                          <a:solidFill>
                            <a:schemeClr val="tx1"/>
                          </a:solidFill>
                          <a:effectLst/>
                          <a:latin typeface="BIZ UDゴシック" panose="020B0400000000000000" pitchFamily="49" charset="-128"/>
                          <a:ea typeface="BIZ UDゴシック" panose="020B0400000000000000" pitchFamily="49" charset="-128"/>
                          <a:cs typeface="+mn-cs"/>
                        </a:rPr>
                        <a:t>１　略</a:t>
                      </a:r>
                      <a:r>
                        <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 </a:t>
                      </a:r>
                      <a:endPar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２　応急救護所の開設場所等</a:t>
                      </a:r>
                    </a:p>
                    <a:p>
                      <a:pPr marL="342900" indent="-342900">
                        <a:buAutoNum type="arabicParenBoth"/>
                      </a:pPr>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あらかじめ決められた場所に応急救護所を開設し、現場からの傷病者を受け入れる。</a:t>
                      </a: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pPr marL="342900" indent="-342900">
                        <a:buAutoNum type="arabicParenBoth"/>
                      </a:pP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pPr marL="342900" indent="-342900">
                        <a:buAutoNum type="arabicParenBoth"/>
                      </a:pP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pPr marL="0" indent="0">
                        <a:buNone/>
                      </a:pP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pPr marL="0" indent="0">
                        <a:buNone/>
                      </a:pP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pPr marL="342900" indent="-342900">
                        <a:buAutoNum type="arabicParenBoth"/>
                      </a:pPr>
                      <a:endPar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(2) </a:t>
                      </a:r>
                      <a:r>
                        <a:rPr kumimoji="1" lang="ja-JP" altLang="ja-JP" sz="1400" u="none" kern="1200" dirty="0">
                          <a:solidFill>
                            <a:schemeClr val="tx1"/>
                          </a:solidFill>
                          <a:effectLst/>
                          <a:latin typeface="BIZ UDゴシック" panose="020B0400000000000000" pitchFamily="49" charset="-128"/>
                          <a:ea typeface="BIZ UDゴシック" panose="020B0400000000000000" pitchFamily="49" charset="-128"/>
                          <a:cs typeface="+mn-cs"/>
                        </a:rPr>
                        <a:t>応急救護所には、医師医療救護班及び搬送用車両を配置するとともに、医療救護班の交代チームも配置する。</a:t>
                      </a:r>
                    </a:p>
                    <a:p>
                      <a:pPr marL="0" indent="0">
                        <a:buNone/>
                      </a:pPr>
                      <a:endParaRPr kumimoji="1" lang="ja-JP" altLang="en-US" sz="1400" u="none"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a:tc>
                <a:extLst>
                  <a:ext uri="{0D108BD9-81ED-4DB2-BD59-A6C34878D82A}">
                    <a16:rowId xmlns:a16="http://schemas.microsoft.com/office/drawing/2014/main" val="966162835"/>
                  </a:ext>
                </a:extLst>
              </a:tr>
            </a:tbl>
          </a:graphicData>
        </a:graphic>
      </p:graphicFrame>
      <p:sp>
        <p:nvSpPr>
          <p:cNvPr id="2" name="吹き出し: 角を丸めた四角形 1">
            <a:extLst>
              <a:ext uri="{FF2B5EF4-FFF2-40B4-BE49-F238E27FC236}">
                <a16:creationId xmlns:a16="http://schemas.microsoft.com/office/drawing/2014/main" id="{7B5E47CB-0FEC-622E-CAFB-95633DBC6BBC}"/>
              </a:ext>
            </a:extLst>
          </p:cNvPr>
          <p:cNvSpPr/>
          <p:nvPr/>
        </p:nvSpPr>
        <p:spPr>
          <a:xfrm>
            <a:off x="5126224" y="4428620"/>
            <a:ext cx="4284476" cy="1232628"/>
          </a:xfrm>
          <a:prstGeom prst="wedgeRoundRectCallout">
            <a:avLst>
              <a:gd name="adj1" fmla="val 8947"/>
              <a:gd name="adj2" fmla="val -80988"/>
              <a:gd name="adj3" fmla="val 16667"/>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ゴシック" panose="020B0400000000000000" pitchFamily="49" charset="-128"/>
                <a:ea typeface="BIZ UDゴシック" panose="020B0400000000000000" pitchFamily="49" charset="-128"/>
              </a:rPr>
              <a:t>★現行計画には、災害医療拠点病院付近にトリアージ等を行う緊急医療救護所（いわゆる「門前救護所」）を設置することに関する記述がない。</a:t>
            </a:r>
            <a:endParaRPr lang="en-US" altLang="ja-JP"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3117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4DD60-0B87-E200-E31A-45292A54FE89}"/>
            </a:ext>
          </a:extLst>
        </p:cNvPr>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5E1DCD95-0AFB-9085-50A0-99F18220A961}"/>
              </a:ext>
            </a:extLst>
          </p:cNvPr>
          <p:cNvSpPr/>
          <p:nvPr/>
        </p:nvSpPr>
        <p:spPr>
          <a:xfrm>
            <a:off x="1736081" y="4241729"/>
            <a:ext cx="7917852" cy="2435137"/>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ゴシック" panose="020B0400000000000000" pitchFamily="49" charset="-128"/>
                <a:ea typeface="BIZ UDゴシック" panose="020B0400000000000000" pitchFamily="49" charset="-128"/>
              </a:rPr>
              <a:t>★埼玉県災害時医療救護基本計画が掲げる</a:t>
            </a:r>
            <a:r>
              <a:rPr lang="ja-JP" altLang="en-US" dirty="0">
                <a:solidFill>
                  <a:srgbClr val="FF0000"/>
                </a:solidFill>
                <a:latin typeface="BIZ UDゴシック" panose="020B0400000000000000" pitchFamily="49" charset="-128"/>
                <a:ea typeface="BIZ UDゴシック" panose="020B0400000000000000" pitchFamily="49" charset="-128"/>
              </a:rPr>
              <a:t>「市町村が設置する医療救護所の目指すべき姿」に準拠していない</a:t>
            </a:r>
            <a:r>
              <a:rPr lang="ja-JP" altLang="en-US" dirty="0">
                <a:solidFill>
                  <a:schemeClr val="tx1"/>
                </a:solidFill>
                <a:latin typeface="BIZ UDゴシック" panose="020B0400000000000000" pitchFamily="49" charset="-128"/>
                <a:ea typeface="BIZ UDゴシック" panose="020B0400000000000000" pitchFamily="49" charset="-128"/>
              </a:rPr>
              <a:t>こと</a:t>
            </a:r>
            <a:endParaRPr lang="en-US" altLang="ja-JP"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a:t>
            </a:r>
            <a:r>
              <a:rPr lang="ja-JP" altLang="en-US" sz="1400" dirty="0">
                <a:solidFill>
                  <a:schemeClr val="tx1"/>
                </a:solidFill>
                <a:latin typeface="BIZ UDゴシック" panose="020B0400000000000000" pitchFamily="49" charset="-128"/>
                <a:ea typeface="BIZ UDゴシック" panose="020B0400000000000000" pitchFamily="49" charset="-128"/>
              </a:rPr>
              <a:t>➡　埼玉県災害時医療救護基本計画は埼玉県地域防災計画に基づく医療救護活動に係る基本</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計画であるため、市の地域防災計画はこれに準拠する必要がある。</a:t>
            </a:r>
            <a:r>
              <a:rPr lang="en-US" altLang="ja-JP" sz="1400" dirty="0">
                <a:solidFill>
                  <a:schemeClr val="tx1"/>
                </a:solidFill>
                <a:latin typeface="BIZ UDゴシック" panose="020B0400000000000000" pitchFamily="49" charset="-128"/>
                <a:ea typeface="BIZ UDゴシック" panose="020B0400000000000000" pitchFamily="49"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災害対策基本法第</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a:t>
            </a:r>
            <a:r>
              <a:rPr lang="en-US" altLang="ja-JP" sz="1400" dirty="0">
                <a:solidFill>
                  <a:schemeClr val="tx1"/>
                </a:solidFill>
                <a:latin typeface="BIZ UDゴシック" panose="020B0400000000000000" pitchFamily="49" charset="-128"/>
                <a:ea typeface="BIZ UDゴシック" panose="020B0400000000000000" pitchFamily="49" charset="-128"/>
              </a:rPr>
              <a:t>42</a:t>
            </a:r>
            <a:r>
              <a:rPr lang="ja-JP" altLang="en-US" sz="1400" dirty="0">
                <a:solidFill>
                  <a:schemeClr val="tx1"/>
                </a:solidFill>
                <a:latin typeface="BIZ UDゴシック" panose="020B0400000000000000" pitchFamily="49" charset="-128"/>
                <a:ea typeface="BIZ UDゴシック" panose="020B0400000000000000" pitchFamily="49" charset="-128"/>
              </a:rPr>
              <a:t>条）</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dirty="0">
                <a:solidFill>
                  <a:schemeClr val="tx1"/>
                </a:solidFill>
                <a:latin typeface="BIZ UDゴシック" panose="020B0400000000000000" pitchFamily="49" charset="-128"/>
                <a:ea typeface="BIZ UDゴシック" panose="020B0400000000000000" pitchFamily="49" charset="-128"/>
              </a:rPr>
              <a:t>★地域でトリアージを行うことができないことによるリスク</a:t>
            </a:r>
            <a:endParaRPr lang="en-US" altLang="ja-JP"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a:t>
            </a:r>
            <a:r>
              <a:rPr lang="ja-JP" altLang="en-US" dirty="0">
                <a:solidFill>
                  <a:schemeClr val="tx1"/>
                </a:solidFill>
                <a:latin typeface="BIZ UDゴシック" panose="020B0400000000000000" pitchFamily="49" charset="-128"/>
                <a:ea typeface="BIZ UDゴシック" panose="020B0400000000000000" pitchFamily="49" charset="-128"/>
              </a:rPr>
              <a:t>◎</a:t>
            </a:r>
            <a:r>
              <a:rPr lang="ja-JP" altLang="en-US" dirty="0">
                <a:solidFill>
                  <a:srgbClr val="FF0000"/>
                </a:solidFill>
                <a:latin typeface="BIZ UDゴシック" panose="020B0400000000000000" pitchFamily="49" charset="-128"/>
                <a:ea typeface="BIZ UDゴシック" panose="020B0400000000000000" pitchFamily="49" charset="-128"/>
              </a:rPr>
              <a:t>災害拠点病院である埼玉病院の機能不全リスク</a:t>
            </a:r>
            <a:endParaRPr lang="en-US" altLang="ja-JP" dirty="0">
              <a:solidFill>
                <a:srgbClr val="FF0000"/>
              </a:solidFill>
              <a:latin typeface="BIZ UDゴシック" panose="020B0400000000000000" pitchFamily="49" charset="-128"/>
              <a:ea typeface="BIZ UDゴシック" panose="020B0400000000000000" pitchFamily="49" charset="-128"/>
            </a:endParaRPr>
          </a:p>
          <a:p>
            <a:r>
              <a:rPr lang="ja-JP" altLang="en-US" dirty="0">
                <a:solidFill>
                  <a:schemeClr val="tx1"/>
                </a:solidFill>
                <a:latin typeface="BIZ UDゴシック" panose="020B0400000000000000" pitchFamily="49" charset="-128"/>
                <a:ea typeface="BIZ UDゴシック" panose="020B0400000000000000" pitchFamily="49" charset="-128"/>
              </a:rPr>
              <a:t>　◎</a:t>
            </a:r>
            <a:r>
              <a:rPr lang="ja-JP" altLang="en-US" dirty="0">
                <a:solidFill>
                  <a:srgbClr val="FF0000"/>
                </a:solidFill>
                <a:latin typeface="BIZ UDゴシック" panose="020B0400000000000000" pitchFamily="49" charset="-128"/>
                <a:ea typeface="BIZ UDゴシック" panose="020B0400000000000000" pitchFamily="49" charset="-128"/>
              </a:rPr>
              <a:t>救急隊（消防局）の機能不全リスク</a:t>
            </a:r>
            <a:endParaRPr lang="en-US" altLang="ja-JP" dirty="0">
              <a:solidFill>
                <a:srgbClr val="FF0000"/>
              </a:solidFill>
              <a:latin typeface="BIZ UDゴシック" panose="020B0400000000000000" pitchFamily="49" charset="-128"/>
              <a:ea typeface="BIZ UDゴシック" panose="020B0400000000000000" pitchFamily="49" charset="-128"/>
            </a:endParaRPr>
          </a:p>
        </p:txBody>
      </p:sp>
      <p:sp>
        <p:nvSpPr>
          <p:cNvPr id="7" name="四角形: 角を丸くする 6">
            <a:extLst>
              <a:ext uri="{FF2B5EF4-FFF2-40B4-BE49-F238E27FC236}">
                <a16:creationId xmlns:a16="http://schemas.microsoft.com/office/drawing/2014/main" id="{30F2DACA-94AF-0C7B-7DB6-A9199BB26D09}"/>
              </a:ext>
            </a:extLst>
          </p:cNvPr>
          <p:cNvSpPr/>
          <p:nvPr/>
        </p:nvSpPr>
        <p:spPr>
          <a:xfrm>
            <a:off x="1736081" y="3288028"/>
            <a:ext cx="7917852" cy="667835"/>
          </a:xfrm>
          <a:prstGeom prst="roundRect">
            <a:avLst>
              <a:gd name="adj" fmla="val 50000"/>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1600" dirty="0">
                <a:solidFill>
                  <a:schemeClr val="tx1"/>
                </a:solidFill>
                <a:latin typeface="BIZ UDゴシック" panose="020B0400000000000000" pitchFamily="49" charset="-128"/>
                <a:ea typeface="BIZ UDゴシック" panose="020B0400000000000000" pitchFamily="49" charset="-128"/>
              </a:rPr>
              <a:t>　</a:t>
            </a:r>
            <a:r>
              <a:rPr lang="ja-JP" altLang="en-US" sz="2400" b="1" dirty="0">
                <a:solidFill>
                  <a:schemeClr val="tx1"/>
                </a:solidFill>
                <a:latin typeface="BIZ UDゴシック" panose="020B0400000000000000" pitchFamily="49" charset="-128"/>
                <a:ea typeface="BIZ UDゴシック" panose="020B0400000000000000" pitchFamily="49" charset="-128"/>
              </a:rPr>
              <a:t>緊急医療救護所に関する</a:t>
            </a:r>
            <a:r>
              <a:rPr lang="ja-JP" altLang="en-US" sz="2400" b="1" dirty="0">
                <a:solidFill>
                  <a:srgbClr val="FF0000"/>
                </a:solidFill>
                <a:latin typeface="BIZ UDゴシック" panose="020B0400000000000000" pitchFamily="49" charset="-128"/>
                <a:ea typeface="BIZ UDゴシック" panose="020B0400000000000000" pitchFamily="49" charset="-128"/>
              </a:rPr>
              <a:t>記載なし</a:t>
            </a:r>
            <a:endParaRPr lang="en-US" altLang="ja-JP" sz="2400" b="1" dirty="0">
              <a:solidFill>
                <a:srgbClr val="FF0000"/>
              </a:solidFill>
              <a:latin typeface="BIZ UDゴシック" panose="020B0400000000000000" pitchFamily="49" charset="-128"/>
              <a:ea typeface="BIZ UDゴシック" panose="020B0400000000000000" pitchFamily="49" charset="-128"/>
            </a:endParaRPr>
          </a:p>
          <a:p>
            <a:r>
              <a:rPr lang="ja-JP" altLang="en-US" sz="2400" dirty="0">
                <a:solidFill>
                  <a:schemeClr val="tx1"/>
                </a:solidFill>
                <a:latin typeface="BIZ UDゴシック" panose="020B0400000000000000" pitchFamily="49" charset="-128"/>
                <a:ea typeface="BIZ UDゴシック" panose="020B0400000000000000" pitchFamily="49" charset="-128"/>
              </a:rPr>
              <a:t>　</a:t>
            </a:r>
            <a:endParaRPr lang="en-US" altLang="ja-JP" sz="2400" dirty="0">
              <a:solidFill>
                <a:schemeClr val="tx1"/>
              </a:solidFill>
              <a:latin typeface="BIZ UDゴシック" panose="020B0400000000000000" pitchFamily="49" charset="-128"/>
              <a:ea typeface="BIZ UDゴシック" panose="020B0400000000000000" pitchFamily="49" charset="-128"/>
            </a:endParaRPr>
          </a:p>
        </p:txBody>
      </p:sp>
      <p:sp>
        <p:nvSpPr>
          <p:cNvPr id="8" name="四角形: 角を丸くする 7">
            <a:extLst>
              <a:ext uri="{FF2B5EF4-FFF2-40B4-BE49-F238E27FC236}">
                <a16:creationId xmlns:a16="http://schemas.microsoft.com/office/drawing/2014/main" id="{A0844A53-2474-3265-A4C7-F2809E36B9DB}"/>
              </a:ext>
            </a:extLst>
          </p:cNvPr>
          <p:cNvSpPr/>
          <p:nvPr/>
        </p:nvSpPr>
        <p:spPr>
          <a:xfrm>
            <a:off x="315727" y="3258644"/>
            <a:ext cx="1549129" cy="712085"/>
          </a:xfrm>
          <a:prstGeom prst="roundRect">
            <a:avLst>
              <a:gd name="adj" fmla="val 49999"/>
            </a:avLst>
          </a:prstGeom>
          <a:solidFill>
            <a:srgbClr val="0070C0"/>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HGS創英角ｺﾞｼｯｸUB" panose="020B0900000000000000" pitchFamily="50" charset="-128"/>
                <a:ea typeface="HGS創英角ｺﾞｼｯｸUB" panose="020B0900000000000000" pitchFamily="50" charset="-128"/>
              </a:rPr>
              <a:t>現行計画</a:t>
            </a:r>
            <a:endParaRPr kumimoji="1" lang="en-US" altLang="ja-JP" sz="1600" dirty="0">
              <a:latin typeface="HGS創英角ｺﾞｼｯｸUB" panose="020B0900000000000000" pitchFamily="50" charset="-128"/>
              <a:ea typeface="HGS創英角ｺﾞｼｯｸUB" panose="020B0900000000000000" pitchFamily="50" charset="-128"/>
            </a:endParaRPr>
          </a:p>
          <a:p>
            <a:pPr algn="ctr"/>
            <a:r>
              <a:rPr kumimoji="1" lang="ja-JP" altLang="en-US" sz="1600" dirty="0">
                <a:latin typeface="HGS創英角ｺﾞｼｯｸUB" panose="020B0900000000000000" pitchFamily="50" charset="-128"/>
                <a:ea typeface="HGS創英角ｺﾞｼｯｸUB" panose="020B0900000000000000" pitchFamily="50" charset="-128"/>
              </a:rPr>
              <a:t>の記載</a:t>
            </a:r>
          </a:p>
        </p:txBody>
      </p:sp>
      <p:sp>
        <p:nvSpPr>
          <p:cNvPr id="10" name="矢印: 下 9">
            <a:extLst>
              <a:ext uri="{FF2B5EF4-FFF2-40B4-BE49-F238E27FC236}">
                <a16:creationId xmlns:a16="http://schemas.microsoft.com/office/drawing/2014/main" id="{FDB60F6B-976E-6D49-544C-2CC7B0E84F6E}"/>
              </a:ext>
            </a:extLst>
          </p:cNvPr>
          <p:cNvSpPr/>
          <p:nvPr/>
        </p:nvSpPr>
        <p:spPr>
          <a:xfrm>
            <a:off x="4592960" y="3061262"/>
            <a:ext cx="1296144" cy="2880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FF163487-3FD4-E7B0-C111-EC8EB9928010}"/>
              </a:ext>
            </a:extLst>
          </p:cNvPr>
          <p:cNvSpPr/>
          <p:nvPr/>
        </p:nvSpPr>
        <p:spPr>
          <a:xfrm>
            <a:off x="1713672" y="896781"/>
            <a:ext cx="7917852" cy="2158863"/>
          </a:xfrm>
          <a:prstGeom prst="roundRect">
            <a:avLst>
              <a:gd name="adj" fmla="val 29965"/>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defRPr lang="ja-JP" altLang="en-US"/>
            </a:pPr>
            <a:endParaRPr lang="en-US" altLang="ja-JP" sz="2000" b="1" dirty="0">
              <a:solidFill>
                <a:schemeClr val="tx1"/>
              </a:solidFill>
              <a:latin typeface="BIZ UDゴシック" panose="020B0400000000000000" pitchFamily="49" charset="-128"/>
              <a:ea typeface="BIZ UDゴシック" panose="020B0400000000000000" pitchFamily="49" charset="-128"/>
            </a:endParaRPr>
          </a:p>
        </p:txBody>
      </p:sp>
      <p:sp>
        <p:nvSpPr>
          <p:cNvPr id="6" name="四角形: 角を丸くする 5">
            <a:extLst>
              <a:ext uri="{FF2B5EF4-FFF2-40B4-BE49-F238E27FC236}">
                <a16:creationId xmlns:a16="http://schemas.microsoft.com/office/drawing/2014/main" id="{EA964545-FD0D-8439-08F2-58E3C0C1C4DC}"/>
              </a:ext>
            </a:extLst>
          </p:cNvPr>
          <p:cNvSpPr/>
          <p:nvPr/>
        </p:nvSpPr>
        <p:spPr>
          <a:xfrm>
            <a:off x="283294" y="1093378"/>
            <a:ext cx="1581562" cy="712085"/>
          </a:xfrm>
          <a:prstGeom prst="roundRect">
            <a:avLst>
              <a:gd name="adj" fmla="val 50000"/>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S創英角ｺﾞｼｯｸUB" panose="020B0900000000000000" pitchFamily="50" charset="-128"/>
                <a:ea typeface="HGS創英角ｺﾞｼｯｸUB" panose="020B0900000000000000" pitchFamily="50" charset="-128"/>
              </a:rPr>
              <a:t>目指す</a:t>
            </a:r>
            <a:endParaRPr kumimoji="1" lang="en-US" altLang="ja-JP" sz="2000" dirty="0">
              <a:latin typeface="HGS創英角ｺﾞｼｯｸUB" panose="020B0900000000000000" pitchFamily="50" charset="-128"/>
              <a:ea typeface="HGS創英角ｺﾞｼｯｸUB" panose="020B0900000000000000" pitchFamily="50" charset="-128"/>
            </a:endParaRPr>
          </a:p>
          <a:p>
            <a:pPr algn="ctr"/>
            <a:r>
              <a:rPr kumimoji="1" lang="ja-JP" altLang="en-US" sz="2000" dirty="0">
                <a:latin typeface="HGS創英角ｺﾞｼｯｸUB" panose="020B0900000000000000" pitchFamily="50" charset="-128"/>
                <a:ea typeface="HGS創英角ｺﾞｼｯｸUB" panose="020B0900000000000000" pitchFamily="50" charset="-128"/>
              </a:rPr>
              <a:t>べき姿</a:t>
            </a:r>
          </a:p>
        </p:txBody>
      </p:sp>
      <p:sp>
        <p:nvSpPr>
          <p:cNvPr id="18" name="四角形: 角を丸くする 17">
            <a:extLst>
              <a:ext uri="{FF2B5EF4-FFF2-40B4-BE49-F238E27FC236}">
                <a16:creationId xmlns:a16="http://schemas.microsoft.com/office/drawing/2014/main" id="{F8417E27-0A98-A791-EE7F-6B8FE48D7D29}"/>
              </a:ext>
            </a:extLst>
          </p:cNvPr>
          <p:cNvSpPr/>
          <p:nvPr/>
        </p:nvSpPr>
        <p:spPr>
          <a:xfrm>
            <a:off x="315727" y="4981696"/>
            <a:ext cx="1549128" cy="712085"/>
          </a:xfrm>
          <a:prstGeom prst="roundRect">
            <a:avLst>
              <a:gd name="adj" fmla="val 50000"/>
            </a:avLst>
          </a:prstGeom>
          <a:solidFill>
            <a:schemeClr val="tx2"/>
          </a:solidFill>
          <a:ln>
            <a:solidFill>
              <a:schemeClr val="accent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S創英角ｺﾞｼｯｸUB" panose="020B0900000000000000" pitchFamily="50" charset="-128"/>
                <a:ea typeface="HGS創英角ｺﾞｼｯｸUB" panose="020B0900000000000000" pitchFamily="50" charset="-128"/>
              </a:rPr>
              <a:t>問題点</a:t>
            </a:r>
          </a:p>
        </p:txBody>
      </p:sp>
      <p:sp>
        <p:nvSpPr>
          <p:cNvPr id="4" name="スライド番号プレースホルダー 3">
            <a:extLst>
              <a:ext uri="{FF2B5EF4-FFF2-40B4-BE49-F238E27FC236}">
                <a16:creationId xmlns:a16="http://schemas.microsoft.com/office/drawing/2014/main" id="{1833B9AD-E625-9061-FE05-F79AD912E281}"/>
              </a:ext>
            </a:extLst>
          </p:cNvPr>
          <p:cNvSpPr>
            <a:spLocks noGrp="1"/>
          </p:cNvSpPr>
          <p:nvPr>
            <p:ph type="sldNum" sz="quarter" idx="12"/>
          </p:nvPr>
        </p:nvSpPr>
        <p:spPr/>
        <p:txBody>
          <a:bodyPr/>
          <a:lstStyle/>
          <a:p>
            <a:fld id="{2C9400E4-C46D-48FA-AEA0-ED136F70A0E5}" type="slidenum">
              <a:rPr lang="ja-JP" altLang="en-US" smtClean="0"/>
              <a:pPr/>
              <a:t>22</a:t>
            </a:fld>
            <a:endParaRPr lang="ja-JP" altLang="en-US" dirty="0"/>
          </a:p>
        </p:txBody>
      </p:sp>
      <p:sp>
        <p:nvSpPr>
          <p:cNvPr id="25" name="矢印: 下 24">
            <a:extLst>
              <a:ext uri="{FF2B5EF4-FFF2-40B4-BE49-F238E27FC236}">
                <a16:creationId xmlns:a16="http://schemas.microsoft.com/office/drawing/2014/main" id="{D1CE48FB-BF40-2D98-F366-BA1E9B36CA8B}"/>
              </a:ext>
            </a:extLst>
          </p:cNvPr>
          <p:cNvSpPr/>
          <p:nvPr/>
        </p:nvSpPr>
        <p:spPr>
          <a:xfrm>
            <a:off x="4600141" y="3953697"/>
            <a:ext cx="1296144" cy="2880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爆発: 14 pt 28">
            <a:extLst>
              <a:ext uri="{FF2B5EF4-FFF2-40B4-BE49-F238E27FC236}">
                <a16:creationId xmlns:a16="http://schemas.microsoft.com/office/drawing/2014/main" id="{AA94FC90-4154-A45F-A4D5-D72BDD42CC7D}"/>
              </a:ext>
            </a:extLst>
          </p:cNvPr>
          <p:cNvSpPr/>
          <p:nvPr/>
        </p:nvSpPr>
        <p:spPr>
          <a:xfrm>
            <a:off x="1864856" y="3093947"/>
            <a:ext cx="1625635" cy="1004059"/>
          </a:xfrm>
          <a:prstGeom prst="irregularSeal2">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ゴシック" panose="020B0400000000000000" pitchFamily="49" charset="-128"/>
                <a:ea typeface="BIZ UDゴシック" panose="020B0400000000000000" pitchFamily="49" charset="-128"/>
              </a:rPr>
              <a:t>阻害要因</a:t>
            </a:r>
          </a:p>
        </p:txBody>
      </p:sp>
      <p:sp>
        <p:nvSpPr>
          <p:cNvPr id="11" name="四角形 150">
            <a:extLst>
              <a:ext uri="{FF2B5EF4-FFF2-40B4-BE49-F238E27FC236}">
                <a16:creationId xmlns:a16="http://schemas.microsoft.com/office/drawing/2014/main" id="{F3816537-F2AA-D281-C2F2-747569BAFBA5}"/>
              </a:ext>
            </a:extLst>
          </p:cNvPr>
          <p:cNvSpPr txBox="1">
            <a:spLocks/>
          </p:cNvSpPr>
          <p:nvPr/>
        </p:nvSpPr>
        <p:spPr>
          <a:xfrm>
            <a:off x="286820" y="197580"/>
            <a:ext cx="9357627" cy="635139"/>
          </a:xfrm>
          <a:prstGeom prst="rect">
            <a:avLst/>
          </a:prstGeom>
          <a:solidFill>
            <a:schemeClr val="accent2">
              <a:lumMod val="75000"/>
            </a:schemeClr>
          </a:solidFill>
          <a:ln>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論点抽出の例（例：緊急医療救護所の設置②）</a:t>
            </a:r>
            <a:endParaRPr lang="ja-JP" altLang="en-US" dirty="0">
              <a:solidFill>
                <a:schemeClr val="bg1"/>
              </a:solidFill>
              <a:latin typeface="AR丸ゴシック体E"/>
              <a:ea typeface="AR丸ゴシック体E"/>
            </a:endParaRPr>
          </a:p>
        </p:txBody>
      </p:sp>
      <p:sp>
        <p:nvSpPr>
          <p:cNvPr id="2" name="テキスト ボックス 1">
            <a:extLst>
              <a:ext uri="{FF2B5EF4-FFF2-40B4-BE49-F238E27FC236}">
                <a16:creationId xmlns:a16="http://schemas.microsoft.com/office/drawing/2014/main" id="{0D642DE6-2152-6282-1E14-B1B791EF22E4}"/>
              </a:ext>
            </a:extLst>
          </p:cNvPr>
          <p:cNvSpPr txBox="1"/>
          <p:nvPr/>
        </p:nvSpPr>
        <p:spPr>
          <a:xfrm>
            <a:off x="2275903" y="1366552"/>
            <a:ext cx="7128792" cy="1169551"/>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埼玉県災害時医療救護基本計画（</a:t>
            </a:r>
            <a:r>
              <a:rPr kumimoji="1" lang="ja-JP" altLang="en-US" sz="1400" dirty="0"/>
              <a:t>第３章⑷市町村の取組）</a:t>
            </a:r>
            <a:endParaRPr kumimoji="1" lang="en-US" altLang="ja-JP" sz="1400" dirty="0"/>
          </a:p>
          <a:p>
            <a:r>
              <a:rPr lang="ja-JP" altLang="en-US" sz="1400" dirty="0"/>
              <a:t>≪参考：市町村が設置する医療救護所の目指すべき姿≫</a:t>
            </a:r>
            <a:endParaRPr lang="en-US" altLang="ja-JP" sz="1400" dirty="0"/>
          </a:p>
          <a:p>
            <a:r>
              <a:rPr lang="ja-JP" altLang="en-US" sz="1400" dirty="0"/>
              <a:t>・主にフェーズ１までは、</a:t>
            </a:r>
            <a:r>
              <a:rPr lang="ja-JP" altLang="en-US" sz="1400" dirty="0">
                <a:solidFill>
                  <a:srgbClr val="FF0000"/>
                </a:solidFill>
                <a:latin typeface="BIZ UDPゴシック" panose="020B0400000000000000" pitchFamily="50" charset="-128"/>
                <a:ea typeface="BIZ UDPゴシック" panose="020B0400000000000000" pitchFamily="50" charset="-128"/>
              </a:rPr>
              <a:t>原則として災害拠点病院前に</a:t>
            </a:r>
            <a:r>
              <a:rPr lang="ja-JP" altLang="en-US" sz="1400" dirty="0"/>
              <a:t>、</a:t>
            </a:r>
            <a:r>
              <a:rPr lang="ja-JP" altLang="en-US" sz="1400" dirty="0">
                <a:solidFill>
                  <a:srgbClr val="FF0000"/>
                </a:solidFill>
                <a:latin typeface="BIZ UDPゴシック" panose="020B0400000000000000" pitchFamily="50" charset="-128"/>
                <a:ea typeface="BIZ UDPゴシック" panose="020B0400000000000000" pitchFamily="50" charset="-128"/>
              </a:rPr>
              <a:t>傷病者のトリアージや重傷・中等症患者の安定化処置、軽傷患者の応急処置等を行う緊急医療救護所を設置する</a:t>
            </a:r>
            <a:r>
              <a:rPr lang="ja-JP" altLang="en-US" sz="1400" dirty="0"/>
              <a:t>。</a:t>
            </a:r>
            <a:endParaRPr lang="en-US" altLang="ja-JP" sz="1400" dirty="0"/>
          </a:p>
          <a:p>
            <a:endParaRPr kumimoji="1" lang="ja-JP" altLang="en-US" sz="1400" dirty="0"/>
          </a:p>
        </p:txBody>
      </p:sp>
      <p:sp>
        <p:nvSpPr>
          <p:cNvPr id="5" name="テキスト ボックス 4">
            <a:extLst>
              <a:ext uri="{FF2B5EF4-FFF2-40B4-BE49-F238E27FC236}">
                <a16:creationId xmlns:a16="http://schemas.microsoft.com/office/drawing/2014/main" id="{2FF4E248-A5F8-40E7-14A9-14B45B32CC59}"/>
              </a:ext>
            </a:extLst>
          </p:cNvPr>
          <p:cNvSpPr txBox="1"/>
          <p:nvPr/>
        </p:nvSpPr>
        <p:spPr>
          <a:xfrm>
            <a:off x="1941819" y="957456"/>
            <a:ext cx="7199618" cy="461665"/>
          </a:xfrm>
          <a:prstGeom prst="rect">
            <a:avLst/>
          </a:prstGeom>
          <a:noFill/>
        </p:spPr>
        <p:txBody>
          <a:bodyPr wrap="square" rtlCol="0">
            <a:spAutoFit/>
          </a:bodyPr>
          <a:lstStyle/>
          <a:p>
            <a:pPr>
              <a:defRPr lang="ja-JP" altLang="en-US"/>
            </a:pPr>
            <a:r>
              <a:rPr lang="ja-JP" altLang="en-US" sz="2400" b="1" dirty="0">
                <a:latin typeface="BIZ UDゴシック" panose="020B0400000000000000" pitchFamily="49" charset="-128"/>
                <a:ea typeface="BIZ UDゴシック" panose="020B0400000000000000" pitchFamily="49" charset="-128"/>
              </a:rPr>
              <a:t>〇埼玉県災害時医療救護基本計画への準拠</a:t>
            </a:r>
            <a:endParaRPr lang="en-US" altLang="ja-JP" sz="2400" b="1"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C7F05830-BF48-4CF8-CBCA-9A58A3B10B64}"/>
              </a:ext>
            </a:extLst>
          </p:cNvPr>
          <p:cNvSpPr txBox="1"/>
          <p:nvPr/>
        </p:nvSpPr>
        <p:spPr>
          <a:xfrm>
            <a:off x="1941819" y="2220748"/>
            <a:ext cx="7199618" cy="769441"/>
          </a:xfrm>
          <a:prstGeom prst="rect">
            <a:avLst/>
          </a:prstGeom>
          <a:noFill/>
        </p:spPr>
        <p:txBody>
          <a:bodyPr wrap="square" rtlCol="0">
            <a:spAutoFit/>
          </a:bodyPr>
          <a:lstStyle/>
          <a:p>
            <a:pPr>
              <a:defRPr lang="ja-JP" altLang="en-US"/>
            </a:pPr>
            <a:r>
              <a:rPr lang="ja-JP" altLang="en-US" sz="2400" b="1" dirty="0">
                <a:latin typeface="BIZ UDゴシック" panose="020B0400000000000000" pitchFamily="49" charset="-128"/>
                <a:ea typeface="BIZ UDゴシック" panose="020B0400000000000000" pitchFamily="49" charset="-128"/>
              </a:rPr>
              <a:t>〇市内の災害時救急医療体制の確保</a:t>
            </a:r>
            <a:endParaRPr lang="en-US" altLang="ja-JP" sz="2400" b="1" dirty="0">
              <a:latin typeface="BIZ UDゴシック" panose="020B0400000000000000" pitchFamily="49" charset="-128"/>
              <a:ea typeface="BIZ UDゴシック" panose="020B0400000000000000" pitchFamily="49" charset="-128"/>
            </a:endParaRPr>
          </a:p>
          <a:p>
            <a:pPr>
              <a:defRPr lang="ja-JP" altLang="en-US"/>
            </a:pPr>
            <a:r>
              <a:rPr lang="ja-JP" altLang="en-US" sz="2000" b="1" dirty="0">
                <a:latin typeface="BIZ UDゴシック" panose="020B0400000000000000" pitchFamily="49" charset="-128"/>
                <a:ea typeface="BIZ UDゴシック" panose="020B0400000000000000" pitchFamily="49" charset="-128"/>
              </a:rPr>
              <a:t>　（災害医療拠点病院及び救急隊</a:t>
            </a:r>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消防局</a:t>
            </a:r>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の機能維持）</a:t>
            </a:r>
            <a:endParaRPr lang="en-US" altLang="ja-JP" sz="20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084511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F372E-46CD-0E9F-A043-C9D86E8BED1C}"/>
            </a:ext>
          </a:extLst>
        </p:cNvPr>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5F22719-A7D2-6C6D-D1B8-7ABA97775E76}"/>
              </a:ext>
            </a:extLst>
          </p:cNvPr>
          <p:cNvSpPr/>
          <p:nvPr/>
        </p:nvSpPr>
        <p:spPr>
          <a:xfrm>
            <a:off x="222782" y="3324582"/>
            <a:ext cx="9405852" cy="318537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35312780-C1C5-2711-303A-EA16BDE1BE9D}"/>
              </a:ext>
            </a:extLst>
          </p:cNvPr>
          <p:cNvSpPr/>
          <p:nvPr/>
        </p:nvSpPr>
        <p:spPr>
          <a:xfrm>
            <a:off x="5375535" y="1132522"/>
            <a:ext cx="4253099" cy="1825909"/>
          </a:xfrm>
          <a:prstGeom prst="roundRect">
            <a:avLst>
              <a:gd name="adj" fmla="val 13187"/>
            </a:avLst>
          </a:prstGeom>
          <a:solidFill>
            <a:schemeClr val="bg2"/>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F7187EC3-F496-EB32-49C4-EE9D2D05E9E4}"/>
              </a:ext>
            </a:extLst>
          </p:cNvPr>
          <p:cNvSpPr/>
          <p:nvPr/>
        </p:nvSpPr>
        <p:spPr>
          <a:xfrm>
            <a:off x="224255" y="1094075"/>
            <a:ext cx="4728745" cy="1922124"/>
          </a:xfrm>
          <a:prstGeom prst="roundRect">
            <a:avLst>
              <a:gd name="adj" fmla="val 15521"/>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400" b="1" dirty="0">
                <a:solidFill>
                  <a:schemeClr val="tx1"/>
                </a:solidFill>
                <a:latin typeface="BIZ UDゴシック" panose="020B0400000000000000" pitchFamily="49" charset="-128"/>
                <a:ea typeface="BIZ UDゴシック" panose="020B0400000000000000" pitchFamily="49" charset="-128"/>
              </a:rPr>
              <a:t>〇</a:t>
            </a:r>
            <a:r>
              <a:rPr lang="ja-JP" altLang="en-US" sz="2400" b="1" dirty="0">
                <a:solidFill>
                  <a:schemeClr val="accent5">
                    <a:lumMod val="75000"/>
                  </a:schemeClr>
                </a:solidFill>
                <a:latin typeface="BIZ UDゴシック" panose="020B0400000000000000" pitchFamily="49" charset="-128"/>
                <a:ea typeface="BIZ UDゴシック" panose="020B0400000000000000" pitchFamily="49" charset="-128"/>
              </a:rPr>
              <a:t>緊急医療救護所</a:t>
            </a:r>
            <a:r>
              <a:rPr lang="ja-JP" altLang="en-US" sz="2400" b="1" dirty="0">
                <a:solidFill>
                  <a:schemeClr val="tx1"/>
                </a:solidFill>
                <a:latin typeface="BIZ UDゴシック" panose="020B0400000000000000" pitchFamily="49" charset="-128"/>
                <a:ea typeface="BIZ UDゴシック" panose="020B0400000000000000" pitchFamily="49" charset="-128"/>
              </a:rPr>
              <a:t>が設置されて</a:t>
            </a:r>
            <a:endParaRPr lang="en-US" altLang="ja-JP" sz="2400" b="1" dirty="0">
              <a:solidFill>
                <a:schemeClr val="tx1"/>
              </a:solidFill>
              <a:latin typeface="BIZ UDゴシック" panose="020B0400000000000000" pitchFamily="49" charset="-128"/>
              <a:ea typeface="BIZ UDゴシック" panose="020B0400000000000000" pitchFamily="49" charset="-128"/>
            </a:endParaRPr>
          </a:p>
          <a:p>
            <a:pPr>
              <a:defRPr lang="ja-JP" altLang="en-US"/>
            </a:pPr>
            <a:r>
              <a:rPr lang="ja-JP" altLang="en-US" sz="2400" b="1" dirty="0">
                <a:solidFill>
                  <a:schemeClr val="tx1"/>
                </a:solidFill>
                <a:latin typeface="BIZ UDゴシック" panose="020B0400000000000000" pitchFamily="49" charset="-128"/>
                <a:ea typeface="BIZ UDゴシック" panose="020B0400000000000000" pitchFamily="49" charset="-128"/>
              </a:rPr>
              <a:t>　いる</a:t>
            </a:r>
            <a:endParaRPr lang="en-US" altLang="ja-JP" sz="2400" b="1" dirty="0">
              <a:solidFill>
                <a:schemeClr val="tx1"/>
              </a:solidFill>
              <a:latin typeface="BIZ UDゴシック" panose="020B0400000000000000" pitchFamily="49" charset="-128"/>
              <a:ea typeface="BIZ UDゴシック" panose="020B0400000000000000" pitchFamily="49" charset="-128"/>
            </a:endParaRPr>
          </a:p>
          <a:p>
            <a:pPr>
              <a:defRPr lang="ja-JP" altLang="en-US"/>
            </a:pPr>
            <a:r>
              <a:rPr lang="ja-JP" altLang="en-US" sz="2400" b="1" dirty="0">
                <a:solidFill>
                  <a:schemeClr val="tx1"/>
                </a:solidFill>
                <a:latin typeface="BIZ UDゴシック" panose="020B0400000000000000" pitchFamily="49" charset="-128"/>
                <a:ea typeface="BIZ UDゴシック" panose="020B0400000000000000" pitchFamily="49" charset="-128"/>
              </a:rPr>
              <a:t>〇災害時に</a:t>
            </a:r>
            <a:r>
              <a:rPr lang="ja-JP" altLang="en-US" sz="2400" b="1" dirty="0">
                <a:solidFill>
                  <a:schemeClr val="accent5">
                    <a:lumMod val="75000"/>
                  </a:schemeClr>
                </a:solidFill>
                <a:latin typeface="BIZ UDゴシック" panose="020B0400000000000000" pitchFamily="49" charset="-128"/>
                <a:ea typeface="BIZ UDゴシック" panose="020B0400000000000000" pitchFamily="49" charset="-128"/>
              </a:rPr>
              <a:t>救急医療体制と搬送</a:t>
            </a:r>
            <a:endParaRPr lang="en-US" altLang="ja-JP" sz="2400" b="1" dirty="0">
              <a:solidFill>
                <a:schemeClr val="accent5">
                  <a:lumMod val="75000"/>
                </a:schemeClr>
              </a:solidFill>
              <a:latin typeface="BIZ UDゴシック" panose="020B0400000000000000" pitchFamily="49" charset="-128"/>
              <a:ea typeface="BIZ UDゴシック" panose="020B0400000000000000" pitchFamily="49" charset="-128"/>
            </a:endParaRPr>
          </a:p>
          <a:p>
            <a:pPr>
              <a:defRPr lang="ja-JP" altLang="en-US"/>
            </a:pPr>
            <a:r>
              <a:rPr lang="ja-JP" altLang="en-US" sz="2400" b="1" dirty="0">
                <a:solidFill>
                  <a:schemeClr val="accent5">
                    <a:lumMod val="75000"/>
                  </a:schemeClr>
                </a:solidFill>
                <a:latin typeface="BIZ UDゴシック" panose="020B0400000000000000" pitchFamily="49" charset="-128"/>
                <a:ea typeface="BIZ UDゴシック" panose="020B0400000000000000" pitchFamily="49" charset="-128"/>
              </a:rPr>
              <a:t>　体制が確保</a:t>
            </a:r>
            <a:r>
              <a:rPr lang="ja-JP" altLang="en-US" sz="2400" b="1" dirty="0">
                <a:solidFill>
                  <a:schemeClr val="tx1"/>
                </a:solidFill>
                <a:latin typeface="BIZ UDゴシック" panose="020B0400000000000000" pitchFamily="49" charset="-128"/>
                <a:ea typeface="BIZ UDゴシック" panose="020B0400000000000000" pitchFamily="49" charset="-128"/>
              </a:rPr>
              <a:t>されている</a:t>
            </a:r>
            <a:endParaRPr lang="en-US" altLang="ja-JP" sz="2000" b="1" dirty="0">
              <a:solidFill>
                <a:schemeClr val="accent1">
                  <a:lumMod val="50000"/>
                </a:schemeClr>
              </a:solidFill>
            </a:endParaRPr>
          </a:p>
        </p:txBody>
      </p:sp>
      <p:sp>
        <p:nvSpPr>
          <p:cNvPr id="10" name="四角形: 角を丸くする 9">
            <a:extLst>
              <a:ext uri="{FF2B5EF4-FFF2-40B4-BE49-F238E27FC236}">
                <a16:creationId xmlns:a16="http://schemas.microsoft.com/office/drawing/2014/main" id="{19C8A272-B3DC-DFD2-BA05-0A495A82D831}"/>
              </a:ext>
            </a:extLst>
          </p:cNvPr>
          <p:cNvSpPr/>
          <p:nvPr/>
        </p:nvSpPr>
        <p:spPr>
          <a:xfrm>
            <a:off x="1159660" y="891166"/>
            <a:ext cx="2988332" cy="376973"/>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BIZ UDゴシック" panose="020B0400000000000000" pitchFamily="49" charset="-128"/>
                <a:ea typeface="BIZ UDゴシック" panose="020B0400000000000000" pitchFamily="49" charset="-128"/>
              </a:rPr>
              <a:t>目指すべき姿</a:t>
            </a:r>
          </a:p>
        </p:txBody>
      </p:sp>
      <p:sp>
        <p:nvSpPr>
          <p:cNvPr id="15" name="四角形: 角を丸くする 14">
            <a:extLst>
              <a:ext uri="{FF2B5EF4-FFF2-40B4-BE49-F238E27FC236}">
                <a16:creationId xmlns:a16="http://schemas.microsoft.com/office/drawing/2014/main" id="{52103692-54D0-E7CA-ABEF-5016595B0D73}"/>
              </a:ext>
            </a:extLst>
          </p:cNvPr>
          <p:cNvSpPr/>
          <p:nvPr/>
        </p:nvSpPr>
        <p:spPr>
          <a:xfrm>
            <a:off x="5514428" y="1329763"/>
            <a:ext cx="4061375" cy="658418"/>
          </a:xfrm>
          <a:prstGeom prst="roundRect">
            <a:avLst/>
          </a:prstGeom>
          <a:solidFill>
            <a:schemeClr val="accent1">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BIZ UDゴシック" panose="020B0400000000000000" pitchFamily="49" charset="-128"/>
                <a:ea typeface="BIZ UDゴシック" panose="020B0400000000000000" pitchFamily="49" charset="-128"/>
              </a:rPr>
              <a:t>緊急医療救護所に関する記載なし</a:t>
            </a:r>
            <a:endParaRPr lang="en-US" altLang="ja-JP" sz="2000" dirty="0">
              <a:solidFill>
                <a:schemeClr val="tx1"/>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181E5FED-3407-574D-7590-AA314487F0C0}"/>
              </a:ext>
            </a:extLst>
          </p:cNvPr>
          <p:cNvSpPr/>
          <p:nvPr/>
        </p:nvSpPr>
        <p:spPr>
          <a:xfrm>
            <a:off x="5925207" y="989671"/>
            <a:ext cx="3121147" cy="243560"/>
          </a:xfrm>
          <a:prstGeom prst="roundRect">
            <a:avLst>
              <a:gd name="adj" fmla="val 50000"/>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BIZ UDゴシック" panose="020B0400000000000000" pitchFamily="49" charset="-128"/>
                <a:ea typeface="BIZ UDゴシック" panose="020B0400000000000000" pitchFamily="49" charset="-128"/>
              </a:rPr>
              <a:t>目指すべき姿を阻害する要因</a:t>
            </a:r>
          </a:p>
        </p:txBody>
      </p:sp>
      <p:sp>
        <p:nvSpPr>
          <p:cNvPr id="27" name="矢印: 右 26">
            <a:extLst>
              <a:ext uri="{FF2B5EF4-FFF2-40B4-BE49-F238E27FC236}">
                <a16:creationId xmlns:a16="http://schemas.microsoft.com/office/drawing/2014/main" id="{7CCF0156-232B-3D8F-F068-9F966388E2A5}"/>
              </a:ext>
            </a:extLst>
          </p:cNvPr>
          <p:cNvSpPr/>
          <p:nvPr/>
        </p:nvSpPr>
        <p:spPr>
          <a:xfrm>
            <a:off x="4899889" y="1068206"/>
            <a:ext cx="642474" cy="1812376"/>
          </a:xfrm>
          <a:prstGeom prst="rightArrow">
            <a:avLst>
              <a:gd name="adj1" fmla="val 67496"/>
              <a:gd name="adj2" fmla="val 48062"/>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BIZ UDゴシック" panose="020B0400000000000000" pitchFamily="49" charset="-128"/>
                <a:ea typeface="BIZ UDゴシック" panose="020B0400000000000000" pitchFamily="49" charset="-128"/>
              </a:rPr>
              <a:t>現行計画</a:t>
            </a:r>
          </a:p>
        </p:txBody>
      </p:sp>
      <p:sp>
        <p:nvSpPr>
          <p:cNvPr id="30" name="四角形: 角を丸くする 29">
            <a:extLst>
              <a:ext uri="{FF2B5EF4-FFF2-40B4-BE49-F238E27FC236}">
                <a16:creationId xmlns:a16="http://schemas.microsoft.com/office/drawing/2014/main" id="{BC2E821D-F8B4-E90C-FB7E-49B871F75B46}"/>
              </a:ext>
            </a:extLst>
          </p:cNvPr>
          <p:cNvSpPr/>
          <p:nvPr/>
        </p:nvSpPr>
        <p:spPr>
          <a:xfrm>
            <a:off x="1441551" y="3464463"/>
            <a:ext cx="7272808" cy="1251618"/>
          </a:xfrm>
          <a:prstGeom prst="roundRect">
            <a:avLst>
              <a:gd name="adj" fmla="val 15521"/>
            </a:avLst>
          </a:prstGeom>
          <a:solidFill>
            <a:srgbClr val="F5DD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endParaRPr lang="en-US" altLang="ja-JP" sz="700" b="1" dirty="0">
              <a:solidFill>
                <a:schemeClr val="tx1"/>
              </a:solidFill>
            </a:endParaRPr>
          </a:p>
          <a:p>
            <a:pPr>
              <a:defRPr lang="ja-JP" altLang="en-US"/>
            </a:pPr>
            <a:r>
              <a:rPr lang="ja-JP" altLang="en-US" sz="2800" b="1" dirty="0">
                <a:solidFill>
                  <a:schemeClr val="tx1"/>
                </a:solidFill>
              </a:rPr>
              <a:t>災害医療拠点病院（埼玉病院）付近に</a:t>
            </a:r>
            <a:endParaRPr lang="en-US" altLang="ja-JP" sz="2800" b="1" dirty="0">
              <a:solidFill>
                <a:schemeClr val="tx1"/>
              </a:solidFill>
            </a:endParaRPr>
          </a:p>
          <a:p>
            <a:pPr>
              <a:defRPr lang="ja-JP" altLang="en-US"/>
            </a:pPr>
            <a:r>
              <a:rPr lang="ja-JP" altLang="en-US" sz="2800" b="1" dirty="0">
                <a:solidFill>
                  <a:srgbClr val="FF0000"/>
                </a:solidFill>
              </a:rPr>
              <a:t>緊急医療救護所を設置</a:t>
            </a:r>
            <a:r>
              <a:rPr lang="ja-JP" altLang="en-US" sz="2800" b="1" dirty="0">
                <a:solidFill>
                  <a:schemeClr val="tx1"/>
                </a:solidFill>
              </a:rPr>
              <a:t>するべきではないか</a:t>
            </a:r>
            <a:endParaRPr lang="en-US" altLang="ja-JP" sz="2800" b="1" dirty="0">
              <a:solidFill>
                <a:schemeClr val="accent1">
                  <a:lumMod val="50000"/>
                </a:schemeClr>
              </a:solidFill>
            </a:endParaRPr>
          </a:p>
        </p:txBody>
      </p:sp>
      <p:sp>
        <p:nvSpPr>
          <p:cNvPr id="31" name="四角形: 角を丸くする 30">
            <a:extLst>
              <a:ext uri="{FF2B5EF4-FFF2-40B4-BE49-F238E27FC236}">
                <a16:creationId xmlns:a16="http://schemas.microsoft.com/office/drawing/2014/main" id="{BD2603EC-2C76-7EB6-B9E3-0FA6D051871B}"/>
              </a:ext>
            </a:extLst>
          </p:cNvPr>
          <p:cNvSpPr/>
          <p:nvPr/>
        </p:nvSpPr>
        <p:spPr>
          <a:xfrm>
            <a:off x="103743" y="3311235"/>
            <a:ext cx="1456848" cy="718474"/>
          </a:xfrm>
          <a:prstGeom prst="roundRect">
            <a:avLst>
              <a:gd name="adj" fmla="val 50000"/>
            </a:avLst>
          </a:prstGeom>
          <a:solidFill>
            <a:srgbClr val="FFFF00"/>
          </a:solidFill>
          <a:ln>
            <a:solidFill>
              <a:schemeClr val="accent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rgbClr val="FF0000"/>
                </a:solidFill>
                <a:latin typeface="BIZ UDゴシック" panose="020B0400000000000000" pitchFamily="49" charset="-128"/>
                <a:ea typeface="BIZ UDゴシック" panose="020B0400000000000000" pitchFamily="49" charset="-128"/>
              </a:rPr>
              <a:t>論点</a:t>
            </a:r>
          </a:p>
        </p:txBody>
      </p:sp>
      <p:sp>
        <p:nvSpPr>
          <p:cNvPr id="32" name="四角形: 角を丸くする 31">
            <a:extLst>
              <a:ext uri="{FF2B5EF4-FFF2-40B4-BE49-F238E27FC236}">
                <a16:creationId xmlns:a16="http://schemas.microsoft.com/office/drawing/2014/main" id="{A84C0082-2DE5-C580-414F-23C58FF762F0}"/>
              </a:ext>
            </a:extLst>
          </p:cNvPr>
          <p:cNvSpPr/>
          <p:nvPr/>
        </p:nvSpPr>
        <p:spPr>
          <a:xfrm>
            <a:off x="495301" y="5160081"/>
            <a:ext cx="2170158" cy="1114721"/>
          </a:xfrm>
          <a:prstGeom prst="roundRect">
            <a:avLst/>
          </a:prstGeom>
          <a:solidFill>
            <a:schemeClr val="accent4">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latin typeface="BIZ UDゴシック" panose="020B0400000000000000" pitchFamily="49" charset="-128"/>
                <a:ea typeface="BIZ UDゴシック" panose="020B0400000000000000" pitchFamily="49" charset="-128"/>
              </a:rPr>
              <a:t>医薬品・医療資機材の確保</a:t>
            </a:r>
            <a:r>
              <a:rPr lang="en-US" altLang="ja-JP" sz="1600" b="1" dirty="0">
                <a:solidFill>
                  <a:schemeClr val="tx1"/>
                </a:solidFill>
                <a:latin typeface="BIZ UDゴシック" panose="020B0400000000000000" pitchFamily="49" charset="-128"/>
                <a:ea typeface="BIZ UDゴシック" panose="020B0400000000000000" pitchFamily="49" charset="-128"/>
              </a:rPr>
              <a:t>(</a:t>
            </a:r>
            <a:r>
              <a:rPr lang="ja-JP" altLang="en-US" sz="1600" b="1" dirty="0">
                <a:solidFill>
                  <a:schemeClr val="tx1"/>
                </a:solidFill>
                <a:latin typeface="BIZ UDゴシック" panose="020B0400000000000000" pitchFamily="49" charset="-128"/>
                <a:ea typeface="BIZ UDゴシック" panose="020B0400000000000000" pitchFamily="49" charset="-128"/>
              </a:rPr>
              <a:t>備蓄</a:t>
            </a:r>
            <a:r>
              <a:rPr lang="en-US" altLang="ja-JP" sz="1600" b="1" dirty="0">
                <a:solidFill>
                  <a:schemeClr val="tx1"/>
                </a:solidFill>
                <a:latin typeface="BIZ UDゴシック" panose="020B0400000000000000" pitchFamily="49" charset="-128"/>
                <a:ea typeface="BIZ UDゴシック" panose="020B0400000000000000" pitchFamily="49" charset="-128"/>
              </a:rPr>
              <a:t>)</a:t>
            </a:r>
            <a:r>
              <a:rPr lang="ja-JP" altLang="en-US" sz="1600" b="1" dirty="0">
                <a:solidFill>
                  <a:schemeClr val="tx1"/>
                </a:solidFill>
                <a:latin typeface="BIZ UDゴシック" panose="020B0400000000000000" pitchFamily="49" charset="-128"/>
                <a:ea typeface="BIZ UDゴシック" panose="020B0400000000000000" pitchFamily="49" charset="-128"/>
              </a:rPr>
              <a:t>等</a:t>
            </a:r>
            <a:endParaRPr lang="en-US" altLang="ja-JP" sz="1100" dirty="0">
              <a:solidFill>
                <a:schemeClr val="tx1"/>
              </a:solidFill>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65FED5CF-941D-8485-D366-2F94B1605378}"/>
              </a:ext>
            </a:extLst>
          </p:cNvPr>
          <p:cNvSpPr>
            <a:spLocks noGrp="1"/>
          </p:cNvSpPr>
          <p:nvPr>
            <p:ph type="sldNum" sz="quarter" idx="12"/>
          </p:nvPr>
        </p:nvSpPr>
        <p:spPr/>
        <p:txBody>
          <a:bodyPr/>
          <a:lstStyle/>
          <a:p>
            <a:fld id="{2C9400E4-C46D-48FA-AEA0-ED136F70A0E5}" type="slidenum">
              <a:rPr lang="ja-JP" altLang="en-US" smtClean="0"/>
              <a:pPr/>
              <a:t>23</a:t>
            </a:fld>
            <a:endParaRPr lang="ja-JP" altLang="en-US" dirty="0"/>
          </a:p>
        </p:txBody>
      </p:sp>
      <p:sp>
        <p:nvSpPr>
          <p:cNvPr id="2" name="テキスト ボックス 1">
            <a:extLst>
              <a:ext uri="{FF2B5EF4-FFF2-40B4-BE49-F238E27FC236}">
                <a16:creationId xmlns:a16="http://schemas.microsoft.com/office/drawing/2014/main" id="{912E825D-A570-D97B-DFB1-3719763305A6}"/>
              </a:ext>
            </a:extLst>
          </p:cNvPr>
          <p:cNvSpPr txBox="1"/>
          <p:nvPr/>
        </p:nvSpPr>
        <p:spPr>
          <a:xfrm>
            <a:off x="5575576" y="2011341"/>
            <a:ext cx="4053058" cy="830997"/>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埼玉県地域防災計画及び関係計画に準拠していない</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・傷病者のトリアージを実施する緊急医療救護所がない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ため災害医療拠点病院（埼玉病院）に医療提供体制と</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救急隊（消防局）搬送体制がひっ迫する</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3" name="四角形: 角を丸くする 2">
            <a:extLst>
              <a:ext uri="{FF2B5EF4-FFF2-40B4-BE49-F238E27FC236}">
                <a16:creationId xmlns:a16="http://schemas.microsoft.com/office/drawing/2014/main" id="{0378EB58-3348-6154-FAE9-A80CD108D74F}"/>
              </a:ext>
            </a:extLst>
          </p:cNvPr>
          <p:cNvSpPr/>
          <p:nvPr/>
        </p:nvSpPr>
        <p:spPr>
          <a:xfrm>
            <a:off x="2897400" y="5192498"/>
            <a:ext cx="2002489" cy="1114721"/>
          </a:xfrm>
          <a:prstGeom prst="roundRect">
            <a:avLst/>
          </a:prstGeom>
          <a:solidFill>
            <a:schemeClr val="accent4">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latin typeface="BIZ UDゴシック" panose="020B0400000000000000" pitchFamily="49" charset="-128"/>
                <a:ea typeface="BIZ UDゴシック" panose="020B0400000000000000" pitchFamily="49" charset="-128"/>
              </a:rPr>
              <a:t>医師の参集体制</a:t>
            </a:r>
            <a:r>
              <a:rPr lang="ja-JP" altLang="en-US" sz="1600" b="1" dirty="0">
                <a:solidFill>
                  <a:schemeClr val="tx1"/>
                </a:solidFill>
                <a:latin typeface="BIZ UDゴシック" panose="020B0400000000000000" pitchFamily="49" charset="-128"/>
                <a:ea typeface="BIZ UDゴシック" panose="020B0400000000000000" pitchFamily="49" charset="-128"/>
              </a:rPr>
              <a:t>と</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600" b="1" dirty="0">
                <a:solidFill>
                  <a:schemeClr val="tx1"/>
                </a:solidFill>
                <a:latin typeface="BIZ UDゴシック" panose="020B0400000000000000" pitchFamily="49" charset="-128"/>
                <a:ea typeface="BIZ UDゴシック" panose="020B0400000000000000" pitchFamily="49" charset="-128"/>
              </a:rPr>
              <a:t>緊急医療救護所の</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600" b="1" dirty="0">
                <a:solidFill>
                  <a:srgbClr val="FF0000"/>
                </a:solidFill>
                <a:latin typeface="BIZ UDゴシック" panose="020B0400000000000000" pitchFamily="49" charset="-128"/>
                <a:ea typeface="BIZ UDゴシック" panose="020B0400000000000000" pitchFamily="49" charset="-128"/>
              </a:rPr>
              <a:t>自動開設</a:t>
            </a:r>
            <a:endParaRPr lang="en-US" altLang="ja-JP" sz="1200" dirty="0">
              <a:solidFill>
                <a:srgbClr val="FF0000"/>
              </a:solidFill>
              <a:latin typeface="BIZ UDゴシック" panose="020B0400000000000000" pitchFamily="49" charset="-128"/>
              <a:ea typeface="BIZ UDゴシック" panose="020B0400000000000000" pitchFamily="49" charset="-128"/>
            </a:endParaRPr>
          </a:p>
        </p:txBody>
      </p:sp>
      <p:sp>
        <p:nvSpPr>
          <p:cNvPr id="6" name="四角形: 角を丸くする 5">
            <a:extLst>
              <a:ext uri="{FF2B5EF4-FFF2-40B4-BE49-F238E27FC236}">
                <a16:creationId xmlns:a16="http://schemas.microsoft.com/office/drawing/2014/main" id="{A59CDAB8-0824-2F6C-8F1E-B14F0DDCE39C}"/>
              </a:ext>
            </a:extLst>
          </p:cNvPr>
          <p:cNvSpPr/>
          <p:nvPr/>
        </p:nvSpPr>
        <p:spPr>
          <a:xfrm>
            <a:off x="5081484" y="5192497"/>
            <a:ext cx="2002489" cy="1114721"/>
          </a:xfrm>
          <a:prstGeom prst="roundRect">
            <a:avLst/>
          </a:prstGeom>
          <a:solidFill>
            <a:schemeClr val="accent4">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BIZ UDゴシック" panose="020B0400000000000000" pitchFamily="49" charset="-128"/>
                <a:ea typeface="BIZ UDゴシック" panose="020B0400000000000000" pitchFamily="49" charset="-128"/>
              </a:rPr>
              <a:t>救護所の</a:t>
            </a:r>
            <a:r>
              <a:rPr lang="ja-JP" altLang="en-US" sz="1600" b="1" dirty="0">
                <a:solidFill>
                  <a:srgbClr val="FF0000"/>
                </a:solidFill>
                <a:latin typeface="BIZ UDゴシック" panose="020B0400000000000000" pitchFamily="49" charset="-128"/>
                <a:ea typeface="BIZ UDゴシック" panose="020B0400000000000000" pitchFamily="49" charset="-128"/>
              </a:rPr>
              <a:t>設置場所</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pPr algn="ctr"/>
            <a:r>
              <a:rPr lang="ja-JP" altLang="en-US"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accent6">
                    <a:lumMod val="50000"/>
                  </a:schemeClr>
                </a:solidFill>
                <a:latin typeface="BIZ UDゴシック" panose="020B0400000000000000" pitchFamily="49" charset="-128"/>
                <a:ea typeface="BIZ UDゴシック" panose="020B0400000000000000" pitchFamily="49" charset="-128"/>
              </a:rPr>
              <a:t>市有施設以外</a:t>
            </a:r>
            <a:r>
              <a:rPr lang="ja-JP" altLang="en-US" sz="1200" dirty="0">
                <a:solidFill>
                  <a:schemeClr val="tx1"/>
                </a:solidFill>
                <a:latin typeface="BIZ UDゴシック" panose="020B0400000000000000" pitchFamily="49" charset="-128"/>
                <a:ea typeface="BIZ UDゴシック" panose="020B0400000000000000" pitchFamily="49" charset="-128"/>
              </a:rPr>
              <a:t>の検討）</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accent6">
                    <a:lumMod val="50000"/>
                  </a:schemeClr>
                </a:solidFill>
                <a:latin typeface="BIZ UDゴシック" panose="020B0400000000000000" pitchFamily="49" charset="-128"/>
                <a:ea typeface="BIZ UDゴシック" panose="020B0400000000000000" pitchFamily="49" charset="-128"/>
              </a:rPr>
              <a:t>複数設置</a:t>
            </a:r>
            <a:r>
              <a:rPr lang="ja-JP" altLang="en-US" sz="1200" dirty="0">
                <a:solidFill>
                  <a:schemeClr val="tx1"/>
                </a:solidFill>
                <a:latin typeface="BIZ UDゴシック" panose="020B0400000000000000" pitchFamily="49" charset="-128"/>
                <a:ea typeface="BIZ UDゴシック" panose="020B0400000000000000" pitchFamily="49" charset="-128"/>
              </a:rPr>
              <a:t>の検討）</a:t>
            </a: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13" name="四角形: 角を丸くする 12">
            <a:extLst>
              <a:ext uri="{FF2B5EF4-FFF2-40B4-BE49-F238E27FC236}">
                <a16:creationId xmlns:a16="http://schemas.microsoft.com/office/drawing/2014/main" id="{17AB6834-954E-D689-DCB5-6027D4961336}"/>
              </a:ext>
            </a:extLst>
          </p:cNvPr>
          <p:cNvSpPr/>
          <p:nvPr/>
        </p:nvSpPr>
        <p:spPr>
          <a:xfrm>
            <a:off x="7256752" y="5160081"/>
            <a:ext cx="2170158" cy="1114721"/>
          </a:xfrm>
          <a:prstGeom prst="roundRect">
            <a:avLst/>
          </a:prstGeom>
          <a:solidFill>
            <a:schemeClr val="accent4">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latin typeface="BIZ UDゴシック" panose="020B0400000000000000" pitchFamily="49" charset="-128"/>
                <a:ea typeface="BIZ UDゴシック" panose="020B0400000000000000" pitchFamily="49" charset="-128"/>
              </a:rPr>
              <a:t>埼玉病院</a:t>
            </a:r>
            <a:r>
              <a:rPr lang="en-US" altLang="ja-JP" sz="1600" b="1" dirty="0">
                <a:solidFill>
                  <a:schemeClr val="tx1"/>
                </a:solidFill>
                <a:latin typeface="BIZ UDゴシック" panose="020B0400000000000000" pitchFamily="49" charset="-128"/>
                <a:ea typeface="BIZ UDゴシック" panose="020B0400000000000000" pitchFamily="49" charset="-128"/>
              </a:rPr>
              <a:t>(</a:t>
            </a:r>
            <a:r>
              <a:rPr lang="ja-JP" altLang="en-US" sz="1600" b="1" dirty="0">
                <a:solidFill>
                  <a:schemeClr val="tx1"/>
                </a:solidFill>
                <a:latin typeface="BIZ UDゴシック" panose="020B0400000000000000" pitchFamily="49" charset="-128"/>
                <a:ea typeface="BIZ UDゴシック" panose="020B0400000000000000" pitchFamily="49" charset="-128"/>
              </a:rPr>
              <a:t>医療提供</a:t>
            </a:r>
            <a:r>
              <a:rPr lang="en-US" altLang="ja-JP" sz="1600" b="1" dirty="0">
                <a:solidFill>
                  <a:schemeClr val="tx1"/>
                </a:solidFill>
                <a:latin typeface="BIZ UDゴシック" panose="020B0400000000000000" pitchFamily="49" charset="-128"/>
                <a:ea typeface="BIZ UDゴシック" panose="020B0400000000000000" pitchFamily="49" charset="-128"/>
              </a:rPr>
              <a:t>)</a:t>
            </a:r>
          </a:p>
          <a:p>
            <a:pPr algn="ctr"/>
            <a:r>
              <a:rPr lang="ja-JP" altLang="en-US" sz="1600" b="1" dirty="0">
                <a:solidFill>
                  <a:srgbClr val="FF0000"/>
                </a:solidFill>
                <a:latin typeface="BIZ UDゴシック" panose="020B0400000000000000" pitchFamily="49" charset="-128"/>
                <a:ea typeface="BIZ UDゴシック" panose="020B0400000000000000" pitchFamily="49" charset="-128"/>
              </a:rPr>
              <a:t>消防局</a:t>
            </a:r>
            <a:r>
              <a:rPr lang="en-US" altLang="ja-JP" sz="1600" b="1" dirty="0">
                <a:solidFill>
                  <a:schemeClr val="tx1"/>
                </a:solidFill>
                <a:latin typeface="BIZ UDゴシック" panose="020B0400000000000000" pitchFamily="49" charset="-128"/>
                <a:ea typeface="BIZ UDゴシック" panose="020B0400000000000000" pitchFamily="49" charset="-128"/>
              </a:rPr>
              <a:t>(</a:t>
            </a:r>
            <a:r>
              <a:rPr lang="ja-JP" altLang="en-US" sz="1600" b="1" dirty="0">
                <a:solidFill>
                  <a:schemeClr val="tx1"/>
                </a:solidFill>
                <a:latin typeface="BIZ UDゴシック" panose="020B0400000000000000" pitchFamily="49" charset="-128"/>
                <a:ea typeface="BIZ UDゴシック" panose="020B0400000000000000" pitchFamily="49" charset="-128"/>
              </a:rPr>
              <a:t>搬送体制</a:t>
            </a:r>
            <a:r>
              <a:rPr lang="en-US" altLang="ja-JP" sz="1600" b="1" dirty="0">
                <a:solidFill>
                  <a:schemeClr val="tx1"/>
                </a:solidFill>
                <a:latin typeface="BIZ UDゴシック" panose="020B0400000000000000" pitchFamily="49" charset="-128"/>
                <a:ea typeface="BIZ UDゴシック" panose="020B0400000000000000" pitchFamily="49" charset="-128"/>
              </a:rPr>
              <a:t>)</a:t>
            </a:r>
          </a:p>
          <a:p>
            <a:pPr algn="ctr"/>
            <a:r>
              <a:rPr lang="ja-JP" altLang="en-US" sz="1600" b="1" dirty="0">
                <a:solidFill>
                  <a:srgbClr val="FF0000"/>
                </a:solidFill>
                <a:latin typeface="BIZ UDゴシック" panose="020B0400000000000000" pitchFamily="49" charset="-128"/>
                <a:ea typeface="BIZ UDゴシック" panose="020B0400000000000000" pitchFamily="49" charset="-128"/>
              </a:rPr>
              <a:t>との調整</a:t>
            </a:r>
            <a:endParaRPr lang="en-US" altLang="ja-JP" sz="1200" dirty="0">
              <a:solidFill>
                <a:srgbClr val="FF0000"/>
              </a:solidFill>
              <a:latin typeface="BIZ UDゴシック" panose="020B0400000000000000" pitchFamily="49" charset="-128"/>
              <a:ea typeface="BIZ UDゴシック" panose="020B0400000000000000" pitchFamily="49" charset="-128"/>
            </a:endParaRPr>
          </a:p>
        </p:txBody>
      </p:sp>
      <p:sp>
        <p:nvSpPr>
          <p:cNvPr id="35" name="四角形: 角を丸くする 34">
            <a:extLst>
              <a:ext uri="{FF2B5EF4-FFF2-40B4-BE49-F238E27FC236}">
                <a16:creationId xmlns:a16="http://schemas.microsoft.com/office/drawing/2014/main" id="{CB2F864A-0AFC-5B20-3281-2CF069299486}"/>
              </a:ext>
            </a:extLst>
          </p:cNvPr>
          <p:cNvSpPr/>
          <p:nvPr/>
        </p:nvSpPr>
        <p:spPr>
          <a:xfrm>
            <a:off x="2072680" y="4918990"/>
            <a:ext cx="6084676" cy="326484"/>
          </a:xfrm>
          <a:prstGeom prst="roundRect">
            <a:avLst>
              <a:gd name="adj" fmla="val 50000"/>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実現に向けて検討すべき事項</a:t>
            </a:r>
          </a:p>
        </p:txBody>
      </p:sp>
      <p:sp>
        <p:nvSpPr>
          <p:cNvPr id="29" name="矢印: 下 28">
            <a:extLst>
              <a:ext uri="{FF2B5EF4-FFF2-40B4-BE49-F238E27FC236}">
                <a16:creationId xmlns:a16="http://schemas.microsoft.com/office/drawing/2014/main" id="{EAD5D2CA-E7C2-A075-827B-559D1E369FBE}"/>
              </a:ext>
            </a:extLst>
          </p:cNvPr>
          <p:cNvSpPr/>
          <p:nvPr/>
        </p:nvSpPr>
        <p:spPr>
          <a:xfrm>
            <a:off x="5729708" y="2892035"/>
            <a:ext cx="3544751" cy="632908"/>
          </a:xfrm>
          <a:prstGeom prst="down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ゴシック" panose="020B0400000000000000" pitchFamily="49" charset="-128"/>
                <a:ea typeface="BIZ UDゴシック" panose="020B0400000000000000" pitchFamily="49" charset="-128"/>
              </a:rPr>
              <a:t>解消・改善</a:t>
            </a:r>
          </a:p>
        </p:txBody>
      </p:sp>
      <p:sp>
        <p:nvSpPr>
          <p:cNvPr id="41" name="矢印: 上 40">
            <a:extLst>
              <a:ext uri="{FF2B5EF4-FFF2-40B4-BE49-F238E27FC236}">
                <a16:creationId xmlns:a16="http://schemas.microsoft.com/office/drawing/2014/main" id="{6BFED8B2-89B2-D23A-170C-CA4069AA42B6}"/>
              </a:ext>
            </a:extLst>
          </p:cNvPr>
          <p:cNvSpPr/>
          <p:nvPr/>
        </p:nvSpPr>
        <p:spPr>
          <a:xfrm>
            <a:off x="919666" y="2908466"/>
            <a:ext cx="3544751" cy="718474"/>
          </a:xfrm>
          <a:prstGeom prst="upArrow">
            <a:avLst>
              <a:gd name="adj1" fmla="val 50000"/>
              <a:gd name="adj2" fmla="val 40814"/>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BIZ UDゴシック" panose="020B0400000000000000" pitchFamily="49" charset="-128"/>
                <a:ea typeface="BIZ UDゴシック" panose="020B0400000000000000" pitchFamily="49" charset="-128"/>
              </a:rPr>
              <a:t>目指すべき姿</a:t>
            </a:r>
            <a:endParaRPr kumimoji="1" lang="en-US" altLang="ja-JP" sz="1600" dirty="0">
              <a:latin typeface="BIZ UDゴシック" panose="020B0400000000000000" pitchFamily="49" charset="-128"/>
              <a:ea typeface="BIZ UDゴシック" panose="020B0400000000000000" pitchFamily="49" charset="-128"/>
            </a:endParaRPr>
          </a:p>
          <a:p>
            <a:pPr algn="ctr"/>
            <a:r>
              <a:rPr kumimoji="1" lang="ja-JP" altLang="en-US" sz="1600" dirty="0">
                <a:latin typeface="BIZ UDゴシック" panose="020B0400000000000000" pitchFamily="49" charset="-128"/>
                <a:ea typeface="BIZ UDゴシック" panose="020B0400000000000000" pitchFamily="49" charset="-128"/>
              </a:rPr>
              <a:t>の実現</a:t>
            </a:r>
          </a:p>
        </p:txBody>
      </p:sp>
      <p:sp>
        <p:nvSpPr>
          <p:cNvPr id="11" name="四角形 150">
            <a:extLst>
              <a:ext uri="{FF2B5EF4-FFF2-40B4-BE49-F238E27FC236}">
                <a16:creationId xmlns:a16="http://schemas.microsoft.com/office/drawing/2014/main" id="{8244A53E-1D7B-D93A-D0E0-76ED9FA6A705}"/>
              </a:ext>
            </a:extLst>
          </p:cNvPr>
          <p:cNvSpPr>
            <a:spLocks noGrp="1"/>
          </p:cNvSpPr>
          <p:nvPr>
            <p:ph type="title"/>
          </p:nvPr>
        </p:nvSpPr>
        <p:spPr>
          <a:xfrm>
            <a:off x="272865" y="189000"/>
            <a:ext cx="9357627" cy="635139"/>
          </a:xfrm>
          <a:prstGeom prst="rect">
            <a:avLst/>
          </a:prstGeom>
          <a:solidFill>
            <a:schemeClr val="accent2">
              <a:lumMod val="75000"/>
            </a:schemeClr>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論点抽出の例（例：緊急医療救護所の設置③）</a:t>
            </a:r>
            <a:endParaRPr kumimoji="1" lang="ja-JP" altLang="en-US" dirty="0">
              <a:solidFill>
                <a:schemeClr val="bg1"/>
              </a:solidFill>
              <a:latin typeface="AR丸ゴシック体E"/>
              <a:ea typeface="AR丸ゴシック体E"/>
            </a:endParaRPr>
          </a:p>
        </p:txBody>
      </p:sp>
    </p:spTree>
    <p:extLst>
      <p:ext uri="{BB962C8B-B14F-4D97-AF65-F5344CB8AC3E}">
        <p14:creationId xmlns:p14="http://schemas.microsoft.com/office/powerpoint/2010/main" val="1998261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BD3A9-A3D8-900A-75A2-04DDA8559BF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A5F824D-1CD0-93AF-6006-62CA38D1C1EA}"/>
              </a:ext>
            </a:extLst>
          </p:cNvPr>
          <p:cNvSpPr txBox="1"/>
          <p:nvPr/>
        </p:nvSpPr>
        <p:spPr>
          <a:xfrm>
            <a:off x="1352600" y="1340768"/>
            <a:ext cx="7848872" cy="4008790"/>
          </a:xfrm>
          <a:prstGeom prst="rect">
            <a:avLst/>
          </a:prstGeom>
          <a:noFill/>
        </p:spPr>
        <p:txBody>
          <a:bodyPr wrap="square" rtlCol="0">
            <a:spAutoFit/>
          </a:bodyPr>
          <a:lstStyle/>
          <a:p>
            <a:r>
              <a:rPr lang="ja-JP" altLang="en-US" sz="4000" dirty="0">
                <a:solidFill>
                  <a:schemeClr val="bg2"/>
                </a:solidFill>
                <a:latin typeface="MS UI Gothic" panose="020B0600070205080204" pitchFamily="50" charset="-128"/>
                <a:ea typeface="MS UI Gothic" panose="020B0600070205080204" pitchFamily="50" charset="-128"/>
              </a:rPr>
              <a:t>１　計画各編の改定</a:t>
            </a:r>
            <a:endParaRPr lang="en-US" altLang="ja-JP" sz="4000" dirty="0">
              <a:solidFill>
                <a:schemeClr val="bg2"/>
              </a:solidFill>
              <a:latin typeface="MS UI Gothic" panose="020B0600070205080204" pitchFamily="50" charset="-128"/>
              <a:ea typeface="MS UI Gothic" panose="020B0600070205080204" pitchFamily="50" charset="-128"/>
            </a:endParaRPr>
          </a:p>
          <a:p>
            <a:endParaRPr lang="en-US" altLang="ja-JP" sz="1050" dirty="0">
              <a:solidFill>
                <a:schemeClr val="bg2"/>
              </a:solidFill>
              <a:latin typeface="MS UI Gothic" panose="020B0600070205080204" pitchFamily="50" charset="-128"/>
              <a:ea typeface="MS UI Gothic" panose="020B0600070205080204" pitchFamily="50" charset="-128"/>
            </a:endParaRPr>
          </a:p>
          <a:p>
            <a:r>
              <a:rPr lang="ja-JP" altLang="en-US" sz="2400" dirty="0">
                <a:solidFill>
                  <a:schemeClr val="bg2"/>
                </a:solidFill>
                <a:latin typeface="MS UI Gothic" panose="020B0600070205080204" pitchFamily="50" charset="-128"/>
                <a:ea typeface="MS UI Gothic" panose="020B0600070205080204" pitchFamily="50" charset="-128"/>
              </a:rPr>
              <a:t>　　　⑴ 改定作業のイメージ</a:t>
            </a:r>
            <a:endParaRPr lang="en-US" altLang="ja-JP" sz="2400" dirty="0">
              <a:solidFill>
                <a:schemeClr val="bg2"/>
              </a:solidFill>
              <a:latin typeface="MS UI Gothic" panose="020B0600070205080204" pitchFamily="50" charset="-128"/>
              <a:ea typeface="MS UI Gothic" panose="020B0600070205080204" pitchFamily="50" charset="-128"/>
            </a:endParaRPr>
          </a:p>
          <a:p>
            <a:endParaRPr lang="en-US" altLang="ja-JP" sz="2000" dirty="0">
              <a:solidFill>
                <a:schemeClr val="bg2"/>
              </a:solidFill>
              <a:latin typeface="MS UI Gothic" panose="020B0600070205080204" pitchFamily="50" charset="-128"/>
              <a:ea typeface="MS UI Gothic" panose="020B0600070205080204" pitchFamily="50" charset="-128"/>
            </a:endParaRPr>
          </a:p>
          <a:p>
            <a:r>
              <a:rPr lang="ja-JP" altLang="en-US" sz="2400" dirty="0">
                <a:solidFill>
                  <a:schemeClr val="bg2"/>
                </a:solidFill>
                <a:latin typeface="MS UI Gothic" panose="020B0600070205080204" pitchFamily="50" charset="-128"/>
                <a:ea typeface="MS UI Gothic" panose="020B0600070205080204" pitchFamily="50" charset="-128"/>
              </a:rPr>
              <a:t>　　　⑵ 論点の抽出</a:t>
            </a:r>
            <a:endParaRPr lang="en-US" altLang="ja-JP" sz="2400" dirty="0">
              <a:solidFill>
                <a:schemeClr val="bg2"/>
              </a:solidFill>
              <a:latin typeface="MS UI Gothic" panose="020B0600070205080204" pitchFamily="50" charset="-128"/>
              <a:ea typeface="MS UI Gothic" panose="020B0600070205080204" pitchFamily="50" charset="-128"/>
            </a:endParaRPr>
          </a:p>
          <a:p>
            <a:endParaRPr lang="en-US" altLang="ja-JP" sz="1600" dirty="0">
              <a:solidFill>
                <a:schemeClr val="bg2">
                  <a:lumMod val="90000"/>
                </a:schemeClr>
              </a:solidFill>
              <a:latin typeface="MS UI Gothic" panose="020B0600070205080204" pitchFamily="50" charset="-128"/>
              <a:ea typeface="MS UI Gothic" panose="020B0600070205080204" pitchFamily="50" charset="-128"/>
            </a:endParaRPr>
          </a:p>
          <a:p>
            <a:r>
              <a:rPr lang="ja-JP" altLang="en-US" sz="40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２　災害対策本部の組織再編成</a:t>
            </a:r>
            <a:endParaRPr lang="en-US" altLang="ja-JP" sz="40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endParaRPr>
          </a:p>
          <a:p>
            <a:r>
              <a:rPr lang="ja-JP" altLang="en-US" sz="2400" b="1" dirty="0">
                <a:latin typeface="MS UI Gothic" panose="020B0600070205080204" pitchFamily="50" charset="-128"/>
                <a:ea typeface="MS UI Gothic" panose="020B0600070205080204" pitchFamily="50" charset="-128"/>
              </a:rPr>
              <a:t>　　　</a:t>
            </a:r>
            <a:r>
              <a:rPr lang="en-US" altLang="ja-JP" sz="24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ICS</a:t>
            </a:r>
            <a:r>
              <a:rPr lang="ja-JP" altLang="en-US" sz="24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a:t>
            </a:r>
            <a:r>
              <a:rPr lang="en-US" altLang="ja-JP" sz="24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Incident Command</a:t>
            </a:r>
            <a:r>
              <a:rPr lang="ja-JP" altLang="en-US" sz="24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 </a:t>
            </a:r>
            <a:r>
              <a:rPr lang="en-US" altLang="ja-JP" sz="24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System</a:t>
            </a:r>
            <a:r>
              <a:rPr lang="ja-JP" altLang="en-US" sz="24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）の導入</a:t>
            </a:r>
            <a:endParaRPr lang="en-US" altLang="ja-JP" sz="20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endParaRPr>
          </a:p>
          <a:p>
            <a:endParaRPr lang="en-US" altLang="ja-JP" sz="1600" dirty="0">
              <a:solidFill>
                <a:schemeClr val="bg2">
                  <a:lumMod val="90000"/>
                </a:schemeClr>
              </a:solidFill>
              <a:latin typeface="MS UI Gothic" panose="020B0600070205080204" pitchFamily="50" charset="-128"/>
              <a:ea typeface="MS UI Gothic" panose="020B0600070205080204" pitchFamily="50" charset="-128"/>
            </a:endParaRPr>
          </a:p>
          <a:p>
            <a:r>
              <a:rPr lang="ja-JP" altLang="en-US" sz="4000" dirty="0">
                <a:solidFill>
                  <a:schemeClr val="bg2"/>
                </a:solidFill>
                <a:latin typeface="MS UI Gothic" panose="020B0600070205080204" pitchFamily="50" charset="-128"/>
                <a:ea typeface="MS UI Gothic" panose="020B0600070205080204" pitchFamily="50" charset="-128"/>
              </a:rPr>
              <a:t>３　令和７年度改定スケジュール</a:t>
            </a:r>
            <a:r>
              <a:rPr lang="en-US" altLang="ja-JP" sz="4000" dirty="0">
                <a:solidFill>
                  <a:schemeClr val="bg2"/>
                </a:solidFill>
                <a:latin typeface="MS UI Gothic" panose="020B0600070205080204" pitchFamily="50" charset="-128"/>
                <a:ea typeface="MS UI Gothic" panose="020B0600070205080204" pitchFamily="50" charset="-128"/>
              </a:rPr>
              <a:t>(</a:t>
            </a:r>
            <a:r>
              <a:rPr lang="ja-JP" altLang="en-US" sz="4000" dirty="0">
                <a:solidFill>
                  <a:schemeClr val="bg2"/>
                </a:solidFill>
                <a:latin typeface="MS UI Gothic" panose="020B0600070205080204" pitchFamily="50" charset="-128"/>
                <a:ea typeface="MS UI Gothic" panose="020B0600070205080204" pitchFamily="50" charset="-128"/>
              </a:rPr>
              <a:t>案</a:t>
            </a:r>
            <a:r>
              <a:rPr lang="en-US" altLang="ja-JP" sz="4000" dirty="0">
                <a:solidFill>
                  <a:schemeClr val="bg2"/>
                </a:solidFill>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547432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5D283D-A807-8EBD-9691-4C9A03D1BE11}"/>
              </a:ext>
            </a:extLst>
          </p:cNvPr>
          <p:cNvSpPr>
            <a:spLocks noGrp="1"/>
          </p:cNvSpPr>
          <p:nvPr>
            <p:ph type="sldNum" sz="quarter" idx="12"/>
          </p:nvPr>
        </p:nvSpPr>
        <p:spPr/>
        <p:txBody>
          <a:bodyPr/>
          <a:lstStyle/>
          <a:p>
            <a:fld id="{2C9400E4-C46D-48FA-AEA0-ED136F70A0E5}" type="slidenum">
              <a:rPr lang="ja-JP" altLang="en-US" smtClean="0"/>
              <a:pPr/>
              <a:t>25</a:t>
            </a:fld>
            <a:endParaRPr lang="ja-JP" altLang="en-US"/>
          </a:p>
        </p:txBody>
      </p:sp>
      <p:pic>
        <p:nvPicPr>
          <p:cNvPr id="6" name="図 5">
            <a:extLst>
              <a:ext uri="{FF2B5EF4-FFF2-40B4-BE49-F238E27FC236}">
                <a16:creationId xmlns:a16="http://schemas.microsoft.com/office/drawing/2014/main" id="{21EEF629-5095-1BD1-A0E1-EC3B4B1BC30B}"/>
              </a:ext>
            </a:extLst>
          </p:cNvPr>
          <p:cNvPicPr>
            <a:picLocks noChangeAspect="1"/>
          </p:cNvPicPr>
          <p:nvPr/>
        </p:nvPicPr>
        <p:blipFill>
          <a:blip r:embed="rId2"/>
          <a:stretch>
            <a:fillRect/>
          </a:stretch>
        </p:blipFill>
        <p:spPr>
          <a:xfrm>
            <a:off x="277107" y="1609361"/>
            <a:ext cx="4643272" cy="4775725"/>
          </a:xfrm>
          <a:prstGeom prst="rect">
            <a:avLst/>
          </a:prstGeom>
          <a:ln>
            <a:solidFill>
              <a:schemeClr val="tx1"/>
            </a:solidFill>
          </a:ln>
          <a:effectLst/>
        </p:spPr>
      </p:pic>
      <p:sp>
        <p:nvSpPr>
          <p:cNvPr id="7" name="テキスト ボックス 6">
            <a:extLst>
              <a:ext uri="{FF2B5EF4-FFF2-40B4-BE49-F238E27FC236}">
                <a16:creationId xmlns:a16="http://schemas.microsoft.com/office/drawing/2014/main" id="{719704F9-8C4F-A921-D5F7-A4F3A5FF0E0F}"/>
              </a:ext>
            </a:extLst>
          </p:cNvPr>
          <p:cNvSpPr txBox="1"/>
          <p:nvPr/>
        </p:nvSpPr>
        <p:spPr>
          <a:xfrm>
            <a:off x="963352" y="1295887"/>
            <a:ext cx="5357800" cy="307777"/>
          </a:xfrm>
          <a:prstGeom prst="rect">
            <a:avLst/>
          </a:prstGeom>
          <a:noFill/>
        </p:spPr>
        <p:txBody>
          <a:bodyPr wrap="square" rtlCol="0">
            <a:spAutoFit/>
          </a:bodyPr>
          <a:lstStyle/>
          <a:p>
            <a:r>
              <a:rPr lang="ja-JP" altLang="en-US" sz="1400" dirty="0"/>
              <a:t>（</a:t>
            </a:r>
            <a:r>
              <a:rPr kumimoji="1" lang="ja-JP" altLang="en-US" sz="1400" dirty="0"/>
              <a:t>職員初動体制マニュアル震災対策編（</a:t>
            </a:r>
            <a:r>
              <a:rPr kumimoji="1" lang="en-US" altLang="ja-JP" sz="1400" dirty="0" err="1"/>
              <a:t>H30.1</a:t>
            </a:r>
            <a:r>
              <a:rPr kumimoji="1" lang="ja-JP" altLang="en-US" sz="1400" dirty="0"/>
              <a:t>））</a:t>
            </a:r>
          </a:p>
        </p:txBody>
      </p:sp>
      <p:sp>
        <p:nvSpPr>
          <p:cNvPr id="12" name="テキスト ボックス 11">
            <a:extLst>
              <a:ext uri="{FF2B5EF4-FFF2-40B4-BE49-F238E27FC236}">
                <a16:creationId xmlns:a16="http://schemas.microsoft.com/office/drawing/2014/main" id="{90864848-0010-405F-25F1-5EA75B6625E0}"/>
              </a:ext>
            </a:extLst>
          </p:cNvPr>
          <p:cNvSpPr txBox="1"/>
          <p:nvPr/>
        </p:nvSpPr>
        <p:spPr>
          <a:xfrm>
            <a:off x="153869" y="1038023"/>
            <a:ext cx="4889748" cy="369332"/>
          </a:xfrm>
          <a:prstGeom prst="rect">
            <a:avLst/>
          </a:prstGeom>
          <a:noFill/>
        </p:spPr>
        <p:txBody>
          <a:bodyPr wrap="square" rtlCol="0">
            <a:spAutoFit/>
          </a:bodyPr>
          <a:lstStyle/>
          <a:p>
            <a:r>
              <a:rPr lang="ja-JP" altLang="en-US" b="1" dirty="0"/>
              <a:t>▼災害対策本部の構成</a:t>
            </a:r>
            <a:endParaRPr kumimoji="1" lang="ja-JP" altLang="en-US" b="1" dirty="0"/>
          </a:p>
        </p:txBody>
      </p:sp>
      <p:sp>
        <p:nvSpPr>
          <p:cNvPr id="13" name="テキスト ボックス 12">
            <a:extLst>
              <a:ext uri="{FF2B5EF4-FFF2-40B4-BE49-F238E27FC236}">
                <a16:creationId xmlns:a16="http://schemas.microsoft.com/office/drawing/2014/main" id="{C45DC14A-501C-FAA0-F720-1B6342586035}"/>
              </a:ext>
            </a:extLst>
          </p:cNvPr>
          <p:cNvSpPr txBox="1"/>
          <p:nvPr/>
        </p:nvSpPr>
        <p:spPr>
          <a:xfrm>
            <a:off x="5054386" y="944724"/>
            <a:ext cx="4574507" cy="707886"/>
          </a:xfrm>
          <a:prstGeom prst="rect">
            <a:avLst/>
          </a:prstGeom>
          <a:noFill/>
        </p:spPr>
        <p:txBody>
          <a:bodyPr wrap="square" rtlCol="0">
            <a:spAutoFit/>
          </a:bodyPr>
          <a:lstStyle/>
          <a:p>
            <a:r>
              <a:rPr kumimoji="1" lang="ja-JP" altLang="en-US" sz="2000" dirty="0">
                <a:latin typeface="AR P丸ゴシック体E" panose="020F0900000000000000" pitchFamily="50" charset="-128"/>
                <a:ea typeface="AR P丸ゴシック体E" panose="020F0900000000000000" pitchFamily="50" charset="-128"/>
              </a:rPr>
              <a:t>〇現行計画における災害対策本部の</a:t>
            </a:r>
            <a:endParaRPr kumimoji="1" lang="en-US" altLang="ja-JP" sz="2000" dirty="0">
              <a:latin typeface="AR P丸ゴシック体E" panose="020F0900000000000000" pitchFamily="50" charset="-128"/>
              <a:ea typeface="AR P丸ゴシック体E" panose="020F0900000000000000" pitchFamily="50" charset="-128"/>
            </a:endParaRPr>
          </a:p>
          <a:p>
            <a:r>
              <a:rPr lang="ja-JP" altLang="en-US" sz="2000" dirty="0">
                <a:latin typeface="AR P丸ゴシック体E" panose="020F0900000000000000" pitchFamily="50" charset="-128"/>
                <a:ea typeface="AR P丸ゴシック体E" panose="020F0900000000000000" pitchFamily="50" charset="-128"/>
              </a:rPr>
              <a:t>　</a:t>
            </a:r>
            <a:r>
              <a:rPr kumimoji="1" lang="ja-JP" altLang="en-US" sz="2000" dirty="0">
                <a:latin typeface="AR P丸ゴシック体E" panose="020F0900000000000000" pitchFamily="50" charset="-128"/>
                <a:ea typeface="AR P丸ゴシック体E" panose="020F0900000000000000" pitchFamily="50" charset="-128"/>
              </a:rPr>
              <a:t>位置付け</a:t>
            </a:r>
          </a:p>
        </p:txBody>
      </p:sp>
      <p:sp>
        <p:nvSpPr>
          <p:cNvPr id="14" name="テキスト ボックス 13">
            <a:extLst>
              <a:ext uri="{FF2B5EF4-FFF2-40B4-BE49-F238E27FC236}">
                <a16:creationId xmlns:a16="http://schemas.microsoft.com/office/drawing/2014/main" id="{38340798-6998-60A3-9239-559C2A837527}"/>
              </a:ext>
            </a:extLst>
          </p:cNvPr>
          <p:cNvSpPr txBox="1"/>
          <p:nvPr/>
        </p:nvSpPr>
        <p:spPr>
          <a:xfrm>
            <a:off x="5043617" y="1652610"/>
            <a:ext cx="4500500" cy="4093428"/>
          </a:xfrm>
          <a:prstGeom prst="rect">
            <a:avLst/>
          </a:prstGeom>
          <a:noFill/>
        </p:spPr>
        <p:txBody>
          <a:bodyPr wrap="square" rtlCol="0">
            <a:spAutoFit/>
          </a:bodyPr>
          <a:lstStyle/>
          <a:p>
            <a:r>
              <a:rPr kumimoji="1" lang="ja-JP" altLang="en-US" sz="2000" dirty="0"/>
              <a:t>　</a:t>
            </a:r>
            <a:r>
              <a:rPr kumimoji="1" lang="ja-JP" altLang="en-US" sz="1600" dirty="0"/>
              <a:t>現行計画では、「震災対策編」の「第１章　地震災害に対する予防対策と応急対策」、第５節　防災体制」の中に災害対策本部の設置についての記載があり、その詳細は「職員初動体制マニュアル震災対策編」において定められています。</a:t>
            </a:r>
            <a:endParaRPr kumimoji="1" lang="en-US" altLang="ja-JP" sz="1600" dirty="0"/>
          </a:p>
          <a:p>
            <a:r>
              <a:rPr lang="ja-JP" altLang="en-US" sz="1600" dirty="0"/>
              <a:t>　しかし、</a:t>
            </a:r>
            <a:r>
              <a:rPr lang="ja-JP" altLang="en-US" sz="1600" b="1" dirty="0"/>
              <a:t>マニュアルに定められている部</a:t>
            </a:r>
            <a:r>
              <a:rPr lang="ja-JP" altLang="en-US" sz="1600" dirty="0"/>
              <a:t>（任務ごとに割り振られた班を統括する組織）</a:t>
            </a:r>
            <a:r>
              <a:rPr lang="ja-JP" altLang="en-US" sz="1600" b="1" dirty="0"/>
              <a:t>は、部設置条例・組織規則に基づく名称と類似</a:t>
            </a:r>
            <a:r>
              <a:rPr lang="ja-JP" altLang="en-US" sz="1600" dirty="0"/>
              <a:t>しているため、</a:t>
            </a:r>
            <a:r>
              <a:rPr lang="ja-JP" altLang="en-US" sz="1600" b="1" dirty="0"/>
              <a:t>災害時の組織と区別がつきにくい</a:t>
            </a:r>
            <a:r>
              <a:rPr lang="ja-JP" altLang="en-US" sz="1600" dirty="0"/>
              <a:t>。</a:t>
            </a:r>
            <a:endParaRPr lang="en-US" altLang="ja-JP" sz="1600" dirty="0"/>
          </a:p>
          <a:p>
            <a:r>
              <a:rPr kumimoji="1" lang="ja-JP" altLang="en-US" sz="1600" dirty="0"/>
              <a:t>　また、人（担当・所管）に任務が割り振られているため、</a:t>
            </a:r>
            <a:r>
              <a:rPr kumimoji="1" lang="ja-JP" altLang="en-US" sz="1600" b="1" dirty="0"/>
              <a:t>組織改正等があったときには計画を修正しなければなりません</a:t>
            </a:r>
            <a:r>
              <a:rPr kumimoji="1" lang="ja-JP" altLang="en-US" sz="1600" dirty="0"/>
              <a:t>。</a:t>
            </a:r>
            <a:endParaRPr kumimoji="1" lang="en-US" altLang="ja-JP" sz="1600" dirty="0"/>
          </a:p>
          <a:p>
            <a:r>
              <a:rPr lang="ja-JP" altLang="en-US" sz="1600" dirty="0"/>
              <a:t>　</a:t>
            </a:r>
            <a:r>
              <a:rPr lang="ja-JP" altLang="en-US" sz="1600" b="1" dirty="0">
                <a:solidFill>
                  <a:srgbClr val="FF0000"/>
                </a:solidFill>
              </a:rPr>
              <a:t>防災体制の機能維持と災害対応の効率化のために、防災のための組織体制を適切に修正を加える必要があります</a:t>
            </a:r>
            <a:r>
              <a:rPr lang="ja-JP" altLang="en-US" sz="1600" dirty="0"/>
              <a:t>。</a:t>
            </a:r>
            <a:endParaRPr kumimoji="1" lang="ja-JP" altLang="en-US" sz="1600" dirty="0"/>
          </a:p>
        </p:txBody>
      </p:sp>
      <p:sp>
        <p:nvSpPr>
          <p:cNvPr id="2" name="四角形 150">
            <a:extLst>
              <a:ext uri="{FF2B5EF4-FFF2-40B4-BE49-F238E27FC236}">
                <a16:creationId xmlns:a16="http://schemas.microsoft.com/office/drawing/2014/main" id="{167B2D86-35D9-7F0D-3CF7-23D76D56592F}"/>
              </a:ext>
            </a:extLst>
          </p:cNvPr>
          <p:cNvSpPr txBox="1">
            <a:spLocks/>
          </p:cNvSpPr>
          <p:nvPr/>
        </p:nvSpPr>
        <p:spPr>
          <a:xfrm>
            <a:off x="200472" y="255563"/>
            <a:ext cx="9357627" cy="635139"/>
          </a:xfrm>
          <a:prstGeom prst="rect">
            <a:avLst/>
          </a:prstGeom>
          <a:solidFill>
            <a:schemeClr val="accent5"/>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１　現行組織の主な問題点とＩＣＳ導入の必要性①</a:t>
            </a:r>
            <a:endParaRPr lang="ja-JP" altLang="en-US" dirty="0">
              <a:solidFill>
                <a:schemeClr val="bg1"/>
              </a:solidFill>
              <a:latin typeface="AR丸ゴシック体E"/>
              <a:ea typeface="AR丸ゴシック体E"/>
            </a:endParaRPr>
          </a:p>
        </p:txBody>
      </p:sp>
      <p:sp>
        <p:nvSpPr>
          <p:cNvPr id="3" name="テキスト ボックス 2">
            <a:extLst>
              <a:ext uri="{FF2B5EF4-FFF2-40B4-BE49-F238E27FC236}">
                <a16:creationId xmlns:a16="http://schemas.microsoft.com/office/drawing/2014/main" id="{D138C771-4A60-6A61-1571-606D61F2501C}"/>
              </a:ext>
            </a:extLst>
          </p:cNvPr>
          <p:cNvSpPr txBox="1"/>
          <p:nvPr/>
        </p:nvSpPr>
        <p:spPr>
          <a:xfrm>
            <a:off x="579098" y="5213803"/>
            <a:ext cx="1332148" cy="253916"/>
          </a:xfrm>
          <a:prstGeom prst="rect">
            <a:avLst/>
          </a:prstGeom>
          <a:noFill/>
        </p:spPr>
        <p:txBody>
          <a:bodyPr wrap="square" rtlCol="0">
            <a:spAutoFit/>
          </a:bodyPr>
          <a:lstStyle/>
          <a:p>
            <a:r>
              <a:rPr kumimoji="1" lang="ja-JP" altLang="en-US" sz="1050" dirty="0">
                <a:latin typeface="ＭＳ 明朝" panose="02020609040205080304" pitchFamily="17" charset="-128"/>
                <a:ea typeface="ＭＳ 明朝" panose="02020609040205080304" pitchFamily="17" charset="-128"/>
              </a:rPr>
              <a:t>会　　計　　部</a:t>
            </a:r>
          </a:p>
        </p:txBody>
      </p:sp>
      <p:sp>
        <p:nvSpPr>
          <p:cNvPr id="8" name="吹き出し: 角を丸めた四角形 7">
            <a:extLst>
              <a:ext uri="{FF2B5EF4-FFF2-40B4-BE49-F238E27FC236}">
                <a16:creationId xmlns:a16="http://schemas.microsoft.com/office/drawing/2014/main" id="{9237C9BA-FAB9-40BB-49EA-3EE94781C7CD}"/>
              </a:ext>
            </a:extLst>
          </p:cNvPr>
          <p:cNvSpPr/>
          <p:nvPr/>
        </p:nvSpPr>
        <p:spPr>
          <a:xfrm>
            <a:off x="2720752" y="5735934"/>
            <a:ext cx="5508612" cy="925844"/>
          </a:xfrm>
          <a:prstGeom prst="wedgeRoundRectCallout">
            <a:avLst>
              <a:gd name="adj1" fmla="val -32281"/>
              <a:gd name="adj2" fmla="val -109865"/>
              <a:gd name="adj3" fmla="val 16667"/>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BIZ UDゴシック" panose="020B0400000000000000" pitchFamily="49" charset="-128"/>
                <a:ea typeface="BIZ UDゴシック" panose="020B0400000000000000" pitchFamily="49" charset="-128"/>
              </a:rPr>
              <a:t>現行組織を起点に災害時の任務分掌を定めている</a:t>
            </a:r>
            <a:r>
              <a:rPr kumimoji="1" lang="ja-JP" altLang="en-US" sz="2000" dirty="0">
                <a:solidFill>
                  <a:schemeClr val="tx1"/>
                </a:solidFill>
                <a:latin typeface="BIZ UDゴシック" panose="020B0400000000000000" pitchFamily="49" charset="-128"/>
                <a:ea typeface="BIZ UDゴシック" panose="020B0400000000000000" pitchFamily="49" charset="-128"/>
              </a:rPr>
              <a:t>　＝</a:t>
            </a:r>
            <a:r>
              <a:rPr kumimoji="1" lang="ja-JP" altLang="en-US" sz="2000" b="1" dirty="0">
                <a:solidFill>
                  <a:srgbClr val="FF0000"/>
                </a:solidFill>
                <a:latin typeface="BIZ UDゴシック" panose="020B0400000000000000" pitchFamily="49" charset="-128"/>
                <a:ea typeface="BIZ UDゴシック" panose="020B0400000000000000" pitchFamily="49" charset="-128"/>
              </a:rPr>
              <a:t>組織（人）に仕事を充てる</a:t>
            </a:r>
            <a:r>
              <a:rPr kumimoji="1" lang="ja-JP" altLang="en-US" sz="2000" b="1" dirty="0">
                <a:solidFill>
                  <a:schemeClr val="tx1"/>
                </a:solidFill>
                <a:latin typeface="BIZ UDゴシック" panose="020B0400000000000000" pitchFamily="49" charset="-128"/>
                <a:ea typeface="BIZ UDゴシック" panose="020B0400000000000000" pitchFamily="49" charset="-128"/>
              </a:rPr>
              <a:t>体制</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17153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27764-260B-B705-48D0-3C8ACCF0999B}"/>
            </a:ext>
          </a:extLst>
        </p:cNvPr>
        <p:cNvGrpSpPr/>
        <p:nvPr/>
      </p:nvGrpSpPr>
      <p:grpSpPr>
        <a:xfrm>
          <a:off x="0" y="0"/>
          <a:ext cx="0" cy="0"/>
          <a:chOff x="0" y="0"/>
          <a:chExt cx="0" cy="0"/>
        </a:xfrm>
      </p:grpSpPr>
      <p:sp>
        <p:nvSpPr>
          <p:cNvPr id="5" name="四角形 150">
            <a:extLst>
              <a:ext uri="{FF2B5EF4-FFF2-40B4-BE49-F238E27FC236}">
                <a16:creationId xmlns:a16="http://schemas.microsoft.com/office/drawing/2014/main" id="{1E668714-183C-86B7-CF8B-01181FDFF65D}"/>
              </a:ext>
            </a:extLst>
          </p:cNvPr>
          <p:cNvSpPr txBox="1">
            <a:spLocks/>
          </p:cNvSpPr>
          <p:nvPr/>
        </p:nvSpPr>
        <p:spPr>
          <a:xfrm>
            <a:off x="200472" y="255563"/>
            <a:ext cx="9357627" cy="635139"/>
          </a:xfrm>
          <a:prstGeom prst="rect">
            <a:avLst/>
          </a:prstGeom>
          <a:solidFill>
            <a:schemeClr val="accent5"/>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１　現行組織の主な問題点とＩＣＳ導入の必要性②</a:t>
            </a:r>
            <a:endParaRPr lang="ja-JP" altLang="en-US" dirty="0">
              <a:solidFill>
                <a:schemeClr val="bg1"/>
              </a:solidFill>
              <a:latin typeface="AR丸ゴシック体E"/>
              <a:ea typeface="AR丸ゴシック体E"/>
            </a:endParaRPr>
          </a:p>
        </p:txBody>
      </p:sp>
      <p:sp>
        <p:nvSpPr>
          <p:cNvPr id="9" name="テキスト ボックス 8">
            <a:extLst>
              <a:ext uri="{FF2B5EF4-FFF2-40B4-BE49-F238E27FC236}">
                <a16:creationId xmlns:a16="http://schemas.microsoft.com/office/drawing/2014/main" id="{06CB4F2C-F1C0-9D5B-BDC5-7F19971C4C75}"/>
              </a:ext>
            </a:extLst>
          </p:cNvPr>
          <p:cNvSpPr txBox="1"/>
          <p:nvPr/>
        </p:nvSpPr>
        <p:spPr>
          <a:xfrm>
            <a:off x="535989" y="1022132"/>
            <a:ext cx="9033125" cy="113877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nchor="b">
            <a:spAutoFit/>
          </a:bodyPr>
          <a:lstStyle/>
          <a:p>
            <a:pPr algn="ctr"/>
            <a:r>
              <a:rPr lang="ja-JP" altLang="en-US" sz="2800" dirty="0">
                <a:solidFill>
                  <a:srgbClr val="FF0000"/>
                </a:solidFill>
                <a:latin typeface="AR P丸ゴシック体E" panose="020F0900000000000000" pitchFamily="50" charset="-128"/>
                <a:ea typeface="AR P丸ゴシック体E" panose="020F0900000000000000" pitchFamily="50" charset="-128"/>
              </a:rPr>
              <a:t>計画中に示された任務分担が不明確</a:t>
            </a:r>
          </a:p>
          <a:p>
            <a:r>
              <a:rPr kumimoji="1" lang="ja-JP" altLang="en-US" sz="2000" dirty="0"/>
              <a:t>　現行計画では、災害対策本部の部・班の任務・取組の記載が</a:t>
            </a:r>
            <a:r>
              <a:rPr lang="ja-JP" altLang="en-US" sz="2000" b="1" u="sng" dirty="0"/>
              <a:t>平時における</a:t>
            </a:r>
            <a:r>
              <a:rPr kumimoji="1" lang="ja-JP" altLang="en-US" sz="2000" b="1" u="sng" dirty="0"/>
              <a:t>組織の事務分掌と混同</a:t>
            </a:r>
            <a:r>
              <a:rPr lang="ja-JP" altLang="en-US" sz="2000" b="1" u="sng" dirty="0"/>
              <a:t>されやすい状態</a:t>
            </a:r>
            <a:r>
              <a:rPr kumimoji="1" lang="ja-JP" altLang="en-US" sz="2000" dirty="0"/>
              <a:t>。</a:t>
            </a:r>
            <a:endParaRPr kumimoji="1" lang="ja-JP" altLang="en-US" dirty="0"/>
          </a:p>
        </p:txBody>
      </p:sp>
      <p:sp>
        <p:nvSpPr>
          <p:cNvPr id="2" name="テキスト ボックス 1">
            <a:extLst>
              <a:ext uri="{FF2B5EF4-FFF2-40B4-BE49-F238E27FC236}">
                <a16:creationId xmlns:a16="http://schemas.microsoft.com/office/drawing/2014/main" id="{D0FCF4E8-AC73-B138-7212-F0DB115513C6}"/>
              </a:ext>
            </a:extLst>
          </p:cNvPr>
          <p:cNvSpPr txBox="1"/>
          <p:nvPr/>
        </p:nvSpPr>
        <p:spPr>
          <a:xfrm>
            <a:off x="535989" y="2292335"/>
            <a:ext cx="9068662" cy="1938992"/>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nchor="b">
            <a:spAutoFit/>
          </a:bodyPr>
          <a:lstStyle/>
          <a:p>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a:t>
            </a:r>
            <a:r>
              <a:rPr kumimoji="1" lang="ja-JP" altLang="en-US" sz="2000" dirty="0">
                <a:latin typeface="BIZ UDPゴシック" panose="020B0400000000000000" pitchFamily="50" charset="-128"/>
                <a:ea typeface="BIZ UDPゴシック" panose="020B0400000000000000" pitchFamily="50" charset="-128"/>
              </a:rPr>
              <a:t>庁内の「</a:t>
            </a:r>
            <a:r>
              <a:rPr lang="ja-JP" altLang="en-US" sz="2000" dirty="0">
                <a:latin typeface="BIZ UDPゴシック" panose="020B0400000000000000" pitchFamily="50" charset="-128"/>
                <a:ea typeface="BIZ UDPゴシック" panose="020B0400000000000000" pitchFamily="50" charset="-128"/>
              </a:rPr>
              <a:t>災害時に必要とされる任務と対応」に対する認識は、平時における組織の事務分掌をベースに形成される傾向があるため、組織（所管部局や課）に</a:t>
            </a:r>
            <a:r>
              <a:rPr lang="ja-JP" altLang="en-US" sz="2000" b="1" dirty="0">
                <a:latin typeface="BIZ UDPゴシック" panose="020B0400000000000000" pitchFamily="50" charset="-128"/>
                <a:ea typeface="BIZ UDPゴシック" panose="020B0400000000000000" pitchFamily="50" charset="-128"/>
              </a:rPr>
              <a:t>災害対応業務を割り振る（＝</a:t>
            </a:r>
            <a:r>
              <a:rPr lang="ja-JP" altLang="en-US" sz="2000" b="1" dirty="0">
                <a:solidFill>
                  <a:srgbClr val="FF0000"/>
                </a:solidFill>
                <a:latin typeface="BIZ UDPゴシック" panose="020B0400000000000000" pitchFamily="50" charset="-128"/>
                <a:ea typeface="BIZ UDPゴシック" panose="020B0400000000000000" pitchFamily="50" charset="-128"/>
              </a:rPr>
              <a:t>人に仕事を充てる</a:t>
            </a:r>
            <a:r>
              <a:rPr lang="ja-JP" altLang="en-US" sz="2000" b="1" dirty="0">
                <a:latin typeface="BIZ UDPゴシック" panose="020B0400000000000000" pitchFamily="50" charset="-128"/>
                <a:ea typeface="BIZ UDPゴシック" panose="020B0400000000000000" pitchFamily="50" charset="-128"/>
              </a:rPr>
              <a:t>）方法</a:t>
            </a:r>
            <a:r>
              <a:rPr lang="ja-JP" altLang="en-US" sz="2000" dirty="0">
                <a:latin typeface="BIZ UDPゴシック" panose="020B0400000000000000" pitchFamily="50" charset="-128"/>
                <a:ea typeface="BIZ UDPゴシック" panose="020B0400000000000000" pitchFamily="50" charset="-128"/>
              </a:rPr>
              <a:t>では</a:t>
            </a:r>
            <a:r>
              <a:rPr kumimoji="1" lang="ja-JP" altLang="en-US" sz="2000" b="1" u="sng" dirty="0">
                <a:solidFill>
                  <a:schemeClr val="accent5"/>
                </a:solidFill>
                <a:latin typeface="BIZ UDPゴシック" panose="020B0400000000000000" pitchFamily="50" charset="-128"/>
                <a:ea typeface="BIZ UDPゴシック" panose="020B0400000000000000" pitchFamily="50" charset="-128"/>
              </a:rPr>
              <a:t>任務に疑問</a:t>
            </a:r>
            <a:r>
              <a:rPr kumimoji="1" lang="ja-JP" altLang="en-US" sz="2000" dirty="0">
                <a:latin typeface="BIZ UDPゴシック" panose="020B0400000000000000" pitchFamily="50" charset="-128"/>
                <a:ea typeface="BIZ UDPゴシック" panose="020B0400000000000000" pitchFamily="50" charset="-128"/>
              </a:rPr>
              <a:t>が持たれやすい。</a:t>
            </a:r>
            <a:endParaRPr kumimoji="1" lang="en-US" altLang="ja-JP" sz="2000" dirty="0">
              <a:latin typeface="BIZ UDPゴシック" panose="020B0400000000000000" pitchFamily="50" charset="-128"/>
              <a:ea typeface="BIZ UDPゴシック" panose="020B0400000000000000" pitchFamily="50" charset="-128"/>
            </a:endParaRPr>
          </a:p>
          <a:p>
            <a:endParaRPr kumimoji="1" lang="en-US" altLang="ja-JP" sz="20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BEC15E92-99CE-AB67-53AF-0AE312A50CE3}"/>
              </a:ext>
            </a:extLst>
          </p:cNvPr>
          <p:cNvSpPr txBox="1"/>
          <p:nvPr/>
        </p:nvSpPr>
        <p:spPr>
          <a:xfrm>
            <a:off x="542742" y="4433227"/>
            <a:ext cx="9055156" cy="2139047"/>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endParaRPr kumimoji="1" lang="en-US" altLang="ja-JP" sz="1100" dirty="0"/>
          </a:p>
          <a:p>
            <a:pPr algn="ctr"/>
            <a:r>
              <a:rPr kumimoji="1" lang="ja-JP" altLang="en-US" sz="2800" b="1" dirty="0">
                <a:solidFill>
                  <a:srgbClr val="FF0000"/>
                </a:solidFill>
                <a:latin typeface="BIZ UDPゴシック" panose="020B0400000000000000" pitchFamily="50" charset="-128"/>
                <a:ea typeface="BIZ UDPゴシック" panose="020B0400000000000000" pitchFamily="50" charset="-128"/>
              </a:rPr>
              <a:t>ＩＣＳ</a:t>
            </a:r>
            <a:r>
              <a:rPr kumimoji="1" lang="en-US" altLang="ja-JP" b="1" baseline="72000" dirty="0">
                <a:latin typeface="BIZ UDPゴシック" panose="020B0400000000000000" pitchFamily="50" charset="-128"/>
                <a:ea typeface="BIZ UDPゴシック" panose="020B0400000000000000" pitchFamily="50" charset="-128"/>
              </a:rPr>
              <a:t>※</a:t>
            </a:r>
            <a:r>
              <a:rPr lang="ja-JP" altLang="en-US" sz="2800" b="1" dirty="0">
                <a:latin typeface="BIZ UDPゴシック" panose="020B0400000000000000" pitchFamily="50" charset="-128"/>
                <a:ea typeface="BIZ UDPゴシック" panose="020B0400000000000000" pitchFamily="50" charset="-128"/>
              </a:rPr>
              <a:t>の導入により</a:t>
            </a:r>
            <a:r>
              <a:rPr kumimoji="1" lang="ja-JP" altLang="en-US" sz="2800" dirty="0">
                <a:latin typeface="BIZ UDPゴシック" panose="020B0400000000000000" pitchFamily="50" charset="-128"/>
                <a:ea typeface="BIZ UDPゴシック" panose="020B0400000000000000" pitchFamily="50" charset="-128"/>
              </a:rPr>
              <a:t>「</a:t>
            </a:r>
            <a:r>
              <a:rPr kumimoji="1" lang="ja-JP" altLang="en-US" sz="2800" b="1" u="sng" dirty="0">
                <a:solidFill>
                  <a:srgbClr val="FF0000"/>
                </a:solidFill>
                <a:latin typeface="BIZ UDPゴシック" panose="020B0400000000000000" pitchFamily="50" charset="-128"/>
                <a:ea typeface="BIZ UDPゴシック" panose="020B0400000000000000" pitchFamily="50" charset="-128"/>
              </a:rPr>
              <a:t>仕事に人を充てる</a:t>
            </a:r>
            <a:r>
              <a:rPr kumimoji="1" lang="ja-JP" altLang="en-US" sz="2800" b="1" dirty="0">
                <a:latin typeface="BIZ UDPゴシック" panose="020B0400000000000000" pitchFamily="50" charset="-128"/>
                <a:ea typeface="BIZ UDPゴシック" panose="020B0400000000000000" pitchFamily="50" charset="-128"/>
              </a:rPr>
              <a:t>」組織へ</a:t>
            </a:r>
            <a:endParaRPr kumimoji="1" lang="en-US" altLang="ja-JP" sz="2800" b="1" dirty="0">
              <a:latin typeface="BIZ UDPゴシック" panose="020B0400000000000000" pitchFamily="50" charset="-128"/>
              <a:ea typeface="BIZ UDPゴシック" panose="020B0400000000000000" pitchFamily="50" charset="-128"/>
            </a:endParaRPr>
          </a:p>
          <a:p>
            <a:r>
              <a:rPr lang="ja-JP" altLang="en-US" sz="1400" b="1" dirty="0">
                <a:latin typeface="BIZ UDPゴシック" panose="020B0400000000000000" pitchFamily="50" charset="-128"/>
                <a:ea typeface="BIZ UDPゴシック" panose="020B0400000000000000" pitchFamily="50" charset="-128"/>
              </a:rPr>
              <a:t>　　　　　　　　　</a:t>
            </a:r>
            <a:r>
              <a:rPr lang="en-US" altLang="ja-JP" sz="1400" b="1" dirty="0">
                <a:solidFill>
                  <a:schemeClr val="accent5"/>
                </a:solidFill>
                <a:latin typeface="BIZ UDPゴシック" panose="020B0400000000000000" pitchFamily="50" charset="-128"/>
                <a:ea typeface="BIZ UDPゴシック" panose="020B0400000000000000" pitchFamily="50" charset="-128"/>
              </a:rPr>
              <a:t>※ICS</a:t>
            </a:r>
            <a:r>
              <a:rPr lang="ja-JP" altLang="en-US" sz="1400" b="1" dirty="0">
                <a:solidFill>
                  <a:schemeClr val="accent5"/>
                </a:solidFill>
                <a:latin typeface="BIZ UDPゴシック" panose="020B0400000000000000" pitchFamily="50" charset="-128"/>
                <a:ea typeface="BIZ UDPゴシック" panose="020B0400000000000000" pitchFamily="50" charset="-128"/>
              </a:rPr>
              <a:t>（</a:t>
            </a:r>
            <a:r>
              <a:rPr lang="en-US" altLang="ja-JP" sz="1400" b="1" dirty="0">
                <a:solidFill>
                  <a:schemeClr val="accent5"/>
                </a:solidFill>
                <a:latin typeface="BIZ UDPゴシック" panose="020B0400000000000000" pitchFamily="50" charset="-128"/>
                <a:ea typeface="BIZ UDPゴシック" panose="020B0400000000000000" pitchFamily="50" charset="-128"/>
              </a:rPr>
              <a:t>Incident Command System</a:t>
            </a:r>
            <a:r>
              <a:rPr lang="ja-JP" altLang="en-US" sz="1400" b="1" dirty="0">
                <a:solidFill>
                  <a:schemeClr val="accent5"/>
                </a:solidFill>
                <a:latin typeface="BIZ UDPゴシック" panose="020B0400000000000000" pitchFamily="50" charset="-128"/>
                <a:ea typeface="BIZ UDPゴシック" panose="020B0400000000000000" pitchFamily="50" charset="-128"/>
              </a:rPr>
              <a:t>：緊急時総合調整システム）</a:t>
            </a:r>
            <a:endParaRPr kumimoji="1" lang="en-US" altLang="ja-JP" sz="1400" b="1" dirty="0">
              <a:solidFill>
                <a:schemeClr val="accent5"/>
              </a:solidFill>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　平素の組織体制に災害対応の仕事（任務と対応）を充てるのではなく、</a:t>
            </a:r>
            <a:r>
              <a:rPr kumimoji="1" lang="ja-JP" altLang="en-US" sz="2000" b="1" u="sng" dirty="0">
                <a:solidFill>
                  <a:srgbClr val="FF0000"/>
                </a:solidFill>
                <a:latin typeface="BIZ UDPゴシック" panose="020B0400000000000000" pitchFamily="50" charset="-128"/>
                <a:ea typeface="BIZ UDPゴシック" panose="020B0400000000000000" pitchFamily="50" charset="-128"/>
              </a:rPr>
              <a:t>災害時に必要となる仕事に人（担当や所管）を充てる</a:t>
            </a:r>
            <a:r>
              <a:rPr kumimoji="1" lang="ja-JP" altLang="en-US" sz="2000" dirty="0">
                <a:latin typeface="BIZ UDPゴシック" panose="020B0400000000000000" pitchFamily="50" charset="-128"/>
                <a:ea typeface="BIZ UDPゴシック" panose="020B0400000000000000" pitchFamily="50" charset="-128"/>
              </a:rPr>
              <a:t>必要がある。</a:t>
            </a:r>
            <a:endParaRPr kumimoji="1"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災害対応のための組織統制が機能しなければ、職員の士気に影響を及ぼし、混乱の原因となる。（自治体における災害対応の構造的問題でもある。）</a:t>
            </a:r>
            <a:endParaRPr lang="en-US" altLang="ja-JP" sz="2000" dirty="0">
              <a:latin typeface="BIZ UDPゴシック" panose="020B0400000000000000" pitchFamily="50" charset="-128"/>
              <a:ea typeface="BIZ UDPゴシック" panose="020B0400000000000000" pitchFamily="50" charset="-128"/>
            </a:endParaRPr>
          </a:p>
        </p:txBody>
      </p:sp>
      <p:sp>
        <p:nvSpPr>
          <p:cNvPr id="13" name="楕円 12">
            <a:extLst>
              <a:ext uri="{FF2B5EF4-FFF2-40B4-BE49-F238E27FC236}">
                <a16:creationId xmlns:a16="http://schemas.microsoft.com/office/drawing/2014/main" id="{852C16B6-1B99-3C58-97E2-D54FE1B6ABEB}"/>
              </a:ext>
            </a:extLst>
          </p:cNvPr>
          <p:cNvSpPr/>
          <p:nvPr/>
        </p:nvSpPr>
        <p:spPr>
          <a:xfrm>
            <a:off x="279402" y="987606"/>
            <a:ext cx="972109" cy="455792"/>
          </a:xfrm>
          <a:prstGeom prst="ellipse">
            <a:avLst/>
          </a:prstGeom>
          <a:solidFill>
            <a:schemeClr val="accent5"/>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現状</a:t>
            </a:r>
            <a:endParaRPr kumimoji="1" lang="en-US" altLang="ja-JP" sz="1600" b="1" dirty="0"/>
          </a:p>
        </p:txBody>
      </p:sp>
      <p:sp>
        <p:nvSpPr>
          <p:cNvPr id="14" name="楕円 13">
            <a:extLst>
              <a:ext uri="{FF2B5EF4-FFF2-40B4-BE49-F238E27FC236}">
                <a16:creationId xmlns:a16="http://schemas.microsoft.com/office/drawing/2014/main" id="{20414F83-F552-CC21-FEBF-A32F546CC7AD}"/>
              </a:ext>
            </a:extLst>
          </p:cNvPr>
          <p:cNvSpPr/>
          <p:nvPr/>
        </p:nvSpPr>
        <p:spPr>
          <a:xfrm>
            <a:off x="283128" y="2236096"/>
            <a:ext cx="972109" cy="455792"/>
          </a:xfrm>
          <a:prstGeom prst="ellipse">
            <a:avLst/>
          </a:prstGeom>
          <a:solidFill>
            <a:schemeClr val="accent6">
              <a:lumMod val="7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問題</a:t>
            </a:r>
            <a:endParaRPr kumimoji="1" lang="en-US" altLang="ja-JP" b="1" dirty="0"/>
          </a:p>
        </p:txBody>
      </p:sp>
      <p:sp>
        <p:nvSpPr>
          <p:cNvPr id="15" name="楕円 14">
            <a:extLst>
              <a:ext uri="{FF2B5EF4-FFF2-40B4-BE49-F238E27FC236}">
                <a16:creationId xmlns:a16="http://schemas.microsoft.com/office/drawing/2014/main" id="{66E1C2AF-6447-D8C3-C33D-CFFD9182A28B}"/>
              </a:ext>
            </a:extLst>
          </p:cNvPr>
          <p:cNvSpPr/>
          <p:nvPr/>
        </p:nvSpPr>
        <p:spPr>
          <a:xfrm>
            <a:off x="103109" y="4365678"/>
            <a:ext cx="1332149" cy="688838"/>
          </a:xfrm>
          <a:prstGeom prst="ellipse">
            <a:avLst/>
          </a:prstGeom>
          <a:solidFill>
            <a:schemeClr val="accent2">
              <a:lumMod val="7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解消の</a:t>
            </a:r>
            <a:endParaRPr kumimoji="1" lang="en-US" altLang="ja-JP" b="1" dirty="0"/>
          </a:p>
          <a:p>
            <a:pPr algn="ctr"/>
            <a:r>
              <a:rPr kumimoji="1" lang="ja-JP" altLang="en-US" b="1" dirty="0"/>
              <a:t>ために</a:t>
            </a:r>
            <a:endParaRPr kumimoji="1" lang="en-US" altLang="ja-JP" b="1" dirty="0"/>
          </a:p>
        </p:txBody>
      </p:sp>
      <p:sp>
        <p:nvSpPr>
          <p:cNvPr id="10" name="矢印: 下 9">
            <a:extLst>
              <a:ext uri="{FF2B5EF4-FFF2-40B4-BE49-F238E27FC236}">
                <a16:creationId xmlns:a16="http://schemas.microsoft.com/office/drawing/2014/main" id="{0D2E8F7E-0A7D-9FC7-2ED0-F643951E5A4B}"/>
              </a:ext>
            </a:extLst>
          </p:cNvPr>
          <p:cNvSpPr/>
          <p:nvPr/>
        </p:nvSpPr>
        <p:spPr>
          <a:xfrm>
            <a:off x="1748644" y="2144237"/>
            <a:ext cx="1654477" cy="4371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3">
            <a:extLst>
              <a:ext uri="{FF2B5EF4-FFF2-40B4-BE49-F238E27FC236}">
                <a16:creationId xmlns:a16="http://schemas.microsoft.com/office/drawing/2014/main" id="{1995C8CA-E515-E07A-D613-A9B8D76CECCA}"/>
              </a:ext>
            </a:extLst>
          </p:cNvPr>
          <p:cNvSpPr txBox="1">
            <a:spLocks/>
          </p:cNvSpPr>
          <p:nvPr/>
        </p:nvSpPr>
        <p:spPr>
          <a:xfrm>
            <a:off x="7484664" y="6389712"/>
            <a:ext cx="207843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C9400E4-C46D-48FA-AEA0-ED136F70A0E5}" type="slidenum">
              <a:rPr lang="ja-JP" altLang="en-US" smtClean="0"/>
              <a:pPr/>
              <a:t>26</a:t>
            </a:fld>
            <a:endParaRPr lang="ja-JP" altLang="en-US" dirty="0"/>
          </a:p>
        </p:txBody>
      </p:sp>
      <p:sp>
        <p:nvSpPr>
          <p:cNvPr id="3" name="矢印: 下 2">
            <a:extLst>
              <a:ext uri="{FF2B5EF4-FFF2-40B4-BE49-F238E27FC236}">
                <a16:creationId xmlns:a16="http://schemas.microsoft.com/office/drawing/2014/main" id="{184430BF-51F5-A7F5-E38C-3BFA462282D8}"/>
              </a:ext>
            </a:extLst>
          </p:cNvPr>
          <p:cNvSpPr/>
          <p:nvPr/>
        </p:nvSpPr>
        <p:spPr>
          <a:xfrm>
            <a:off x="1748644" y="4144188"/>
            <a:ext cx="1654477" cy="43713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思考の吹き出し: 雲形 16">
            <a:extLst>
              <a:ext uri="{FF2B5EF4-FFF2-40B4-BE49-F238E27FC236}">
                <a16:creationId xmlns:a16="http://schemas.microsoft.com/office/drawing/2014/main" id="{FD5B93CB-347A-0E37-27D0-E9A11FB4E712}"/>
              </a:ext>
            </a:extLst>
          </p:cNvPr>
          <p:cNvSpPr/>
          <p:nvPr/>
        </p:nvSpPr>
        <p:spPr>
          <a:xfrm>
            <a:off x="3403121" y="3609021"/>
            <a:ext cx="3779149" cy="885262"/>
          </a:xfrm>
          <a:prstGeom prst="cloudCallout">
            <a:avLst>
              <a:gd name="adj1" fmla="val 52144"/>
              <a:gd name="adj2" fmla="val -43686"/>
            </a:avLst>
          </a:prstGeom>
          <a:solidFill>
            <a:schemeClr val="bg2"/>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6C59995-AD36-79E0-0F2D-2526D3565471}"/>
              </a:ext>
            </a:extLst>
          </p:cNvPr>
          <p:cNvSpPr txBox="1"/>
          <p:nvPr/>
        </p:nvSpPr>
        <p:spPr>
          <a:xfrm>
            <a:off x="4043058" y="3627606"/>
            <a:ext cx="3286206" cy="830997"/>
          </a:xfrm>
          <a:prstGeom prst="rect">
            <a:avLst/>
          </a:prstGeom>
          <a:noFill/>
          <a:ln>
            <a:noFill/>
          </a:ln>
        </p:spPr>
        <p:txBody>
          <a:bodyPr wrap="square" rtlCol="0">
            <a:spAutoFit/>
          </a:bodyPr>
          <a:lstStyle/>
          <a:p>
            <a:r>
              <a:rPr lang="ja-JP" altLang="en-US" sz="1600" dirty="0">
                <a:solidFill>
                  <a:srgbClr val="FF0000"/>
                </a:solidFill>
                <a:latin typeface="BIZ UDゴシック" panose="020B0400000000000000" pitchFamily="49" charset="-128"/>
                <a:ea typeface="BIZ UDゴシック" panose="020B0400000000000000" pitchFamily="49" charset="-128"/>
              </a:rPr>
              <a:t>・業務の抜け落ち</a:t>
            </a:r>
            <a:endParaRPr lang="en-US" altLang="ja-JP" sz="1600" dirty="0">
              <a:solidFill>
                <a:srgbClr val="FF0000"/>
              </a:solidFill>
              <a:latin typeface="BIZ UDゴシック" panose="020B0400000000000000" pitchFamily="49" charset="-128"/>
              <a:ea typeface="BIZ UDゴシック" panose="020B0400000000000000" pitchFamily="49" charset="-128"/>
            </a:endParaRPr>
          </a:p>
          <a:p>
            <a:r>
              <a:rPr lang="ja-JP" altLang="en-US" sz="1600" dirty="0">
                <a:solidFill>
                  <a:srgbClr val="FF0000"/>
                </a:solidFill>
                <a:latin typeface="BIZ UDゴシック" panose="020B0400000000000000" pitchFamily="49" charset="-128"/>
                <a:ea typeface="BIZ UDゴシック" panose="020B0400000000000000" pitchFamily="49" charset="-128"/>
              </a:rPr>
              <a:t>・組織間の「割モメ」の原因</a:t>
            </a:r>
            <a:endParaRPr lang="en-US" altLang="ja-JP" sz="1600" dirty="0">
              <a:solidFill>
                <a:srgbClr val="FF0000"/>
              </a:solidFill>
              <a:latin typeface="BIZ UDゴシック" panose="020B0400000000000000" pitchFamily="49" charset="-128"/>
              <a:ea typeface="BIZ UDゴシック" panose="020B0400000000000000" pitchFamily="49" charset="-128"/>
            </a:endParaRPr>
          </a:p>
          <a:p>
            <a:r>
              <a:rPr lang="ja-JP" altLang="en-US" sz="1600" dirty="0">
                <a:solidFill>
                  <a:srgbClr val="FF0000"/>
                </a:solidFill>
                <a:latin typeface="BIZ UDゴシック" panose="020B0400000000000000" pitchFamily="49" charset="-128"/>
                <a:ea typeface="BIZ UDゴシック" panose="020B0400000000000000" pitchFamily="49" charset="-128"/>
              </a:rPr>
              <a:t>・マンパワーの偏り</a:t>
            </a:r>
            <a:endParaRPr lang="en-US" altLang="ja-JP" sz="1600"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86147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09FCC-1B29-60BD-83E6-E7E685AB8360}"/>
            </a:ext>
          </a:extLst>
        </p:cNvPr>
        <p:cNvGrpSpPr/>
        <p:nvPr/>
      </p:nvGrpSpPr>
      <p:grpSpPr>
        <a:xfrm>
          <a:off x="0" y="0"/>
          <a:ext cx="0" cy="0"/>
          <a:chOff x="0" y="0"/>
          <a:chExt cx="0" cy="0"/>
        </a:xfrm>
      </p:grpSpPr>
      <p:sp>
        <p:nvSpPr>
          <p:cNvPr id="121" name="思考の吹き出し: 雲形 120">
            <a:extLst>
              <a:ext uri="{FF2B5EF4-FFF2-40B4-BE49-F238E27FC236}">
                <a16:creationId xmlns:a16="http://schemas.microsoft.com/office/drawing/2014/main" id="{D39CDD9C-E0E0-4597-4801-36F21C853652}"/>
              </a:ext>
            </a:extLst>
          </p:cNvPr>
          <p:cNvSpPr/>
          <p:nvPr/>
        </p:nvSpPr>
        <p:spPr>
          <a:xfrm>
            <a:off x="6597871" y="4999051"/>
            <a:ext cx="2078436" cy="1784514"/>
          </a:xfrm>
          <a:prstGeom prst="cloudCallout">
            <a:avLst>
              <a:gd name="adj1" fmla="val -64352"/>
              <a:gd name="adj2" fmla="val -70940"/>
            </a:avLst>
          </a:prstGeom>
          <a:solidFill>
            <a:schemeClr val="bg2"/>
          </a:solidFill>
          <a:ln>
            <a:solidFill>
              <a:schemeClr val="accent1">
                <a:shade val="1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思考の吹き出し: 雲形 119">
            <a:extLst>
              <a:ext uri="{FF2B5EF4-FFF2-40B4-BE49-F238E27FC236}">
                <a16:creationId xmlns:a16="http://schemas.microsoft.com/office/drawing/2014/main" id="{45DA6661-2F5C-2ADE-9BBA-4268FAA34145}"/>
              </a:ext>
            </a:extLst>
          </p:cNvPr>
          <p:cNvSpPr/>
          <p:nvPr/>
        </p:nvSpPr>
        <p:spPr>
          <a:xfrm>
            <a:off x="7366657" y="2269708"/>
            <a:ext cx="2337228" cy="2350041"/>
          </a:xfrm>
          <a:prstGeom prst="cloudCallout">
            <a:avLst>
              <a:gd name="adj1" fmla="val -78445"/>
              <a:gd name="adj2" fmla="val -15042"/>
            </a:avLst>
          </a:prstGeom>
          <a:solidFill>
            <a:schemeClr val="bg2"/>
          </a:solidFill>
          <a:ln>
            <a:solidFill>
              <a:schemeClr val="accent1">
                <a:shade val="1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楕円 93">
            <a:extLst>
              <a:ext uri="{FF2B5EF4-FFF2-40B4-BE49-F238E27FC236}">
                <a16:creationId xmlns:a16="http://schemas.microsoft.com/office/drawing/2014/main" id="{E4858F3A-239D-F1F2-EC53-DCE7C106546A}"/>
              </a:ext>
            </a:extLst>
          </p:cNvPr>
          <p:cNvSpPr/>
          <p:nvPr/>
        </p:nvSpPr>
        <p:spPr>
          <a:xfrm>
            <a:off x="4624148" y="5574872"/>
            <a:ext cx="1593732" cy="1127850"/>
          </a:xfrm>
          <a:prstGeom prst="ellipse">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楕円 91">
            <a:extLst>
              <a:ext uri="{FF2B5EF4-FFF2-40B4-BE49-F238E27FC236}">
                <a16:creationId xmlns:a16="http://schemas.microsoft.com/office/drawing/2014/main" id="{4449751E-31FE-41A6-61B8-82750CF74FA7}"/>
              </a:ext>
            </a:extLst>
          </p:cNvPr>
          <p:cNvSpPr/>
          <p:nvPr/>
        </p:nvSpPr>
        <p:spPr>
          <a:xfrm>
            <a:off x="2750273" y="5578383"/>
            <a:ext cx="1799197" cy="1127850"/>
          </a:xfrm>
          <a:prstGeom prst="ellipse">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楕円 86">
            <a:extLst>
              <a:ext uri="{FF2B5EF4-FFF2-40B4-BE49-F238E27FC236}">
                <a16:creationId xmlns:a16="http://schemas.microsoft.com/office/drawing/2014/main" id="{90ADC371-B37E-8A43-5FD9-940AB7590466}"/>
              </a:ext>
            </a:extLst>
          </p:cNvPr>
          <p:cNvSpPr/>
          <p:nvPr/>
        </p:nvSpPr>
        <p:spPr>
          <a:xfrm>
            <a:off x="459901" y="5583130"/>
            <a:ext cx="2294790" cy="1127850"/>
          </a:xfrm>
          <a:prstGeom prst="ellipse">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楕円 66">
            <a:extLst>
              <a:ext uri="{FF2B5EF4-FFF2-40B4-BE49-F238E27FC236}">
                <a16:creationId xmlns:a16="http://schemas.microsoft.com/office/drawing/2014/main" id="{176AB5E2-6480-1600-4327-6A208C8DEDC9}"/>
              </a:ext>
            </a:extLst>
          </p:cNvPr>
          <p:cNvSpPr/>
          <p:nvPr/>
        </p:nvSpPr>
        <p:spPr>
          <a:xfrm>
            <a:off x="3786385" y="4187724"/>
            <a:ext cx="2541560" cy="1127850"/>
          </a:xfrm>
          <a:prstGeom prst="ellipse">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a:extLst>
              <a:ext uri="{FF2B5EF4-FFF2-40B4-BE49-F238E27FC236}">
                <a16:creationId xmlns:a16="http://schemas.microsoft.com/office/drawing/2014/main" id="{08AEF524-AFF4-37C1-E7D6-CCE66697ECD3}"/>
              </a:ext>
            </a:extLst>
          </p:cNvPr>
          <p:cNvSpPr/>
          <p:nvPr/>
        </p:nvSpPr>
        <p:spPr>
          <a:xfrm>
            <a:off x="3908884" y="2837562"/>
            <a:ext cx="2388589" cy="1127850"/>
          </a:xfrm>
          <a:prstGeom prst="ellipse">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6836B03B-742D-89E2-C076-00DD7E59267F}"/>
              </a:ext>
            </a:extLst>
          </p:cNvPr>
          <p:cNvSpPr/>
          <p:nvPr/>
        </p:nvSpPr>
        <p:spPr>
          <a:xfrm>
            <a:off x="6137090" y="1383377"/>
            <a:ext cx="2337229" cy="1279072"/>
          </a:xfrm>
          <a:prstGeom prst="ellipse">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078C4418-D706-A6AA-359F-EC496A2AD4F2}"/>
              </a:ext>
            </a:extLst>
          </p:cNvPr>
          <p:cNvSpPr/>
          <p:nvPr/>
        </p:nvSpPr>
        <p:spPr>
          <a:xfrm>
            <a:off x="1534730" y="3503610"/>
            <a:ext cx="2806202" cy="1954319"/>
          </a:xfrm>
          <a:prstGeom prst="ellipse">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B8FB24D3-DC08-12B4-81CE-EEDFBDF262A2}"/>
              </a:ext>
            </a:extLst>
          </p:cNvPr>
          <p:cNvSpPr/>
          <p:nvPr/>
        </p:nvSpPr>
        <p:spPr>
          <a:xfrm>
            <a:off x="3742333" y="1412776"/>
            <a:ext cx="2546666" cy="1279072"/>
          </a:xfrm>
          <a:prstGeom prst="ellipse">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51CFCFCE-E85D-A98E-87A7-A871E895D194}"/>
              </a:ext>
            </a:extLst>
          </p:cNvPr>
          <p:cNvSpPr/>
          <p:nvPr/>
        </p:nvSpPr>
        <p:spPr>
          <a:xfrm>
            <a:off x="1469804" y="2106219"/>
            <a:ext cx="2720503" cy="1235914"/>
          </a:xfrm>
          <a:prstGeom prst="ellipse">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94D222D0-D331-EA88-12D0-A4CAB7FFFD80}"/>
              </a:ext>
            </a:extLst>
          </p:cNvPr>
          <p:cNvSpPr/>
          <p:nvPr/>
        </p:nvSpPr>
        <p:spPr>
          <a:xfrm>
            <a:off x="184993" y="2029968"/>
            <a:ext cx="1148640" cy="2164935"/>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858662FF-7097-D876-4D51-A8872FC16414}"/>
              </a:ext>
            </a:extLst>
          </p:cNvPr>
          <p:cNvSpPr>
            <a:spLocks noGrp="1"/>
          </p:cNvSpPr>
          <p:nvPr>
            <p:ph type="sldNum" sz="quarter" idx="12"/>
          </p:nvPr>
        </p:nvSpPr>
        <p:spPr>
          <a:xfrm>
            <a:off x="7435101" y="6484027"/>
            <a:ext cx="2078436" cy="365125"/>
          </a:xfrm>
        </p:spPr>
        <p:txBody>
          <a:bodyPr/>
          <a:lstStyle/>
          <a:p>
            <a:fld id="{2C9400E4-C46D-48FA-AEA0-ED136F70A0E5}" type="slidenum">
              <a:rPr lang="ja-JP" altLang="en-US" smtClean="0"/>
              <a:pPr/>
              <a:t>27</a:t>
            </a:fld>
            <a:endParaRPr lang="ja-JP" altLang="en-US" dirty="0"/>
          </a:p>
        </p:txBody>
      </p:sp>
      <p:pic>
        <p:nvPicPr>
          <p:cNvPr id="39" name="図 38">
            <a:extLst>
              <a:ext uri="{FF2B5EF4-FFF2-40B4-BE49-F238E27FC236}">
                <a16:creationId xmlns:a16="http://schemas.microsoft.com/office/drawing/2014/main" id="{A3370FCE-9180-E119-B051-C44696B2DDA6}"/>
              </a:ext>
            </a:extLst>
          </p:cNvPr>
          <p:cNvPicPr>
            <a:picLocks noChangeAspect="1"/>
          </p:cNvPicPr>
          <p:nvPr/>
        </p:nvPicPr>
        <p:blipFill>
          <a:blip r:embed="rId2"/>
          <a:stretch>
            <a:fillRect/>
          </a:stretch>
        </p:blipFill>
        <p:spPr>
          <a:xfrm>
            <a:off x="185560" y="2456892"/>
            <a:ext cx="1066111" cy="1066111"/>
          </a:xfrm>
          <a:prstGeom prst="rect">
            <a:avLst/>
          </a:prstGeom>
        </p:spPr>
      </p:pic>
      <p:sp>
        <p:nvSpPr>
          <p:cNvPr id="41" name="テキスト ボックス 40">
            <a:extLst>
              <a:ext uri="{FF2B5EF4-FFF2-40B4-BE49-F238E27FC236}">
                <a16:creationId xmlns:a16="http://schemas.microsoft.com/office/drawing/2014/main" id="{49A7C20C-4470-ED98-F931-372C7AF92111}"/>
              </a:ext>
            </a:extLst>
          </p:cNvPr>
          <p:cNvSpPr txBox="1"/>
          <p:nvPr/>
        </p:nvSpPr>
        <p:spPr>
          <a:xfrm>
            <a:off x="170760" y="3462758"/>
            <a:ext cx="1116124" cy="523220"/>
          </a:xfrm>
          <a:prstGeom prst="rect">
            <a:avLst/>
          </a:prstGeom>
          <a:noFill/>
        </p:spPr>
        <p:txBody>
          <a:bodyPr wrap="square" rtlCol="0">
            <a:spAutoFit/>
          </a:bodyPr>
          <a:lstStyle/>
          <a:p>
            <a:pPr algn="ctr"/>
            <a:r>
              <a:rPr kumimoji="1" lang="ja-JP" altLang="en-US" sz="1400" b="1" dirty="0">
                <a:latin typeface="BIZ UDゴシック" panose="020B0400000000000000" pitchFamily="49" charset="-128"/>
                <a:ea typeface="BIZ UDゴシック" panose="020B0400000000000000" pitchFamily="49" charset="-128"/>
              </a:rPr>
              <a:t>危機管理室</a:t>
            </a:r>
            <a:endParaRPr kumimoji="1" lang="en-US" altLang="ja-JP" sz="1400" b="1" dirty="0">
              <a:latin typeface="BIZ UDゴシック" panose="020B0400000000000000" pitchFamily="49" charset="-128"/>
              <a:ea typeface="BIZ UDゴシック" panose="020B0400000000000000" pitchFamily="49" charset="-128"/>
            </a:endParaRPr>
          </a:p>
          <a:p>
            <a:pPr algn="ctr"/>
            <a:r>
              <a:rPr lang="ja-JP" altLang="en-US" sz="1400" b="1" dirty="0">
                <a:latin typeface="BIZ UDゴシック" panose="020B0400000000000000" pitchFamily="49" charset="-128"/>
                <a:ea typeface="BIZ UDゴシック" panose="020B0400000000000000" pitchFamily="49" charset="-128"/>
              </a:rPr>
              <a:t>他</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52" name="リボン: 上に曲がる 51">
            <a:extLst>
              <a:ext uri="{FF2B5EF4-FFF2-40B4-BE49-F238E27FC236}">
                <a16:creationId xmlns:a16="http://schemas.microsoft.com/office/drawing/2014/main" id="{782F742C-72D2-812F-A434-301A47CD8A7D}"/>
              </a:ext>
            </a:extLst>
          </p:cNvPr>
          <p:cNvSpPr/>
          <p:nvPr/>
        </p:nvSpPr>
        <p:spPr>
          <a:xfrm>
            <a:off x="2321441" y="2129958"/>
            <a:ext cx="1572909"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総務部</a:t>
            </a:r>
          </a:p>
        </p:txBody>
      </p:sp>
      <p:sp>
        <p:nvSpPr>
          <p:cNvPr id="53" name="テキスト ボックス 52">
            <a:extLst>
              <a:ext uri="{FF2B5EF4-FFF2-40B4-BE49-F238E27FC236}">
                <a16:creationId xmlns:a16="http://schemas.microsoft.com/office/drawing/2014/main" id="{A059BC66-618B-7283-7EB6-F7CDCFC94234}"/>
              </a:ext>
            </a:extLst>
          </p:cNvPr>
          <p:cNvSpPr txBox="1"/>
          <p:nvPr/>
        </p:nvSpPr>
        <p:spPr>
          <a:xfrm>
            <a:off x="2541862" y="2506783"/>
            <a:ext cx="1571043" cy="646331"/>
          </a:xfrm>
          <a:prstGeom prst="rect">
            <a:avLst/>
          </a:prstGeom>
          <a:noFill/>
        </p:spPr>
        <p:txBody>
          <a:bodyPr wrap="square" rtlCol="0">
            <a:spAutoFit/>
          </a:bodyPr>
          <a:lstStyle/>
          <a:p>
            <a:r>
              <a:rPr kumimoji="1" lang="ja-JP" altLang="en-US" sz="1200" dirty="0"/>
              <a:t>情報収集、</a:t>
            </a:r>
            <a:r>
              <a:rPr lang="ja-JP" altLang="en-US" sz="1200" dirty="0"/>
              <a:t>人材受援</a:t>
            </a:r>
            <a:endParaRPr lang="en-US" altLang="ja-JP" sz="1200" dirty="0"/>
          </a:p>
          <a:p>
            <a:r>
              <a:rPr kumimoji="1" lang="ja-JP" altLang="en-US" sz="1200" dirty="0"/>
              <a:t>物資受援、</a:t>
            </a:r>
            <a:r>
              <a:rPr lang="ja-JP" altLang="en-US" sz="1200" dirty="0"/>
              <a:t>情報通信</a:t>
            </a:r>
            <a:endParaRPr lang="en-US" altLang="ja-JP" sz="1200" dirty="0"/>
          </a:p>
          <a:p>
            <a:r>
              <a:rPr kumimoji="1" lang="ja-JP" altLang="en-US" sz="1200" dirty="0"/>
              <a:t>職員、人権国際</a:t>
            </a:r>
          </a:p>
        </p:txBody>
      </p:sp>
      <p:sp>
        <p:nvSpPr>
          <p:cNvPr id="54" name="リボン: 上に曲がる 53">
            <a:extLst>
              <a:ext uri="{FF2B5EF4-FFF2-40B4-BE49-F238E27FC236}">
                <a16:creationId xmlns:a16="http://schemas.microsoft.com/office/drawing/2014/main" id="{EB7A02FF-BC92-7EB9-D753-45AACAF90D9A}"/>
              </a:ext>
            </a:extLst>
          </p:cNvPr>
          <p:cNvSpPr/>
          <p:nvPr/>
        </p:nvSpPr>
        <p:spPr>
          <a:xfrm>
            <a:off x="4607876" y="1309241"/>
            <a:ext cx="1572909"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企画部</a:t>
            </a:r>
          </a:p>
        </p:txBody>
      </p:sp>
      <p:sp>
        <p:nvSpPr>
          <p:cNvPr id="55" name="テキスト ボックス 54">
            <a:extLst>
              <a:ext uri="{FF2B5EF4-FFF2-40B4-BE49-F238E27FC236}">
                <a16:creationId xmlns:a16="http://schemas.microsoft.com/office/drawing/2014/main" id="{5308CCA8-3909-36D2-CBDA-6703EEF9C43C}"/>
              </a:ext>
            </a:extLst>
          </p:cNvPr>
          <p:cNvSpPr txBox="1"/>
          <p:nvPr/>
        </p:nvSpPr>
        <p:spPr>
          <a:xfrm>
            <a:off x="4775406" y="1746234"/>
            <a:ext cx="1571043" cy="646331"/>
          </a:xfrm>
          <a:prstGeom prst="rect">
            <a:avLst/>
          </a:prstGeom>
          <a:noFill/>
        </p:spPr>
        <p:txBody>
          <a:bodyPr wrap="square" rtlCol="0">
            <a:spAutoFit/>
          </a:bodyPr>
          <a:lstStyle/>
          <a:p>
            <a:r>
              <a:rPr kumimoji="1" lang="ja-JP" altLang="en-US" sz="1200" dirty="0"/>
              <a:t>秘書広報記録</a:t>
            </a:r>
            <a:endParaRPr kumimoji="1" lang="en-US" altLang="ja-JP" sz="1200" dirty="0"/>
          </a:p>
          <a:p>
            <a:r>
              <a:rPr kumimoji="1" lang="ja-JP" altLang="en-US" sz="1200" dirty="0"/>
              <a:t>財政</a:t>
            </a:r>
            <a:endParaRPr kumimoji="1" lang="en-US" altLang="ja-JP" sz="1200" dirty="0"/>
          </a:p>
          <a:p>
            <a:r>
              <a:rPr lang="ja-JP" altLang="en-US" sz="1200" dirty="0"/>
              <a:t>復旧復興</a:t>
            </a:r>
            <a:endParaRPr kumimoji="1" lang="ja-JP" altLang="en-US" sz="1200" dirty="0"/>
          </a:p>
        </p:txBody>
      </p:sp>
      <p:sp>
        <p:nvSpPr>
          <p:cNvPr id="60" name="リボン: 上に曲がる 59">
            <a:extLst>
              <a:ext uri="{FF2B5EF4-FFF2-40B4-BE49-F238E27FC236}">
                <a16:creationId xmlns:a16="http://schemas.microsoft.com/office/drawing/2014/main" id="{F8F291B7-53B1-180B-5777-EC5B34CFA5F7}"/>
              </a:ext>
            </a:extLst>
          </p:cNvPr>
          <p:cNvSpPr/>
          <p:nvPr/>
        </p:nvSpPr>
        <p:spPr>
          <a:xfrm>
            <a:off x="6841572" y="1269033"/>
            <a:ext cx="1572909"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環境部</a:t>
            </a:r>
          </a:p>
        </p:txBody>
      </p:sp>
      <p:sp>
        <p:nvSpPr>
          <p:cNvPr id="61" name="テキスト ボックス 60">
            <a:extLst>
              <a:ext uri="{FF2B5EF4-FFF2-40B4-BE49-F238E27FC236}">
                <a16:creationId xmlns:a16="http://schemas.microsoft.com/office/drawing/2014/main" id="{E300ACB4-786B-562A-D946-D40A5647B206}"/>
              </a:ext>
            </a:extLst>
          </p:cNvPr>
          <p:cNvSpPr txBox="1"/>
          <p:nvPr/>
        </p:nvSpPr>
        <p:spPr>
          <a:xfrm>
            <a:off x="7157666" y="1718621"/>
            <a:ext cx="1256815" cy="830997"/>
          </a:xfrm>
          <a:prstGeom prst="rect">
            <a:avLst/>
          </a:prstGeom>
          <a:noFill/>
        </p:spPr>
        <p:txBody>
          <a:bodyPr wrap="square" rtlCol="0">
            <a:spAutoFit/>
          </a:bodyPr>
          <a:lstStyle/>
          <a:p>
            <a:r>
              <a:rPr kumimoji="1" lang="ja-JP" altLang="en-US" sz="1200" dirty="0"/>
              <a:t>住民、市民相談</a:t>
            </a:r>
            <a:endParaRPr kumimoji="1" lang="en-US" altLang="ja-JP" sz="1200" dirty="0"/>
          </a:p>
          <a:p>
            <a:r>
              <a:rPr kumimoji="1" lang="ja-JP" altLang="en-US" sz="1200" dirty="0"/>
              <a:t>商工農政</a:t>
            </a:r>
            <a:endParaRPr kumimoji="1" lang="en-US" altLang="ja-JP" sz="1200" dirty="0"/>
          </a:p>
          <a:p>
            <a:r>
              <a:rPr kumimoji="1" lang="ja-JP" altLang="en-US" sz="1200" dirty="0"/>
              <a:t>環境衛生</a:t>
            </a:r>
            <a:endParaRPr kumimoji="1" lang="en-US" altLang="ja-JP" sz="1200" dirty="0"/>
          </a:p>
          <a:p>
            <a:r>
              <a:rPr lang="ja-JP" altLang="en-US" sz="1200" dirty="0"/>
              <a:t>廃棄物処理</a:t>
            </a:r>
            <a:endParaRPr kumimoji="1" lang="ja-JP" altLang="en-US" sz="1200" dirty="0"/>
          </a:p>
        </p:txBody>
      </p:sp>
      <p:sp>
        <p:nvSpPr>
          <p:cNvPr id="64" name="リボン: 上に曲がる 63">
            <a:extLst>
              <a:ext uri="{FF2B5EF4-FFF2-40B4-BE49-F238E27FC236}">
                <a16:creationId xmlns:a16="http://schemas.microsoft.com/office/drawing/2014/main" id="{1A934404-B1E8-5CB5-17D3-DB56905315C7}"/>
              </a:ext>
            </a:extLst>
          </p:cNvPr>
          <p:cNvSpPr/>
          <p:nvPr/>
        </p:nvSpPr>
        <p:spPr>
          <a:xfrm>
            <a:off x="2568631" y="3486134"/>
            <a:ext cx="1572909"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救助部</a:t>
            </a:r>
          </a:p>
        </p:txBody>
      </p:sp>
      <p:sp>
        <p:nvSpPr>
          <p:cNvPr id="65" name="テキスト ボックス 64">
            <a:extLst>
              <a:ext uri="{FF2B5EF4-FFF2-40B4-BE49-F238E27FC236}">
                <a16:creationId xmlns:a16="http://schemas.microsoft.com/office/drawing/2014/main" id="{8AD503DC-0F6E-CAF6-B3F4-A61E213DF066}"/>
              </a:ext>
            </a:extLst>
          </p:cNvPr>
          <p:cNvSpPr txBox="1"/>
          <p:nvPr/>
        </p:nvSpPr>
        <p:spPr>
          <a:xfrm>
            <a:off x="3096950" y="3870938"/>
            <a:ext cx="1116125" cy="646331"/>
          </a:xfrm>
          <a:prstGeom prst="rect">
            <a:avLst/>
          </a:prstGeom>
          <a:noFill/>
        </p:spPr>
        <p:txBody>
          <a:bodyPr wrap="square" rtlCol="0">
            <a:spAutoFit/>
          </a:bodyPr>
          <a:lstStyle/>
          <a:p>
            <a:r>
              <a:rPr kumimoji="1" lang="ja-JP" altLang="en-US" sz="1200" dirty="0"/>
              <a:t>避難所管理</a:t>
            </a:r>
            <a:endParaRPr kumimoji="1" lang="en-US" altLang="ja-JP" sz="1200" dirty="0"/>
          </a:p>
          <a:p>
            <a:r>
              <a:rPr lang="ja-JP" altLang="en-US" sz="1200" dirty="0"/>
              <a:t>要配慮者支援</a:t>
            </a:r>
            <a:endParaRPr lang="en-US" altLang="ja-JP" sz="1200" dirty="0"/>
          </a:p>
          <a:p>
            <a:r>
              <a:rPr kumimoji="1" lang="ja-JP" altLang="en-US" sz="1200" dirty="0"/>
              <a:t>保健</a:t>
            </a:r>
          </a:p>
        </p:txBody>
      </p:sp>
      <p:sp>
        <p:nvSpPr>
          <p:cNvPr id="83" name="テキスト ボックス 82">
            <a:extLst>
              <a:ext uri="{FF2B5EF4-FFF2-40B4-BE49-F238E27FC236}">
                <a16:creationId xmlns:a16="http://schemas.microsoft.com/office/drawing/2014/main" id="{A8CA8521-1BC7-EBE1-A968-17EA08A182DA}"/>
              </a:ext>
            </a:extLst>
          </p:cNvPr>
          <p:cNvSpPr txBox="1"/>
          <p:nvPr/>
        </p:nvSpPr>
        <p:spPr>
          <a:xfrm>
            <a:off x="5190845" y="3174715"/>
            <a:ext cx="927184" cy="646331"/>
          </a:xfrm>
          <a:prstGeom prst="rect">
            <a:avLst/>
          </a:prstGeom>
          <a:noFill/>
        </p:spPr>
        <p:txBody>
          <a:bodyPr wrap="square" rtlCol="0">
            <a:spAutoFit/>
          </a:bodyPr>
          <a:lstStyle/>
          <a:p>
            <a:r>
              <a:rPr kumimoji="1" lang="ja-JP" altLang="en-US" sz="1200" dirty="0"/>
              <a:t>土木建築</a:t>
            </a:r>
            <a:endParaRPr kumimoji="1" lang="en-US" altLang="ja-JP" sz="1200" dirty="0"/>
          </a:p>
          <a:p>
            <a:r>
              <a:rPr lang="ja-JP" altLang="en-US" sz="1200" dirty="0"/>
              <a:t>建築</a:t>
            </a:r>
            <a:endParaRPr lang="en-US" altLang="ja-JP" sz="1200" dirty="0"/>
          </a:p>
          <a:p>
            <a:r>
              <a:rPr kumimoji="1" lang="ja-JP" altLang="en-US" sz="1200" dirty="0"/>
              <a:t>都市施設</a:t>
            </a:r>
          </a:p>
        </p:txBody>
      </p:sp>
      <p:sp>
        <p:nvSpPr>
          <p:cNvPr id="84" name="リボン: 上に曲がる 83">
            <a:extLst>
              <a:ext uri="{FF2B5EF4-FFF2-40B4-BE49-F238E27FC236}">
                <a16:creationId xmlns:a16="http://schemas.microsoft.com/office/drawing/2014/main" id="{5A61F9A7-B292-43C8-7E96-7E0F0D748B53}"/>
              </a:ext>
            </a:extLst>
          </p:cNvPr>
          <p:cNvSpPr/>
          <p:nvPr/>
        </p:nvSpPr>
        <p:spPr>
          <a:xfrm>
            <a:off x="4859227" y="2724002"/>
            <a:ext cx="1572909"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建設部</a:t>
            </a:r>
            <a:endParaRPr kumimoji="1" lang="ja-JP" altLang="en-US" dirty="0">
              <a:latin typeface="BIZ UDゴシック" panose="020B0400000000000000" pitchFamily="49" charset="-128"/>
              <a:ea typeface="BIZ UDゴシック" panose="020B0400000000000000" pitchFamily="49" charset="-128"/>
            </a:endParaRPr>
          </a:p>
        </p:txBody>
      </p:sp>
      <p:sp>
        <p:nvSpPr>
          <p:cNvPr id="85" name="リボン: 上に曲がる 84">
            <a:extLst>
              <a:ext uri="{FF2B5EF4-FFF2-40B4-BE49-F238E27FC236}">
                <a16:creationId xmlns:a16="http://schemas.microsoft.com/office/drawing/2014/main" id="{FE0E20B5-D737-49EE-3E2D-657AE8B1D9B8}"/>
              </a:ext>
            </a:extLst>
          </p:cNvPr>
          <p:cNvSpPr/>
          <p:nvPr/>
        </p:nvSpPr>
        <p:spPr>
          <a:xfrm>
            <a:off x="4819458" y="3949960"/>
            <a:ext cx="1572909"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ゴシック" panose="020B0400000000000000" pitchFamily="49" charset="-128"/>
                <a:ea typeface="BIZ UDゴシック" panose="020B0400000000000000" pitchFamily="49" charset="-128"/>
              </a:rPr>
              <a:t>上下水道部</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86" name="テキスト ボックス 85">
            <a:extLst>
              <a:ext uri="{FF2B5EF4-FFF2-40B4-BE49-F238E27FC236}">
                <a16:creationId xmlns:a16="http://schemas.microsoft.com/office/drawing/2014/main" id="{D9C6C32B-4A88-13C5-A329-D7314615FC2E}"/>
              </a:ext>
            </a:extLst>
          </p:cNvPr>
          <p:cNvSpPr txBox="1"/>
          <p:nvPr/>
        </p:nvSpPr>
        <p:spPr>
          <a:xfrm>
            <a:off x="5438547" y="4532351"/>
            <a:ext cx="927184" cy="461665"/>
          </a:xfrm>
          <a:prstGeom prst="rect">
            <a:avLst/>
          </a:prstGeom>
          <a:noFill/>
        </p:spPr>
        <p:txBody>
          <a:bodyPr wrap="square" rtlCol="0">
            <a:spAutoFit/>
          </a:bodyPr>
          <a:lstStyle/>
          <a:p>
            <a:r>
              <a:rPr kumimoji="1" lang="ja-JP" altLang="en-US" sz="1200" dirty="0"/>
              <a:t>水道施設</a:t>
            </a:r>
            <a:endParaRPr kumimoji="1" lang="en-US" altLang="ja-JP" sz="1200" dirty="0"/>
          </a:p>
          <a:p>
            <a:r>
              <a:rPr lang="ja-JP" altLang="en-US" sz="1200" dirty="0"/>
              <a:t>下水道</a:t>
            </a:r>
            <a:endParaRPr kumimoji="1" lang="ja-JP" altLang="en-US" sz="1200" dirty="0"/>
          </a:p>
        </p:txBody>
      </p:sp>
      <p:pic>
        <p:nvPicPr>
          <p:cNvPr id="23" name="図 22">
            <a:extLst>
              <a:ext uri="{FF2B5EF4-FFF2-40B4-BE49-F238E27FC236}">
                <a16:creationId xmlns:a16="http://schemas.microsoft.com/office/drawing/2014/main" id="{9D7A5061-6741-4AF4-5ECD-2E47E4471567}"/>
              </a:ext>
            </a:extLst>
          </p:cNvPr>
          <p:cNvPicPr>
            <a:picLocks noChangeAspect="1"/>
          </p:cNvPicPr>
          <p:nvPr/>
        </p:nvPicPr>
        <p:blipFill>
          <a:blip r:embed="rId3"/>
          <a:stretch>
            <a:fillRect/>
          </a:stretch>
        </p:blipFill>
        <p:spPr>
          <a:xfrm>
            <a:off x="3764107" y="3875673"/>
            <a:ext cx="1791446" cy="1791446"/>
          </a:xfrm>
          <a:prstGeom prst="rect">
            <a:avLst/>
          </a:prstGeom>
        </p:spPr>
      </p:pic>
      <p:sp>
        <p:nvSpPr>
          <p:cNvPr id="33" name="テキスト ボックス 32">
            <a:extLst>
              <a:ext uri="{FF2B5EF4-FFF2-40B4-BE49-F238E27FC236}">
                <a16:creationId xmlns:a16="http://schemas.microsoft.com/office/drawing/2014/main" id="{EF7808CB-3591-741B-4991-E76DE6AF57B7}"/>
              </a:ext>
            </a:extLst>
          </p:cNvPr>
          <p:cNvSpPr txBox="1"/>
          <p:nvPr/>
        </p:nvSpPr>
        <p:spPr>
          <a:xfrm>
            <a:off x="3811841" y="4455406"/>
            <a:ext cx="1116124" cy="307777"/>
          </a:xfrm>
          <a:prstGeom prst="rect">
            <a:avLst/>
          </a:prstGeom>
          <a:noFill/>
        </p:spPr>
        <p:txBody>
          <a:bodyPr wrap="square" rtlCol="0">
            <a:spAutoFit/>
          </a:bodyPr>
          <a:lstStyle/>
          <a:p>
            <a:pPr algn="ctr"/>
            <a:r>
              <a:rPr kumimoji="1" lang="ja-JP" altLang="en-US" sz="1400" b="1" dirty="0">
                <a:latin typeface="BIZ UDゴシック" panose="020B0400000000000000" pitchFamily="49" charset="-128"/>
                <a:ea typeface="BIZ UDゴシック" panose="020B0400000000000000" pitchFamily="49" charset="-128"/>
              </a:rPr>
              <a:t>上下</a:t>
            </a:r>
            <a:r>
              <a:rPr lang="ja-JP" altLang="en-US" sz="1400" b="1" dirty="0">
                <a:latin typeface="BIZ UDゴシック" panose="020B0400000000000000" pitchFamily="49" charset="-128"/>
                <a:ea typeface="BIZ UDゴシック" panose="020B0400000000000000" pitchFamily="49" charset="-128"/>
              </a:rPr>
              <a:t>水道</a:t>
            </a:r>
            <a:r>
              <a:rPr kumimoji="1" lang="ja-JP" altLang="en-US" sz="1400" b="1" dirty="0">
                <a:latin typeface="BIZ UDゴシック" panose="020B0400000000000000" pitchFamily="49" charset="-128"/>
                <a:ea typeface="BIZ UDゴシック" panose="020B0400000000000000" pitchFamily="49" charset="-128"/>
              </a:rPr>
              <a:t>部</a:t>
            </a:r>
          </a:p>
        </p:txBody>
      </p:sp>
      <p:sp>
        <p:nvSpPr>
          <p:cNvPr id="88" name="リボン: 上に曲がる 87">
            <a:extLst>
              <a:ext uri="{FF2B5EF4-FFF2-40B4-BE49-F238E27FC236}">
                <a16:creationId xmlns:a16="http://schemas.microsoft.com/office/drawing/2014/main" id="{82FA75EA-162A-0262-CE39-415E0CE92299}"/>
              </a:ext>
            </a:extLst>
          </p:cNvPr>
          <p:cNvSpPr/>
          <p:nvPr/>
        </p:nvSpPr>
        <p:spPr>
          <a:xfrm>
            <a:off x="1255855" y="5485688"/>
            <a:ext cx="1572909"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教育部</a:t>
            </a:r>
            <a:endParaRPr kumimoji="1" lang="ja-JP" altLang="en-US" dirty="0">
              <a:latin typeface="BIZ UDゴシック" panose="020B0400000000000000" pitchFamily="49" charset="-128"/>
              <a:ea typeface="BIZ UDゴシック" panose="020B0400000000000000" pitchFamily="49" charset="-128"/>
            </a:endParaRPr>
          </a:p>
        </p:txBody>
      </p:sp>
      <p:pic>
        <p:nvPicPr>
          <p:cNvPr id="15" name="図 14">
            <a:extLst>
              <a:ext uri="{FF2B5EF4-FFF2-40B4-BE49-F238E27FC236}">
                <a16:creationId xmlns:a16="http://schemas.microsoft.com/office/drawing/2014/main" id="{6EE062A5-6676-E962-00A9-5229BDDACC22}"/>
              </a:ext>
            </a:extLst>
          </p:cNvPr>
          <p:cNvPicPr>
            <a:picLocks noChangeAspect="1"/>
          </p:cNvPicPr>
          <p:nvPr/>
        </p:nvPicPr>
        <p:blipFill>
          <a:blip r:embed="rId4"/>
          <a:stretch>
            <a:fillRect/>
          </a:stretch>
        </p:blipFill>
        <p:spPr>
          <a:xfrm>
            <a:off x="211173" y="5281895"/>
            <a:ext cx="1601231" cy="1601231"/>
          </a:xfrm>
          <a:prstGeom prst="rect">
            <a:avLst/>
          </a:prstGeom>
        </p:spPr>
      </p:pic>
      <p:sp>
        <p:nvSpPr>
          <p:cNvPr id="34" name="テキスト ボックス 33">
            <a:extLst>
              <a:ext uri="{FF2B5EF4-FFF2-40B4-BE49-F238E27FC236}">
                <a16:creationId xmlns:a16="http://schemas.microsoft.com/office/drawing/2014/main" id="{FDC31CAA-C68A-1B2E-6F9C-179DB9A0BB3E}"/>
              </a:ext>
            </a:extLst>
          </p:cNvPr>
          <p:cNvSpPr txBox="1"/>
          <p:nvPr/>
        </p:nvSpPr>
        <p:spPr>
          <a:xfrm>
            <a:off x="92460" y="5555668"/>
            <a:ext cx="1116124" cy="523220"/>
          </a:xfrm>
          <a:prstGeom prst="rect">
            <a:avLst/>
          </a:prstGeom>
          <a:noFill/>
        </p:spPr>
        <p:txBody>
          <a:bodyPr wrap="square" rtlCol="0">
            <a:spAutoFit/>
          </a:bodyPr>
          <a:lstStyle/>
          <a:p>
            <a:pPr algn="ctr"/>
            <a:r>
              <a:rPr kumimoji="1" lang="ja-JP" altLang="en-US" sz="1400" dirty="0">
                <a:latin typeface="BIZ UDゴシック" panose="020B0400000000000000" pitchFamily="49" charset="-128"/>
                <a:ea typeface="BIZ UDゴシック" panose="020B0400000000000000" pitchFamily="49" charset="-128"/>
              </a:rPr>
              <a:t>教育委員会事務局</a:t>
            </a:r>
          </a:p>
        </p:txBody>
      </p:sp>
      <p:sp>
        <p:nvSpPr>
          <p:cNvPr id="91" name="テキスト ボックス 90">
            <a:extLst>
              <a:ext uri="{FF2B5EF4-FFF2-40B4-BE49-F238E27FC236}">
                <a16:creationId xmlns:a16="http://schemas.microsoft.com/office/drawing/2014/main" id="{D2A057C3-60DE-2C2F-02FF-936CF41ABACF}"/>
              </a:ext>
            </a:extLst>
          </p:cNvPr>
          <p:cNvSpPr txBox="1"/>
          <p:nvPr/>
        </p:nvSpPr>
        <p:spPr>
          <a:xfrm>
            <a:off x="1687233" y="5886395"/>
            <a:ext cx="927184" cy="646331"/>
          </a:xfrm>
          <a:prstGeom prst="rect">
            <a:avLst/>
          </a:prstGeom>
          <a:noFill/>
        </p:spPr>
        <p:txBody>
          <a:bodyPr wrap="square" rtlCol="0">
            <a:spAutoFit/>
          </a:bodyPr>
          <a:lstStyle/>
          <a:p>
            <a:r>
              <a:rPr kumimoji="1" lang="ja-JP" altLang="en-US" sz="1200" dirty="0"/>
              <a:t>学校施設学校教育</a:t>
            </a:r>
            <a:endParaRPr kumimoji="1" lang="en-US" altLang="ja-JP" sz="1200" dirty="0"/>
          </a:p>
          <a:p>
            <a:r>
              <a:rPr lang="ja-JP" altLang="en-US" sz="1200" dirty="0"/>
              <a:t>社会教育</a:t>
            </a:r>
            <a:endParaRPr kumimoji="1" lang="ja-JP" altLang="en-US" sz="1200" dirty="0"/>
          </a:p>
        </p:txBody>
      </p:sp>
      <p:sp>
        <p:nvSpPr>
          <p:cNvPr id="93" name="リボン: 上に曲がる 92">
            <a:extLst>
              <a:ext uri="{FF2B5EF4-FFF2-40B4-BE49-F238E27FC236}">
                <a16:creationId xmlns:a16="http://schemas.microsoft.com/office/drawing/2014/main" id="{29353B17-7294-C108-E1BD-20298064914A}"/>
              </a:ext>
            </a:extLst>
          </p:cNvPr>
          <p:cNvSpPr/>
          <p:nvPr/>
        </p:nvSpPr>
        <p:spPr>
          <a:xfrm>
            <a:off x="3222583" y="5507314"/>
            <a:ext cx="1572909"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会計部</a:t>
            </a:r>
            <a:endParaRPr kumimoji="1" lang="ja-JP" altLang="en-US" dirty="0">
              <a:latin typeface="BIZ UDゴシック" panose="020B0400000000000000" pitchFamily="49" charset="-128"/>
              <a:ea typeface="BIZ UDゴシック" panose="020B0400000000000000" pitchFamily="49" charset="-128"/>
            </a:endParaRPr>
          </a:p>
        </p:txBody>
      </p:sp>
      <p:sp>
        <p:nvSpPr>
          <p:cNvPr id="95" name="リボン: 上に曲がる 94">
            <a:extLst>
              <a:ext uri="{FF2B5EF4-FFF2-40B4-BE49-F238E27FC236}">
                <a16:creationId xmlns:a16="http://schemas.microsoft.com/office/drawing/2014/main" id="{036F75E6-A16B-334A-8787-2AC510766E6A}"/>
              </a:ext>
            </a:extLst>
          </p:cNvPr>
          <p:cNvSpPr/>
          <p:nvPr/>
        </p:nvSpPr>
        <p:spPr>
          <a:xfrm>
            <a:off x="4969787" y="5510703"/>
            <a:ext cx="1572909"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議会部</a:t>
            </a:r>
            <a:endParaRPr kumimoji="1" lang="ja-JP" altLang="en-US"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4911D738-E4D7-B4D9-66D6-8DB8B59AAF7A}"/>
              </a:ext>
            </a:extLst>
          </p:cNvPr>
          <p:cNvPicPr>
            <a:picLocks noChangeAspect="1"/>
          </p:cNvPicPr>
          <p:nvPr/>
        </p:nvPicPr>
        <p:blipFill>
          <a:blip r:embed="rId5"/>
          <a:stretch>
            <a:fillRect/>
          </a:stretch>
        </p:blipFill>
        <p:spPr>
          <a:xfrm>
            <a:off x="4170951" y="5338354"/>
            <a:ext cx="1428546" cy="1428537"/>
          </a:xfrm>
          <a:prstGeom prst="rect">
            <a:avLst/>
          </a:prstGeom>
        </p:spPr>
      </p:pic>
      <p:sp>
        <p:nvSpPr>
          <p:cNvPr id="35" name="テキスト ボックス 34">
            <a:extLst>
              <a:ext uri="{FF2B5EF4-FFF2-40B4-BE49-F238E27FC236}">
                <a16:creationId xmlns:a16="http://schemas.microsoft.com/office/drawing/2014/main" id="{798B81E4-227F-3194-D09A-D9921C53F12B}"/>
              </a:ext>
            </a:extLst>
          </p:cNvPr>
          <p:cNvSpPr txBox="1"/>
          <p:nvPr/>
        </p:nvSpPr>
        <p:spPr>
          <a:xfrm>
            <a:off x="4350137" y="6099211"/>
            <a:ext cx="992028" cy="523220"/>
          </a:xfrm>
          <a:prstGeom prst="rect">
            <a:avLst/>
          </a:prstGeom>
          <a:noFill/>
        </p:spPr>
        <p:txBody>
          <a:bodyPr wrap="square" rtlCol="0">
            <a:spAutoFit/>
          </a:bodyPr>
          <a:lstStyle/>
          <a:p>
            <a:pPr algn="ctr"/>
            <a:r>
              <a:rPr kumimoji="1" lang="ja-JP" altLang="en-US" sz="1400" dirty="0">
                <a:latin typeface="BIZ UDゴシック" panose="020B0400000000000000" pitchFamily="49" charset="-128"/>
                <a:ea typeface="BIZ UDゴシック" panose="020B0400000000000000" pitchFamily="49" charset="-128"/>
              </a:rPr>
              <a:t>議会</a:t>
            </a:r>
            <a:endParaRPr kumimoji="1" lang="en-US" altLang="ja-JP" sz="1400" dirty="0">
              <a:latin typeface="BIZ UDゴシック" panose="020B0400000000000000" pitchFamily="49" charset="-128"/>
              <a:ea typeface="BIZ UDゴシック" panose="020B0400000000000000" pitchFamily="49" charset="-128"/>
            </a:endParaRPr>
          </a:p>
          <a:p>
            <a:pPr algn="ctr"/>
            <a:r>
              <a:rPr kumimoji="1" lang="ja-JP" altLang="en-US" sz="1400" dirty="0">
                <a:latin typeface="BIZ UDゴシック" panose="020B0400000000000000" pitchFamily="49" charset="-128"/>
                <a:ea typeface="BIZ UDゴシック" panose="020B0400000000000000" pitchFamily="49" charset="-128"/>
              </a:rPr>
              <a:t>事務局</a:t>
            </a:r>
          </a:p>
        </p:txBody>
      </p:sp>
      <p:pic>
        <p:nvPicPr>
          <p:cNvPr id="9" name="図 8">
            <a:extLst>
              <a:ext uri="{FF2B5EF4-FFF2-40B4-BE49-F238E27FC236}">
                <a16:creationId xmlns:a16="http://schemas.microsoft.com/office/drawing/2014/main" id="{657DA06D-7B58-7D6D-52FB-9140C5F02EDC}"/>
              </a:ext>
            </a:extLst>
          </p:cNvPr>
          <p:cNvPicPr>
            <a:picLocks noChangeAspect="1"/>
          </p:cNvPicPr>
          <p:nvPr/>
        </p:nvPicPr>
        <p:blipFill>
          <a:blip r:embed="rId6"/>
          <a:stretch>
            <a:fillRect/>
          </a:stretch>
        </p:blipFill>
        <p:spPr>
          <a:xfrm>
            <a:off x="3728864" y="1268760"/>
            <a:ext cx="1419496" cy="1419496"/>
          </a:xfrm>
          <a:prstGeom prst="rect">
            <a:avLst/>
          </a:prstGeom>
        </p:spPr>
      </p:pic>
      <p:sp>
        <p:nvSpPr>
          <p:cNvPr id="27" name="テキスト ボックス 26">
            <a:extLst>
              <a:ext uri="{FF2B5EF4-FFF2-40B4-BE49-F238E27FC236}">
                <a16:creationId xmlns:a16="http://schemas.microsoft.com/office/drawing/2014/main" id="{D74ABE7B-0394-3AED-E8C8-474E77EA9CD0}"/>
              </a:ext>
            </a:extLst>
          </p:cNvPr>
          <p:cNvSpPr txBox="1"/>
          <p:nvPr/>
        </p:nvSpPr>
        <p:spPr>
          <a:xfrm>
            <a:off x="3776261" y="2133842"/>
            <a:ext cx="1116124" cy="338554"/>
          </a:xfrm>
          <a:prstGeom prst="rect">
            <a:avLst/>
          </a:prstGeom>
          <a:noFill/>
        </p:spPr>
        <p:txBody>
          <a:bodyPr wrap="square" rtlCol="0">
            <a:spAutoFit/>
          </a:bodyPr>
          <a:lstStyle/>
          <a:p>
            <a:pPr algn="ctr"/>
            <a:r>
              <a:rPr kumimoji="1" lang="ja-JP" altLang="en-US" sz="1600" dirty="0">
                <a:latin typeface="BIZ UDゴシック" panose="020B0400000000000000" pitchFamily="49" charset="-128"/>
                <a:ea typeface="BIZ UDゴシック" panose="020B0400000000000000" pitchFamily="49" charset="-128"/>
              </a:rPr>
              <a:t>企画部</a:t>
            </a:r>
          </a:p>
        </p:txBody>
      </p:sp>
      <p:pic>
        <p:nvPicPr>
          <p:cNvPr id="11" name="図 10">
            <a:extLst>
              <a:ext uri="{FF2B5EF4-FFF2-40B4-BE49-F238E27FC236}">
                <a16:creationId xmlns:a16="http://schemas.microsoft.com/office/drawing/2014/main" id="{0CF6D41C-4D7E-A1FC-513C-DAD8669409D5}"/>
              </a:ext>
            </a:extLst>
          </p:cNvPr>
          <p:cNvPicPr>
            <a:picLocks noChangeAspect="1"/>
          </p:cNvPicPr>
          <p:nvPr/>
        </p:nvPicPr>
        <p:blipFill>
          <a:blip r:embed="rId7"/>
          <a:stretch>
            <a:fillRect/>
          </a:stretch>
        </p:blipFill>
        <p:spPr>
          <a:xfrm>
            <a:off x="5892966" y="1196752"/>
            <a:ext cx="1419505" cy="1419505"/>
          </a:xfrm>
          <a:prstGeom prst="rect">
            <a:avLst/>
          </a:prstGeom>
        </p:spPr>
      </p:pic>
      <p:sp>
        <p:nvSpPr>
          <p:cNvPr id="63" name="テキスト ボックス 62">
            <a:extLst>
              <a:ext uri="{FF2B5EF4-FFF2-40B4-BE49-F238E27FC236}">
                <a16:creationId xmlns:a16="http://schemas.microsoft.com/office/drawing/2014/main" id="{75E2CDC4-0644-5776-2A0F-94D7F7AA5C61}"/>
              </a:ext>
            </a:extLst>
          </p:cNvPr>
          <p:cNvSpPr txBox="1"/>
          <p:nvPr/>
        </p:nvSpPr>
        <p:spPr>
          <a:xfrm>
            <a:off x="5971810" y="2082282"/>
            <a:ext cx="1116124" cy="307777"/>
          </a:xfrm>
          <a:prstGeom prst="rect">
            <a:avLst/>
          </a:prstGeom>
          <a:noFill/>
        </p:spPr>
        <p:txBody>
          <a:bodyPr wrap="square" rtlCol="0">
            <a:spAutoFit/>
          </a:bodyPr>
          <a:lstStyle/>
          <a:p>
            <a:pPr algn="ctr"/>
            <a:r>
              <a:rPr kumimoji="1" lang="ja-JP" altLang="en-US" sz="1400" dirty="0">
                <a:latin typeface="BIZ UDゴシック" panose="020B0400000000000000" pitchFamily="49" charset="-128"/>
                <a:ea typeface="BIZ UDゴシック" panose="020B0400000000000000" pitchFamily="49" charset="-128"/>
              </a:rPr>
              <a:t>市民環境部</a:t>
            </a:r>
          </a:p>
        </p:txBody>
      </p:sp>
      <p:sp>
        <p:nvSpPr>
          <p:cNvPr id="96" name="テキスト ボックス 95">
            <a:extLst>
              <a:ext uri="{FF2B5EF4-FFF2-40B4-BE49-F238E27FC236}">
                <a16:creationId xmlns:a16="http://schemas.microsoft.com/office/drawing/2014/main" id="{5A66229E-08E3-898D-26D9-F0AF6BC45709}"/>
              </a:ext>
            </a:extLst>
          </p:cNvPr>
          <p:cNvSpPr txBox="1"/>
          <p:nvPr/>
        </p:nvSpPr>
        <p:spPr>
          <a:xfrm>
            <a:off x="3803676" y="6075811"/>
            <a:ext cx="578056" cy="276999"/>
          </a:xfrm>
          <a:prstGeom prst="rect">
            <a:avLst/>
          </a:prstGeom>
          <a:noFill/>
        </p:spPr>
        <p:txBody>
          <a:bodyPr wrap="square" rtlCol="0">
            <a:spAutoFit/>
          </a:bodyPr>
          <a:lstStyle/>
          <a:p>
            <a:r>
              <a:rPr kumimoji="1" lang="ja-JP" altLang="en-US" sz="1200" dirty="0"/>
              <a:t>会計</a:t>
            </a:r>
          </a:p>
        </p:txBody>
      </p:sp>
      <p:sp>
        <p:nvSpPr>
          <p:cNvPr id="97" name="テキスト ボックス 96">
            <a:extLst>
              <a:ext uri="{FF2B5EF4-FFF2-40B4-BE49-F238E27FC236}">
                <a16:creationId xmlns:a16="http://schemas.microsoft.com/office/drawing/2014/main" id="{3426FB56-2341-729D-E315-23BE76BAA4EC}"/>
              </a:ext>
            </a:extLst>
          </p:cNvPr>
          <p:cNvSpPr txBox="1"/>
          <p:nvPr/>
        </p:nvSpPr>
        <p:spPr>
          <a:xfrm>
            <a:off x="5477263" y="6108912"/>
            <a:ext cx="578056" cy="276999"/>
          </a:xfrm>
          <a:prstGeom prst="rect">
            <a:avLst/>
          </a:prstGeom>
          <a:noFill/>
        </p:spPr>
        <p:txBody>
          <a:bodyPr wrap="square" rtlCol="0">
            <a:spAutoFit/>
          </a:bodyPr>
          <a:lstStyle/>
          <a:p>
            <a:r>
              <a:rPr kumimoji="1" lang="ja-JP" altLang="en-US" sz="1200" dirty="0"/>
              <a:t>議会</a:t>
            </a:r>
          </a:p>
        </p:txBody>
      </p:sp>
      <p:pic>
        <p:nvPicPr>
          <p:cNvPr id="12" name="図 11">
            <a:extLst>
              <a:ext uri="{FF2B5EF4-FFF2-40B4-BE49-F238E27FC236}">
                <a16:creationId xmlns:a16="http://schemas.microsoft.com/office/drawing/2014/main" id="{A72D361F-5CDA-9070-D001-368B06811C82}"/>
              </a:ext>
            </a:extLst>
          </p:cNvPr>
          <p:cNvPicPr>
            <a:picLocks noChangeAspect="1"/>
          </p:cNvPicPr>
          <p:nvPr/>
        </p:nvPicPr>
        <p:blipFill>
          <a:blip r:embed="rId8"/>
          <a:stretch>
            <a:fillRect/>
          </a:stretch>
        </p:blipFill>
        <p:spPr>
          <a:xfrm>
            <a:off x="3926424" y="2456892"/>
            <a:ext cx="1419496" cy="1419505"/>
          </a:xfrm>
          <a:prstGeom prst="rect">
            <a:avLst/>
          </a:prstGeom>
        </p:spPr>
      </p:pic>
      <p:sp>
        <p:nvSpPr>
          <p:cNvPr id="32" name="テキスト ボックス 31">
            <a:extLst>
              <a:ext uri="{FF2B5EF4-FFF2-40B4-BE49-F238E27FC236}">
                <a16:creationId xmlns:a16="http://schemas.microsoft.com/office/drawing/2014/main" id="{11D21C97-1212-2217-9D31-296C169AF2EE}"/>
              </a:ext>
            </a:extLst>
          </p:cNvPr>
          <p:cNvSpPr txBox="1"/>
          <p:nvPr/>
        </p:nvSpPr>
        <p:spPr>
          <a:xfrm>
            <a:off x="4074333" y="3321717"/>
            <a:ext cx="1116124" cy="307777"/>
          </a:xfrm>
          <a:prstGeom prst="rect">
            <a:avLst/>
          </a:prstGeom>
          <a:noFill/>
        </p:spPr>
        <p:txBody>
          <a:bodyPr wrap="square" rtlCol="0">
            <a:spAutoFit/>
          </a:bodyPr>
          <a:lstStyle/>
          <a:p>
            <a:pPr algn="ctr"/>
            <a:r>
              <a:rPr kumimoji="1" lang="ja-JP" altLang="en-US" sz="1400" dirty="0">
                <a:latin typeface="BIZ UDゴシック" panose="020B0400000000000000" pitchFamily="49" charset="-128"/>
                <a:ea typeface="BIZ UDゴシック" panose="020B0400000000000000" pitchFamily="49" charset="-128"/>
              </a:rPr>
              <a:t>都市整備部</a:t>
            </a:r>
          </a:p>
        </p:txBody>
      </p:sp>
      <p:pic>
        <p:nvPicPr>
          <p:cNvPr id="99" name="図 98">
            <a:extLst>
              <a:ext uri="{FF2B5EF4-FFF2-40B4-BE49-F238E27FC236}">
                <a16:creationId xmlns:a16="http://schemas.microsoft.com/office/drawing/2014/main" id="{EB3F4ED2-5DB3-05D7-A63F-30DC68EC0702}"/>
              </a:ext>
            </a:extLst>
          </p:cNvPr>
          <p:cNvPicPr>
            <a:picLocks noChangeAspect="1"/>
          </p:cNvPicPr>
          <p:nvPr/>
        </p:nvPicPr>
        <p:blipFill>
          <a:blip r:embed="rId9"/>
          <a:stretch>
            <a:fillRect/>
          </a:stretch>
        </p:blipFill>
        <p:spPr>
          <a:xfrm>
            <a:off x="8233036" y="2529597"/>
            <a:ext cx="1220542" cy="1220542"/>
          </a:xfrm>
          <a:prstGeom prst="rect">
            <a:avLst/>
          </a:prstGeom>
        </p:spPr>
      </p:pic>
      <p:pic>
        <p:nvPicPr>
          <p:cNvPr id="100" name="図 99">
            <a:extLst>
              <a:ext uri="{FF2B5EF4-FFF2-40B4-BE49-F238E27FC236}">
                <a16:creationId xmlns:a16="http://schemas.microsoft.com/office/drawing/2014/main" id="{A696C3CF-E00A-DDC1-C4B1-C4B7C1C27E9C}"/>
              </a:ext>
            </a:extLst>
          </p:cNvPr>
          <p:cNvPicPr>
            <a:picLocks noChangeAspect="1"/>
          </p:cNvPicPr>
          <p:nvPr/>
        </p:nvPicPr>
        <p:blipFill>
          <a:blip r:embed="rId10"/>
          <a:stretch>
            <a:fillRect/>
          </a:stretch>
        </p:blipFill>
        <p:spPr>
          <a:xfrm>
            <a:off x="8409648" y="1718621"/>
            <a:ext cx="1220542" cy="1220542"/>
          </a:xfrm>
          <a:prstGeom prst="rect">
            <a:avLst/>
          </a:prstGeom>
          <a:noFill/>
        </p:spPr>
      </p:pic>
      <p:pic>
        <p:nvPicPr>
          <p:cNvPr id="101" name="図 100">
            <a:extLst>
              <a:ext uri="{FF2B5EF4-FFF2-40B4-BE49-F238E27FC236}">
                <a16:creationId xmlns:a16="http://schemas.microsoft.com/office/drawing/2014/main" id="{7F8D5053-46E2-B27A-4FA6-A396888C245B}"/>
              </a:ext>
            </a:extLst>
          </p:cNvPr>
          <p:cNvPicPr>
            <a:picLocks noChangeAspect="1"/>
          </p:cNvPicPr>
          <p:nvPr/>
        </p:nvPicPr>
        <p:blipFill>
          <a:blip r:embed="rId11"/>
          <a:stretch>
            <a:fillRect/>
          </a:stretch>
        </p:blipFill>
        <p:spPr>
          <a:xfrm>
            <a:off x="6700114" y="5303050"/>
            <a:ext cx="1112823" cy="1112816"/>
          </a:xfrm>
          <a:prstGeom prst="rect">
            <a:avLst/>
          </a:prstGeom>
          <a:effectLst>
            <a:outerShdw blurRad="50800" dist="38100" dir="2700000" algn="tl" rotWithShape="0">
              <a:prstClr val="black">
                <a:alpha val="40000"/>
              </a:prstClr>
            </a:outerShdw>
          </a:effectLst>
        </p:spPr>
      </p:pic>
      <p:pic>
        <p:nvPicPr>
          <p:cNvPr id="110" name="図 109">
            <a:extLst>
              <a:ext uri="{FF2B5EF4-FFF2-40B4-BE49-F238E27FC236}">
                <a16:creationId xmlns:a16="http://schemas.microsoft.com/office/drawing/2014/main" id="{64F1E7B9-9A42-4C0E-2651-7990D32625A0}"/>
              </a:ext>
            </a:extLst>
          </p:cNvPr>
          <p:cNvPicPr>
            <a:picLocks noChangeAspect="1"/>
          </p:cNvPicPr>
          <p:nvPr/>
        </p:nvPicPr>
        <p:blipFill>
          <a:blip r:embed="rId12"/>
          <a:stretch>
            <a:fillRect/>
          </a:stretch>
        </p:blipFill>
        <p:spPr>
          <a:xfrm>
            <a:off x="7097828" y="2513981"/>
            <a:ext cx="1264550" cy="1264550"/>
          </a:xfrm>
          <a:prstGeom prst="rect">
            <a:avLst/>
          </a:prstGeom>
        </p:spPr>
      </p:pic>
      <p:sp>
        <p:nvSpPr>
          <p:cNvPr id="118" name="四角形 150">
            <a:extLst>
              <a:ext uri="{FF2B5EF4-FFF2-40B4-BE49-F238E27FC236}">
                <a16:creationId xmlns:a16="http://schemas.microsoft.com/office/drawing/2014/main" id="{E88D5398-639F-03C8-06EB-311CFA66DFBF}"/>
              </a:ext>
            </a:extLst>
          </p:cNvPr>
          <p:cNvSpPr txBox="1">
            <a:spLocks/>
          </p:cNvSpPr>
          <p:nvPr/>
        </p:nvSpPr>
        <p:spPr>
          <a:xfrm>
            <a:off x="228746" y="132820"/>
            <a:ext cx="9357627" cy="635139"/>
          </a:xfrm>
          <a:prstGeom prst="rect">
            <a:avLst/>
          </a:prstGeom>
          <a:solidFill>
            <a:schemeClr val="accent5"/>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２</a:t>
            </a:r>
            <a:r>
              <a:rPr lang="en-US" altLang="ja-JP" sz="2800" dirty="0">
                <a:solidFill>
                  <a:schemeClr val="bg1"/>
                </a:solidFill>
                <a:latin typeface="AR丸ゴシック体E"/>
                <a:ea typeface="AR丸ゴシック体E"/>
              </a:rPr>
              <a:t>-(1)</a:t>
            </a:r>
            <a:r>
              <a:rPr lang="ja-JP" altLang="en-US" sz="2800" dirty="0">
                <a:solidFill>
                  <a:schemeClr val="bg1"/>
                </a:solidFill>
                <a:latin typeface="AR丸ゴシック体E"/>
                <a:ea typeface="AR丸ゴシック体E"/>
              </a:rPr>
              <a:t>　現行災害対策本部の構成等／任務分掌</a:t>
            </a:r>
            <a:endParaRPr lang="ja-JP" altLang="en-US" dirty="0">
              <a:solidFill>
                <a:schemeClr val="bg1"/>
              </a:solidFill>
              <a:latin typeface="AR丸ゴシック体E"/>
              <a:ea typeface="AR丸ゴシック体E"/>
            </a:endParaRPr>
          </a:p>
        </p:txBody>
      </p:sp>
      <p:sp>
        <p:nvSpPr>
          <p:cNvPr id="125" name="テキスト ボックス 124">
            <a:extLst>
              <a:ext uri="{FF2B5EF4-FFF2-40B4-BE49-F238E27FC236}">
                <a16:creationId xmlns:a16="http://schemas.microsoft.com/office/drawing/2014/main" id="{05BB3710-5CB9-099E-40F3-04A1A507CF42}"/>
              </a:ext>
            </a:extLst>
          </p:cNvPr>
          <p:cNvSpPr txBox="1"/>
          <p:nvPr/>
        </p:nvSpPr>
        <p:spPr>
          <a:xfrm>
            <a:off x="7366657" y="3492431"/>
            <a:ext cx="2392206" cy="461665"/>
          </a:xfrm>
          <a:prstGeom prst="rect">
            <a:avLst/>
          </a:prstGeom>
          <a:noFill/>
        </p:spPr>
        <p:txBody>
          <a:bodyPr wrap="square" rtlCol="0">
            <a:spAutoFit/>
          </a:bodyPr>
          <a:lstStyle/>
          <a:p>
            <a:pPr algn="ctr"/>
            <a:r>
              <a:rPr kumimoji="1" lang="ja-JP" altLang="en-US" sz="2400" b="1" dirty="0">
                <a:solidFill>
                  <a:srgbClr val="FF0000"/>
                </a:solidFill>
                <a:latin typeface="BIZ UDゴシック" panose="020B0400000000000000" pitchFamily="49" charset="-128"/>
                <a:ea typeface="BIZ UDゴシック" panose="020B0400000000000000" pitchFamily="49" charset="-128"/>
              </a:rPr>
              <a:t>業務の抜け落ち</a:t>
            </a:r>
          </a:p>
        </p:txBody>
      </p:sp>
      <p:pic>
        <p:nvPicPr>
          <p:cNvPr id="13" name="図 12">
            <a:extLst>
              <a:ext uri="{FF2B5EF4-FFF2-40B4-BE49-F238E27FC236}">
                <a16:creationId xmlns:a16="http://schemas.microsoft.com/office/drawing/2014/main" id="{CA338232-6081-326D-ADB5-A11B68E7258D}"/>
              </a:ext>
            </a:extLst>
          </p:cNvPr>
          <p:cNvPicPr>
            <a:picLocks noChangeAspect="1"/>
          </p:cNvPicPr>
          <p:nvPr/>
        </p:nvPicPr>
        <p:blipFill>
          <a:blip r:embed="rId13"/>
          <a:stretch>
            <a:fillRect/>
          </a:stretch>
        </p:blipFill>
        <p:spPr>
          <a:xfrm>
            <a:off x="999088" y="1881983"/>
            <a:ext cx="1724779" cy="1724779"/>
          </a:xfrm>
          <a:prstGeom prst="rect">
            <a:avLst/>
          </a:prstGeom>
          <a:noFill/>
        </p:spPr>
      </p:pic>
      <p:sp>
        <p:nvSpPr>
          <p:cNvPr id="26" name="テキスト ボックス 25">
            <a:extLst>
              <a:ext uri="{FF2B5EF4-FFF2-40B4-BE49-F238E27FC236}">
                <a16:creationId xmlns:a16="http://schemas.microsoft.com/office/drawing/2014/main" id="{8B70F0DF-FF46-5696-37A0-2728BF1698B5}"/>
              </a:ext>
            </a:extLst>
          </p:cNvPr>
          <p:cNvSpPr txBox="1"/>
          <p:nvPr/>
        </p:nvSpPr>
        <p:spPr>
          <a:xfrm>
            <a:off x="922258" y="2375232"/>
            <a:ext cx="1116124" cy="338554"/>
          </a:xfrm>
          <a:prstGeom prst="rect">
            <a:avLst/>
          </a:prstGeom>
          <a:noFill/>
        </p:spPr>
        <p:txBody>
          <a:bodyPr wrap="square" rtlCol="0">
            <a:spAutoFit/>
          </a:bodyPr>
          <a:lstStyle/>
          <a:p>
            <a:pPr algn="ctr"/>
            <a:r>
              <a:rPr kumimoji="1" lang="ja-JP" altLang="en-US" sz="1600" dirty="0">
                <a:latin typeface="BIZ UDゴシック" panose="020B0400000000000000" pitchFamily="49" charset="-128"/>
                <a:ea typeface="BIZ UDゴシック" panose="020B0400000000000000" pitchFamily="49" charset="-128"/>
              </a:rPr>
              <a:t>総務部</a:t>
            </a:r>
          </a:p>
        </p:txBody>
      </p:sp>
      <p:pic>
        <p:nvPicPr>
          <p:cNvPr id="17" name="図 16">
            <a:extLst>
              <a:ext uri="{FF2B5EF4-FFF2-40B4-BE49-F238E27FC236}">
                <a16:creationId xmlns:a16="http://schemas.microsoft.com/office/drawing/2014/main" id="{FF354E58-809A-1704-24D0-9321FCD1B5D6}"/>
              </a:ext>
            </a:extLst>
          </p:cNvPr>
          <p:cNvPicPr>
            <a:picLocks noChangeAspect="1"/>
          </p:cNvPicPr>
          <p:nvPr/>
        </p:nvPicPr>
        <p:blipFill>
          <a:blip r:embed="rId14"/>
          <a:stretch>
            <a:fillRect/>
          </a:stretch>
        </p:blipFill>
        <p:spPr>
          <a:xfrm>
            <a:off x="1465576" y="3139868"/>
            <a:ext cx="1885589" cy="1885577"/>
          </a:xfrm>
          <a:prstGeom prst="rect">
            <a:avLst/>
          </a:prstGeom>
        </p:spPr>
      </p:pic>
      <p:pic>
        <p:nvPicPr>
          <p:cNvPr id="16" name="図 15">
            <a:extLst>
              <a:ext uri="{FF2B5EF4-FFF2-40B4-BE49-F238E27FC236}">
                <a16:creationId xmlns:a16="http://schemas.microsoft.com/office/drawing/2014/main" id="{49FFDABA-823E-1630-1C17-228B9DD473D5}"/>
              </a:ext>
            </a:extLst>
          </p:cNvPr>
          <p:cNvPicPr>
            <a:picLocks noChangeAspect="1"/>
          </p:cNvPicPr>
          <p:nvPr/>
        </p:nvPicPr>
        <p:blipFill>
          <a:blip r:embed="rId15"/>
          <a:stretch>
            <a:fillRect/>
          </a:stretch>
        </p:blipFill>
        <p:spPr>
          <a:xfrm>
            <a:off x="948545" y="3948941"/>
            <a:ext cx="1572909" cy="1572900"/>
          </a:xfrm>
          <a:prstGeom prst="rect">
            <a:avLst/>
          </a:prstGeom>
          <a:ln/>
          <a:effectLst/>
        </p:spPr>
      </p:pic>
      <p:sp>
        <p:nvSpPr>
          <p:cNvPr id="29" name="テキスト ボックス 28">
            <a:extLst>
              <a:ext uri="{FF2B5EF4-FFF2-40B4-BE49-F238E27FC236}">
                <a16:creationId xmlns:a16="http://schemas.microsoft.com/office/drawing/2014/main" id="{8F50B534-23D8-1179-EF32-B97A5D7B1CD5}"/>
              </a:ext>
            </a:extLst>
          </p:cNvPr>
          <p:cNvSpPr txBox="1"/>
          <p:nvPr/>
        </p:nvSpPr>
        <p:spPr>
          <a:xfrm>
            <a:off x="1392905" y="3484966"/>
            <a:ext cx="1116124" cy="338554"/>
          </a:xfrm>
          <a:prstGeom prst="rect">
            <a:avLst/>
          </a:prstGeom>
          <a:noFill/>
        </p:spPr>
        <p:txBody>
          <a:bodyPr wrap="square" rtlCol="0">
            <a:spAutoFit/>
          </a:bodyPr>
          <a:lstStyle/>
          <a:p>
            <a:pPr algn="ctr"/>
            <a:r>
              <a:rPr kumimoji="1" lang="ja-JP" altLang="en-US" sz="1600" dirty="0">
                <a:latin typeface="BIZ UDゴシック" panose="020B0400000000000000" pitchFamily="49" charset="-128"/>
                <a:ea typeface="BIZ UDゴシック" panose="020B0400000000000000" pitchFamily="49" charset="-128"/>
              </a:rPr>
              <a:t>福祉部</a:t>
            </a:r>
          </a:p>
        </p:txBody>
      </p:sp>
      <p:sp>
        <p:nvSpPr>
          <p:cNvPr id="31" name="テキスト ボックス 30">
            <a:extLst>
              <a:ext uri="{FF2B5EF4-FFF2-40B4-BE49-F238E27FC236}">
                <a16:creationId xmlns:a16="http://schemas.microsoft.com/office/drawing/2014/main" id="{43A0366F-4945-66DE-0F73-5E52089086C5}"/>
              </a:ext>
            </a:extLst>
          </p:cNvPr>
          <p:cNvSpPr txBox="1"/>
          <p:nvPr/>
        </p:nvSpPr>
        <p:spPr>
          <a:xfrm>
            <a:off x="884548" y="4194903"/>
            <a:ext cx="1116124" cy="338554"/>
          </a:xfrm>
          <a:prstGeom prst="rect">
            <a:avLst/>
          </a:prstGeom>
          <a:noFill/>
        </p:spPr>
        <p:txBody>
          <a:bodyPr wrap="square" rtlCol="0">
            <a:spAutoFit/>
          </a:bodyPr>
          <a:lstStyle/>
          <a:p>
            <a:pPr algn="ctr"/>
            <a:r>
              <a:rPr kumimoji="1" lang="ja-JP" altLang="en-US" sz="1600" dirty="0">
                <a:latin typeface="BIZ UDゴシック" panose="020B0400000000000000" pitchFamily="49" charset="-128"/>
                <a:ea typeface="BIZ UDゴシック" panose="020B0400000000000000" pitchFamily="49" charset="-128"/>
              </a:rPr>
              <a:t>健康部</a:t>
            </a:r>
          </a:p>
        </p:txBody>
      </p:sp>
      <p:pic>
        <p:nvPicPr>
          <p:cNvPr id="7" name="図 6">
            <a:extLst>
              <a:ext uri="{FF2B5EF4-FFF2-40B4-BE49-F238E27FC236}">
                <a16:creationId xmlns:a16="http://schemas.microsoft.com/office/drawing/2014/main" id="{5D833532-F4BC-B0BC-7C84-753451B47327}"/>
              </a:ext>
            </a:extLst>
          </p:cNvPr>
          <p:cNvPicPr>
            <a:picLocks noChangeAspect="1"/>
          </p:cNvPicPr>
          <p:nvPr/>
        </p:nvPicPr>
        <p:blipFill>
          <a:blip r:embed="rId16"/>
          <a:stretch>
            <a:fillRect/>
          </a:stretch>
        </p:blipFill>
        <p:spPr>
          <a:xfrm>
            <a:off x="2108684" y="4118990"/>
            <a:ext cx="1456338" cy="1456347"/>
          </a:xfrm>
          <a:prstGeom prst="rect">
            <a:avLst/>
          </a:prstGeom>
        </p:spPr>
      </p:pic>
      <p:sp>
        <p:nvSpPr>
          <p:cNvPr id="30" name="テキスト ボックス 29">
            <a:extLst>
              <a:ext uri="{FF2B5EF4-FFF2-40B4-BE49-F238E27FC236}">
                <a16:creationId xmlns:a16="http://schemas.microsoft.com/office/drawing/2014/main" id="{E233F682-526C-F6FD-BB0B-3CF83BDD377F}"/>
              </a:ext>
            </a:extLst>
          </p:cNvPr>
          <p:cNvSpPr txBox="1"/>
          <p:nvPr/>
        </p:nvSpPr>
        <p:spPr>
          <a:xfrm>
            <a:off x="2226020" y="4925459"/>
            <a:ext cx="1116124" cy="523220"/>
          </a:xfrm>
          <a:prstGeom prst="rect">
            <a:avLst/>
          </a:prstGeom>
          <a:noFill/>
        </p:spPr>
        <p:txBody>
          <a:bodyPr wrap="square" rtlCol="0">
            <a:spAutoFit/>
          </a:bodyPr>
          <a:lstStyle/>
          <a:p>
            <a:pPr algn="ctr"/>
            <a:r>
              <a:rPr kumimoji="1" lang="ja-JP" altLang="en-US" sz="1400" b="1" dirty="0">
                <a:latin typeface="BIZ UDゴシック" panose="020B0400000000000000" pitchFamily="49" charset="-128"/>
                <a:ea typeface="BIZ UDゴシック" panose="020B0400000000000000" pitchFamily="49" charset="-128"/>
              </a:rPr>
              <a:t>子ども</a:t>
            </a:r>
            <a:endParaRPr kumimoji="1" lang="en-US" altLang="ja-JP" sz="1400" b="1" dirty="0">
              <a:latin typeface="BIZ UDゴシック" panose="020B0400000000000000" pitchFamily="49" charset="-128"/>
              <a:ea typeface="BIZ UDゴシック" panose="020B0400000000000000" pitchFamily="49" charset="-128"/>
            </a:endParaRPr>
          </a:p>
          <a:p>
            <a:pPr algn="ctr"/>
            <a:r>
              <a:rPr kumimoji="1" lang="ja-JP" altLang="en-US" sz="1400" b="1" dirty="0">
                <a:latin typeface="BIZ UDゴシック" panose="020B0400000000000000" pitchFamily="49" charset="-128"/>
                <a:ea typeface="BIZ UDゴシック" panose="020B0400000000000000" pitchFamily="49" charset="-128"/>
              </a:rPr>
              <a:t>あんしん部</a:t>
            </a:r>
          </a:p>
        </p:txBody>
      </p:sp>
      <p:sp>
        <p:nvSpPr>
          <p:cNvPr id="112" name="リボン: 上に曲がる 111">
            <a:extLst>
              <a:ext uri="{FF2B5EF4-FFF2-40B4-BE49-F238E27FC236}">
                <a16:creationId xmlns:a16="http://schemas.microsoft.com/office/drawing/2014/main" id="{7DA2E910-2E5D-768E-3C56-3D92DA546DCE}"/>
              </a:ext>
            </a:extLst>
          </p:cNvPr>
          <p:cNvSpPr/>
          <p:nvPr/>
        </p:nvSpPr>
        <p:spPr>
          <a:xfrm>
            <a:off x="92460" y="1866925"/>
            <a:ext cx="1393535"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本部室</a:t>
            </a:r>
          </a:p>
        </p:txBody>
      </p:sp>
      <p:pic>
        <p:nvPicPr>
          <p:cNvPr id="10" name="図 9">
            <a:extLst>
              <a:ext uri="{FF2B5EF4-FFF2-40B4-BE49-F238E27FC236}">
                <a16:creationId xmlns:a16="http://schemas.microsoft.com/office/drawing/2014/main" id="{12B1CECE-E31C-85B8-AEA2-B1539DEAB5F4}"/>
              </a:ext>
            </a:extLst>
          </p:cNvPr>
          <p:cNvPicPr>
            <a:picLocks noChangeAspect="1"/>
          </p:cNvPicPr>
          <p:nvPr/>
        </p:nvPicPr>
        <p:blipFill>
          <a:blip r:embed="rId17"/>
          <a:stretch>
            <a:fillRect/>
          </a:stretch>
        </p:blipFill>
        <p:spPr>
          <a:xfrm>
            <a:off x="2443062" y="5381488"/>
            <a:ext cx="1419505" cy="1419505"/>
          </a:xfrm>
          <a:prstGeom prst="rect">
            <a:avLst/>
          </a:prstGeom>
        </p:spPr>
      </p:pic>
      <p:sp>
        <p:nvSpPr>
          <p:cNvPr id="36" name="テキスト ボックス 35">
            <a:extLst>
              <a:ext uri="{FF2B5EF4-FFF2-40B4-BE49-F238E27FC236}">
                <a16:creationId xmlns:a16="http://schemas.microsoft.com/office/drawing/2014/main" id="{C0DDBE94-2CFE-26BC-C919-0D8C6D48F8DD}"/>
              </a:ext>
            </a:extLst>
          </p:cNvPr>
          <p:cNvSpPr txBox="1"/>
          <p:nvPr/>
        </p:nvSpPr>
        <p:spPr>
          <a:xfrm>
            <a:off x="2356880" y="6206932"/>
            <a:ext cx="1116124" cy="307777"/>
          </a:xfrm>
          <a:prstGeom prst="rect">
            <a:avLst/>
          </a:prstGeom>
          <a:noFill/>
        </p:spPr>
        <p:txBody>
          <a:bodyPr wrap="square" rtlCol="0">
            <a:spAutoFit/>
          </a:bodyPr>
          <a:lstStyle/>
          <a:p>
            <a:pPr algn="ctr"/>
            <a:r>
              <a:rPr kumimoji="1" lang="ja-JP" altLang="en-US" sz="1400" dirty="0">
                <a:latin typeface="BIZ UDゴシック" panose="020B0400000000000000" pitchFamily="49" charset="-128"/>
                <a:ea typeface="BIZ UDゴシック" panose="020B0400000000000000" pitchFamily="49" charset="-128"/>
              </a:rPr>
              <a:t>会計管理者</a:t>
            </a:r>
          </a:p>
        </p:txBody>
      </p:sp>
      <p:sp>
        <p:nvSpPr>
          <p:cNvPr id="126" name="テキスト ボックス 125">
            <a:extLst>
              <a:ext uri="{FF2B5EF4-FFF2-40B4-BE49-F238E27FC236}">
                <a16:creationId xmlns:a16="http://schemas.microsoft.com/office/drawing/2014/main" id="{9080B92B-6CB2-463F-B7A2-E5CCAAC50D02}"/>
              </a:ext>
            </a:extLst>
          </p:cNvPr>
          <p:cNvSpPr txBox="1"/>
          <p:nvPr/>
        </p:nvSpPr>
        <p:spPr>
          <a:xfrm>
            <a:off x="6039130" y="6141716"/>
            <a:ext cx="3177791" cy="461665"/>
          </a:xfrm>
          <a:prstGeom prst="rect">
            <a:avLst/>
          </a:prstGeom>
          <a:noFill/>
        </p:spPr>
        <p:txBody>
          <a:bodyPr wrap="square" rtlCol="0">
            <a:spAutoFit/>
          </a:bodyPr>
          <a:lstStyle/>
          <a:p>
            <a:pPr algn="ctr"/>
            <a:r>
              <a:rPr kumimoji="1" lang="ja-JP" altLang="en-US" sz="2400" b="1" dirty="0">
                <a:solidFill>
                  <a:srgbClr val="FF0000"/>
                </a:solidFill>
                <a:latin typeface="BIZ UDゴシック" panose="020B0400000000000000" pitchFamily="49" charset="-128"/>
                <a:ea typeface="BIZ UDゴシック" panose="020B0400000000000000" pitchFamily="49" charset="-128"/>
              </a:rPr>
              <a:t>マンパワーの偏り</a:t>
            </a:r>
          </a:p>
        </p:txBody>
      </p:sp>
      <p:sp>
        <p:nvSpPr>
          <p:cNvPr id="129" name="テキスト ボックス 128">
            <a:extLst>
              <a:ext uri="{FF2B5EF4-FFF2-40B4-BE49-F238E27FC236}">
                <a16:creationId xmlns:a16="http://schemas.microsoft.com/office/drawing/2014/main" id="{19AE51C3-F78A-D8CE-F1D6-9F37B504CB99}"/>
              </a:ext>
            </a:extLst>
          </p:cNvPr>
          <p:cNvSpPr txBox="1"/>
          <p:nvPr/>
        </p:nvSpPr>
        <p:spPr>
          <a:xfrm>
            <a:off x="219260" y="795872"/>
            <a:ext cx="9357627" cy="400110"/>
          </a:xfrm>
          <a:prstGeom prst="rect">
            <a:avLst/>
          </a:prstGeom>
          <a:noFill/>
        </p:spPr>
        <p:txBody>
          <a:bodyPr wrap="square" rtlCol="0">
            <a:spAutoFit/>
          </a:bodyPr>
          <a:lstStyle/>
          <a:p>
            <a:r>
              <a:rPr kumimoji="1" lang="ja-JP" altLang="en-US" sz="2000" dirty="0">
                <a:latin typeface="BIZ UDゴシック" panose="020B0400000000000000" pitchFamily="49" charset="-128"/>
                <a:ea typeface="BIZ UDゴシック" panose="020B0400000000000000" pitchFamily="49" charset="-128"/>
              </a:rPr>
              <a:t>現行計画における災害対策本部は「</a:t>
            </a:r>
            <a:r>
              <a:rPr kumimoji="1" lang="ja-JP" altLang="en-US" sz="2000" dirty="0">
                <a:solidFill>
                  <a:srgbClr val="FF0000"/>
                </a:solidFill>
                <a:latin typeface="BIZ UDゴシック" panose="020B0400000000000000" pitchFamily="49" charset="-128"/>
                <a:ea typeface="BIZ UDゴシック" panose="020B0400000000000000" pitchFamily="49" charset="-128"/>
              </a:rPr>
              <a:t>組織に災害時の仕事が充てられている</a:t>
            </a:r>
            <a:r>
              <a:rPr kumimoji="1" lang="ja-JP" altLang="en-US" sz="2000" dirty="0">
                <a:latin typeface="BIZ UDゴシック" panose="020B0400000000000000" pitchFamily="49" charset="-128"/>
                <a:ea typeface="BIZ UDゴシック" panose="020B0400000000000000" pitchFamily="49" charset="-128"/>
              </a:rPr>
              <a:t>」</a:t>
            </a:r>
            <a:endParaRPr lang="en-US" altLang="ja-JP" sz="2000" dirty="0">
              <a:latin typeface="BIZ UDゴシック" panose="020B0400000000000000" pitchFamily="49" charset="-128"/>
              <a:ea typeface="BIZ UDゴシック" panose="020B0400000000000000" pitchFamily="49" charset="-128"/>
            </a:endParaRPr>
          </a:p>
        </p:txBody>
      </p:sp>
      <p:sp>
        <p:nvSpPr>
          <p:cNvPr id="131" name="リボン: 上に曲がる 130">
            <a:extLst>
              <a:ext uri="{FF2B5EF4-FFF2-40B4-BE49-F238E27FC236}">
                <a16:creationId xmlns:a16="http://schemas.microsoft.com/office/drawing/2014/main" id="{D0D2E271-3DB9-0084-02ED-98BB939579FE}"/>
              </a:ext>
            </a:extLst>
          </p:cNvPr>
          <p:cNvSpPr/>
          <p:nvPr/>
        </p:nvSpPr>
        <p:spPr>
          <a:xfrm>
            <a:off x="1858765" y="1274518"/>
            <a:ext cx="1726083" cy="402379"/>
          </a:xfrm>
          <a:prstGeom prst="ribbon2">
            <a:avLst>
              <a:gd name="adj1" fmla="val 16667"/>
              <a:gd name="adj2" fmla="val 75000"/>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災害時の組織</a:t>
            </a:r>
          </a:p>
        </p:txBody>
      </p:sp>
      <p:sp>
        <p:nvSpPr>
          <p:cNvPr id="132" name="テキスト ボックス 131">
            <a:extLst>
              <a:ext uri="{FF2B5EF4-FFF2-40B4-BE49-F238E27FC236}">
                <a16:creationId xmlns:a16="http://schemas.microsoft.com/office/drawing/2014/main" id="{25E993F6-E6B6-8752-DCD0-B38057535F2F}"/>
              </a:ext>
            </a:extLst>
          </p:cNvPr>
          <p:cNvSpPr txBox="1"/>
          <p:nvPr/>
        </p:nvSpPr>
        <p:spPr>
          <a:xfrm>
            <a:off x="443089" y="1303914"/>
            <a:ext cx="1164001" cy="307777"/>
          </a:xfrm>
          <a:prstGeom prst="rect">
            <a:avLst/>
          </a:prstGeom>
          <a:solidFill>
            <a:schemeClr val="bg1"/>
          </a:solidFill>
          <a:ln>
            <a:solidFill>
              <a:schemeClr val="accent1">
                <a:shade val="15000"/>
              </a:schemeClr>
            </a:solidFill>
          </a:ln>
          <a:effectLst>
            <a:outerShdw blurRad="50800" dist="38100" dir="2700000" algn="tl" rotWithShape="0">
              <a:prstClr val="black">
                <a:alpha val="40000"/>
              </a:prstClr>
            </a:outerShdw>
          </a:effectLst>
        </p:spPr>
        <p:txBody>
          <a:bodyPr wrap="square" rtlCol="0" anchor="ctr">
            <a:spAutoFit/>
          </a:bodyPr>
          <a:lstStyle/>
          <a:p>
            <a:pPr algn="ctr"/>
            <a:r>
              <a:rPr kumimoji="1" lang="ja-JP" altLang="en-US" sz="1400" dirty="0"/>
              <a:t>平時の組織</a:t>
            </a:r>
          </a:p>
        </p:txBody>
      </p:sp>
      <p:sp>
        <p:nvSpPr>
          <p:cNvPr id="133" name="四角形: 角を丸くする 132">
            <a:extLst>
              <a:ext uri="{FF2B5EF4-FFF2-40B4-BE49-F238E27FC236}">
                <a16:creationId xmlns:a16="http://schemas.microsoft.com/office/drawing/2014/main" id="{DE48373B-04DB-DEC1-D8C5-CDD88E23CD5E}"/>
              </a:ext>
            </a:extLst>
          </p:cNvPr>
          <p:cNvSpPr/>
          <p:nvPr/>
        </p:nvSpPr>
        <p:spPr>
          <a:xfrm>
            <a:off x="295229" y="1190881"/>
            <a:ext cx="3508447" cy="586918"/>
          </a:xfrm>
          <a:prstGeom prst="roundRect">
            <a:avLst/>
          </a:prstGeom>
          <a:noFill/>
          <a:ln w="31750">
            <a:solidFill>
              <a:schemeClr val="accent5">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矢印: 右 133">
            <a:extLst>
              <a:ext uri="{FF2B5EF4-FFF2-40B4-BE49-F238E27FC236}">
                <a16:creationId xmlns:a16="http://schemas.microsoft.com/office/drawing/2014/main" id="{2352E3CA-5515-63A3-4DDC-412E96F408CB}"/>
              </a:ext>
            </a:extLst>
          </p:cNvPr>
          <p:cNvSpPr/>
          <p:nvPr/>
        </p:nvSpPr>
        <p:spPr>
          <a:xfrm>
            <a:off x="1692868" y="1367450"/>
            <a:ext cx="220022" cy="22385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思考の吹き出し: 雲形 141">
            <a:extLst>
              <a:ext uri="{FF2B5EF4-FFF2-40B4-BE49-F238E27FC236}">
                <a16:creationId xmlns:a16="http://schemas.microsoft.com/office/drawing/2014/main" id="{91ACB062-1D57-5B56-A245-4DCC57EBF844}"/>
              </a:ext>
            </a:extLst>
          </p:cNvPr>
          <p:cNvSpPr/>
          <p:nvPr/>
        </p:nvSpPr>
        <p:spPr>
          <a:xfrm>
            <a:off x="7679980" y="4035775"/>
            <a:ext cx="2078883" cy="1784514"/>
          </a:xfrm>
          <a:prstGeom prst="cloudCallout">
            <a:avLst>
              <a:gd name="adj1" fmla="val -105582"/>
              <a:gd name="adj2" fmla="val -65068"/>
            </a:avLst>
          </a:prstGeom>
          <a:solidFill>
            <a:schemeClr val="bg2"/>
          </a:solidFill>
          <a:ln>
            <a:solidFill>
              <a:schemeClr val="accent1">
                <a:shade val="1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1" name="図 140">
            <a:extLst>
              <a:ext uri="{FF2B5EF4-FFF2-40B4-BE49-F238E27FC236}">
                <a16:creationId xmlns:a16="http://schemas.microsoft.com/office/drawing/2014/main" id="{605EB814-91D7-AB3E-DBA1-BA44A7498A93}"/>
              </a:ext>
            </a:extLst>
          </p:cNvPr>
          <p:cNvPicPr>
            <a:picLocks noChangeAspect="1"/>
          </p:cNvPicPr>
          <p:nvPr/>
        </p:nvPicPr>
        <p:blipFill>
          <a:blip r:embed="rId18"/>
          <a:stretch>
            <a:fillRect/>
          </a:stretch>
        </p:blipFill>
        <p:spPr>
          <a:xfrm>
            <a:off x="8122621" y="4115260"/>
            <a:ext cx="1139385" cy="1139385"/>
          </a:xfrm>
          <a:prstGeom prst="rect">
            <a:avLst/>
          </a:prstGeom>
        </p:spPr>
      </p:pic>
      <p:sp>
        <p:nvSpPr>
          <p:cNvPr id="140" name="テキスト ボックス 139">
            <a:extLst>
              <a:ext uri="{FF2B5EF4-FFF2-40B4-BE49-F238E27FC236}">
                <a16:creationId xmlns:a16="http://schemas.microsoft.com/office/drawing/2014/main" id="{8673A332-8447-949E-C1CC-A9A619129920}"/>
              </a:ext>
            </a:extLst>
          </p:cNvPr>
          <p:cNvSpPr txBox="1"/>
          <p:nvPr/>
        </p:nvSpPr>
        <p:spPr>
          <a:xfrm>
            <a:off x="7663973" y="5068651"/>
            <a:ext cx="2110895" cy="461665"/>
          </a:xfrm>
          <a:prstGeom prst="rect">
            <a:avLst/>
          </a:prstGeom>
          <a:noFill/>
        </p:spPr>
        <p:txBody>
          <a:bodyPr wrap="square" rtlCol="0">
            <a:spAutoFit/>
          </a:bodyPr>
          <a:lstStyle/>
          <a:p>
            <a:pPr algn="ctr"/>
            <a:r>
              <a:rPr kumimoji="1" lang="ja-JP" altLang="en-US" sz="2400" b="1" dirty="0">
                <a:solidFill>
                  <a:srgbClr val="FF0000"/>
                </a:solidFill>
                <a:latin typeface="BIZ UDゴシック" panose="020B0400000000000000" pitchFamily="49" charset="-128"/>
                <a:ea typeface="BIZ UDゴシック" panose="020B0400000000000000" pitchFamily="49" charset="-128"/>
              </a:rPr>
              <a:t>割りモメ</a:t>
            </a:r>
          </a:p>
        </p:txBody>
      </p:sp>
      <p:sp>
        <p:nvSpPr>
          <p:cNvPr id="143" name="楕円 142">
            <a:extLst>
              <a:ext uri="{FF2B5EF4-FFF2-40B4-BE49-F238E27FC236}">
                <a16:creationId xmlns:a16="http://schemas.microsoft.com/office/drawing/2014/main" id="{C712C81A-7527-49D3-24AA-72E1EBC2E110}"/>
              </a:ext>
            </a:extLst>
          </p:cNvPr>
          <p:cNvSpPr/>
          <p:nvPr/>
        </p:nvSpPr>
        <p:spPr>
          <a:xfrm>
            <a:off x="6704260" y="4018905"/>
            <a:ext cx="1540432" cy="1026892"/>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latin typeface="BIZ UDゴシック" panose="020B0400000000000000" pitchFamily="49" charset="-128"/>
              <a:ea typeface="BIZ UDゴシック" panose="020B0400000000000000" pitchFamily="49" charset="-128"/>
            </a:endParaRPr>
          </a:p>
        </p:txBody>
      </p:sp>
      <p:sp>
        <p:nvSpPr>
          <p:cNvPr id="144" name="テキスト ボックス 143">
            <a:extLst>
              <a:ext uri="{FF2B5EF4-FFF2-40B4-BE49-F238E27FC236}">
                <a16:creationId xmlns:a16="http://schemas.microsoft.com/office/drawing/2014/main" id="{DB42E044-336F-ECEF-9661-299C45C8FA32}"/>
              </a:ext>
            </a:extLst>
          </p:cNvPr>
          <p:cNvSpPr txBox="1"/>
          <p:nvPr/>
        </p:nvSpPr>
        <p:spPr>
          <a:xfrm>
            <a:off x="6808137" y="4348236"/>
            <a:ext cx="1444101" cy="369332"/>
          </a:xfrm>
          <a:prstGeom prst="rect">
            <a:avLst/>
          </a:prstGeom>
          <a:no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デメリット</a:t>
            </a:r>
          </a:p>
        </p:txBody>
      </p:sp>
      <p:pic>
        <p:nvPicPr>
          <p:cNvPr id="102" name="図 101">
            <a:extLst>
              <a:ext uri="{FF2B5EF4-FFF2-40B4-BE49-F238E27FC236}">
                <a16:creationId xmlns:a16="http://schemas.microsoft.com/office/drawing/2014/main" id="{45EB0260-573C-581D-1487-1FDFBBE420C7}"/>
              </a:ext>
            </a:extLst>
          </p:cNvPr>
          <p:cNvPicPr>
            <a:picLocks noChangeAspect="1"/>
          </p:cNvPicPr>
          <p:nvPr/>
        </p:nvPicPr>
        <p:blipFill>
          <a:blip r:embed="rId19"/>
          <a:stretch>
            <a:fillRect/>
          </a:stretch>
        </p:blipFill>
        <p:spPr>
          <a:xfrm>
            <a:off x="7208383" y="5094116"/>
            <a:ext cx="1112816" cy="11128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10478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63BD2-7D28-C611-A4EA-09812A334158}"/>
            </a:ext>
          </a:extLst>
        </p:cNvPr>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F49DC4BB-00FE-269A-E951-6112591A9C1C}"/>
              </a:ext>
            </a:extLst>
          </p:cNvPr>
          <p:cNvGraphicFramePr>
            <a:graphicFrameLocks noGrp="1"/>
          </p:cNvGraphicFramePr>
          <p:nvPr>
            <p:extLst>
              <p:ext uri="{D42A27DB-BD31-4B8C-83A1-F6EECF244321}">
                <p14:modId xmlns:p14="http://schemas.microsoft.com/office/powerpoint/2010/main" val="1140045338"/>
              </p:ext>
            </p:extLst>
          </p:nvPr>
        </p:nvGraphicFramePr>
        <p:xfrm>
          <a:off x="217115" y="1195982"/>
          <a:ext cx="9173080" cy="5291146"/>
        </p:xfrm>
        <a:graphic>
          <a:graphicData uri="http://schemas.openxmlformats.org/drawingml/2006/table">
            <a:tbl>
              <a:tblPr firstRow="1" bandRow="1">
                <a:tableStyleId>{8799B23B-EC83-4686-B30A-512413B5E67A}</a:tableStyleId>
              </a:tblPr>
              <a:tblGrid>
                <a:gridCol w="1834616">
                  <a:extLst>
                    <a:ext uri="{9D8B030D-6E8A-4147-A177-3AD203B41FA5}">
                      <a16:colId xmlns:a16="http://schemas.microsoft.com/office/drawing/2014/main" val="717591377"/>
                    </a:ext>
                  </a:extLst>
                </a:gridCol>
                <a:gridCol w="1834616">
                  <a:extLst>
                    <a:ext uri="{9D8B030D-6E8A-4147-A177-3AD203B41FA5}">
                      <a16:colId xmlns:a16="http://schemas.microsoft.com/office/drawing/2014/main" val="597355997"/>
                    </a:ext>
                  </a:extLst>
                </a:gridCol>
                <a:gridCol w="1834616">
                  <a:extLst>
                    <a:ext uri="{9D8B030D-6E8A-4147-A177-3AD203B41FA5}">
                      <a16:colId xmlns:a16="http://schemas.microsoft.com/office/drawing/2014/main" val="2614066068"/>
                    </a:ext>
                  </a:extLst>
                </a:gridCol>
                <a:gridCol w="1834616">
                  <a:extLst>
                    <a:ext uri="{9D8B030D-6E8A-4147-A177-3AD203B41FA5}">
                      <a16:colId xmlns:a16="http://schemas.microsoft.com/office/drawing/2014/main" val="1101843474"/>
                    </a:ext>
                  </a:extLst>
                </a:gridCol>
                <a:gridCol w="1834616">
                  <a:extLst>
                    <a:ext uri="{9D8B030D-6E8A-4147-A177-3AD203B41FA5}">
                      <a16:colId xmlns:a16="http://schemas.microsoft.com/office/drawing/2014/main" val="2906060745"/>
                    </a:ext>
                  </a:extLst>
                </a:gridCol>
              </a:tblGrid>
              <a:tr h="395199">
                <a:tc>
                  <a:txBody>
                    <a:bodyPr/>
                    <a:lstStyle/>
                    <a:p>
                      <a:pPr algn="ctr"/>
                      <a:r>
                        <a:rPr kumimoji="1" lang="ja-JP" altLang="en-US" sz="1400" dirty="0"/>
                        <a:t>超急性期</a:t>
                      </a:r>
                      <a:endParaRPr kumimoji="1" lang="en-US" altLang="ja-JP" sz="1400" dirty="0"/>
                    </a:p>
                    <a:p>
                      <a:pPr algn="ctr"/>
                      <a:r>
                        <a:rPr kumimoji="1" lang="ja-JP" altLang="en-US" sz="1200" dirty="0"/>
                        <a:t>（発災直後）</a:t>
                      </a:r>
                    </a:p>
                  </a:txBody>
                  <a:tcPr/>
                </a:tc>
                <a:tc>
                  <a:txBody>
                    <a:bodyPr/>
                    <a:lstStyle/>
                    <a:p>
                      <a:pPr algn="ctr"/>
                      <a:r>
                        <a:rPr kumimoji="1" lang="ja-JP" altLang="en-US" sz="1400" dirty="0"/>
                        <a:t>急性期</a:t>
                      </a:r>
                      <a:endParaRPr kumimoji="1" lang="en-US" altLang="ja-JP" sz="1400" dirty="0"/>
                    </a:p>
                    <a:p>
                      <a:pPr algn="ctr"/>
                      <a:r>
                        <a:rPr kumimoji="1" lang="ja-JP" altLang="en-US" sz="1200" dirty="0"/>
                        <a:t>（～</a:t>
                      </a:r>
                      <a:r>
                        <a:rPr kumimoji="1" lang="en-US" altLang="ja-JP" sz="1200" dirty="0"/>
                        <a:t>72</a:t>
                      </a:r>
                      <a:r>
                        <a:rPr kumimoji="1" lang="ja-JP" altLang="en-US" sz="1200" dirty="0"/>
                        <a:t>時間）</a:t>
                      </a:r>
                    </a:p>
                  </a:txBody>
                  <a:tcPr/>
                </a:tc>
                <a:tc>
                  <a:txBody>
                    <a:bodyPr/>
                    <a:lstStyle/>
                    <a:p>
                      <a:pPr algn="ctr"/>
                      <a:r>
                        <a:rPr kumimoji="1" lang="ja-JP" altLang="en-US" sz="1400" dirty="0"/>
                        <a:t>亜急性期</a:t>
                      </a:r>
                      <a:endParaRPr kumimoji="1" lang="en-US" altLang="ja-JP" sz="1400" dirty="0"/>
                    </a:p>
                    <a:p>
                      <a:pPr algn="ctr"/>
                      <a:r>
                        <a:rPr kumimoji="1" lang="ja-JP" altLang="en-US" sz="1200" dirty="0"/>
                        <a:t>（～</a:t>
                      </a:r>
                      <a:r>
                        <a:rPr kumimoji="1" lang="en-US" altLang="ja-JP" sz="1200" dirty="0"/>
                        <a:t>1</a:t>
                      </a:r>
                      <a:r>
                        <a:rPr kumimoji="1" lang="ja-JP" altLang="en-US" sz="1200" dirty="0"/>
                        <a:t>週間程度）</a:t>
                      </a:r>
                    </a:p>
                  </a:txBody>
                  <a:tcPr/>
                </a:tc>
                <a:tc>
                  <a:txBody>
                    <a:bodyPr/>
                    <a:lstStyle/>
                    <a:p>
                      <a:pPr algn="ctr"/>
                      <a:r>
                        <a:rPr kumimoji="1" lang="ja-JP" altLang="en-US" sz="1400" dirty="0"/>
                        <a:t>慢性期</a:t>
                      </a:r>
                      <a:endParaRPr kumimoji="1" lang="en-US" altLang="ja-JP" sz="1400" dirty="0"/>
                    </a:p>
                    <a:p>
                      <a:pPr algn="ctr"/>
                      <a:r>
                        <a:rPr kumimoji="1" lang="en-US" altLang="ja-JP" sz="1200" dirty="0"/>
                        <a:t>(</a:t>
                      </a:r>
                      <a:r>
                        <a:rPr kumimoji="1" lang="ja-JP" altLang="en-US" sz="1200" dirty="0"/>
                        <a:t>１週間～１か月程度</a:t>
                      </a:r>
                      <a:r>
                        <a:rPr kumimoji="1" lang="en-US" altLang="ja-JP" sz="1200" dirty="0"/>
                        <a:t>)</a:t>
                      </a:r>
                      <a:endParaRPr kumimoji="1" lang="ja-JP" altLang="en-US" sz="1200" dirty="0"/>
                    </a:p>
                  </a:txBody>
                  <a:tcPr/>
                </a:tc>
                <a:tc>
                  <a:txBody>
                    <a:bodyPr/>
                    <a:lstStyle/>
                    <a:p>
                      <a:pPr algn="ctr"/>
                      <a:r>
                        <a:rPr kumimoji="1" lang="ja-JP" altLang="en-US" sz="1400" dirty="0"/>
                        <a:t>平穏期</a:t>
                      </a:r>
                      <a:endParaRPr kumimoji="1" lang="en-US" altLang="ja-JP" sz="1400" dirty="0"/>
                    </a:p>
                    <a:p>
                      <a:pPr algn="ctr"/>
                      <a:r>
                        <a:rPr kumimoji="1" lang="ja-JP" altLang="en-US" sz="1200" dirty="0"/>
                        <a:t>（３か月以降）</a:t>
                      </a:r>
                    </a:p>
                  </a:txBody>
                  <a:tcPr/>
                </a:tc>
                <a:extLst>
                  <a:ext uri="{0D108BD9-81ED-4DB2-BD59-A6C34878D82A}">
                    <a16:rowId xmlns:a16="http://schemas.microsoft.com/office/drawing/2014/main" val="2743286970"/>
                  </a:ext>
                </a:extLst>
              </a:tr>
              <a:tr h="502950">
                <a:tc>
                  <a:txBody>
                    <a:bodyPr/>
                    <a:lstStyle/>
                    <a:p>
                      <a:r>
                        <a:rPr kumimoji="1" lang="ja-JP" altLang="en-US" dirty="0"/>
                        <a:t>　</a:t>
                      </a:r>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1174336"/>
                  </a:ext>
                </a:extLst>
              </a:tr>
              <a:tr h="702328">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58239208"/>
                  </a:ext>
                </a:extLst>
              </a:tr>
              <a:tr h="396044">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069126289"/>
                  </a:ext>
                </a:extLst>
              </a:tr>
              <a:tr h="792088">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779537854"/>
                  </a:ext>
                </a:extLst>
              </a:tr>
              <a:tr h="468052">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502848232"/>
                  </a:ext>
                </a:extLst>
              </a:tr>
              <a:tr h="468052">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787794751"/>
                  </a:ext>
                </a:extLst>
              </a:tr>
              <a:tr h="468052">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632868350"/>
                  </a:ext>
                </a:extLst>
              </a:tr>
              <a:tr h="50295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32323030"/>
                  </a:ext>
                </a:extLst>
              </a:tr>
              <a:tr h="50295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591062867"/>
                  </a:ext>
                </a:extLst>
              </a:tr>
            </a:tbl>
          </a:graphicData>
        </a:graphic>
      </p:graphicFrame>
      <p:sp>
        <p:nvSpPr>
          <p:cNvPr id="69" name="正方形/長方形 68">
            <a:extLst>
              <a:ext uri="{FF2B5EF4-FFF2-40B4-BE49-F238E27FC236}">
                <a16:creationId xmlns:a16="http://schemas.microsoft.com/office/drawing/2014/main" id="{BF1D8B6D-D422-F079-7126-275067C44C93}"/>
              </a:ext>
            </a:extLst>
          </p:cNvPr>
          <p:cNvSpPr/>
          <p:nvPr/>
        </p:nvSpPr>
        <p:spPr>
          <a:xfrm>
            <a:off x="2160163" y="6052403"/>
            <a:ext cx="3587039" cy="26518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7691C8E8-C8B8-8C92-01D9-2EC4F2944172}"/>
              </a:ext>
            </a:extLst>
          </p:cNvPr>
          <p:cNvSpPr/>
          <p:nvPr/>
        </p:nvSpPr>
        <p:spPr>
          <a:xfrm>
            <a:off x="221583" y="5552121"/>
            <a:ext cx="3587039" cy="26518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D6237028-29E6-2FD2-0D4E-D7AE9132F853}"/>
              </a:ext>
            </a:extLst>
          </p:cNvPr>
          <p:cNvSpPr txBox="1"/>
          <p:nvPr/>
        </p:nvSpPr>
        <p:spPr>
          <a:xfrm>
            <a:off x="2077468" y="5552097"/>
            <a:ext cx="1571043"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学校施設</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88" name="リボン: 上に曲がる 87">
            <a:extLst>
              <a:ext uri="{FF2B5EF4-FFF2-40B4-BE49-F238E27FC236}">
                <a16:creationId xmlns:a16="http://schemas.microsoft.com/office/drawing/2014/main" id="{0D1DEA1D-0EFD-89CD-A300-B97CF05DCC65}"/>
              </a:ext>
            </a:extLst>
          </p:cNvPr>
          <p:cNvSpPr/>
          <p:nvPr/>
        </p:nvSpPr>
        <p:spPr>
          <a:xfrm>
            <a:off x="88864" y="5488657"/>
            <a:ext cx="1393535"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教育部</a:t>
            </a:r>
            <a:endParaRPr kumimoji="1" lang="ja-JP" altLang="en-US" dirty="0">
              <a:latin typeface="BIZ UDゴシック" panose="020B0400000000000000" pitchFamily="49" charset="-128"/>
              <a:ea typeface="BIZ UDゴシック" panose="020B0400000000000000" pitchFamily="49" charset="-128"/>
            </a:endParaRPr>
          </a:p>
        </p:txBody>
      </p:sp>
      <p:sp>
        <p:nvSpPr>
          <p:cNvPr id="95" name="リボン: 上に曲がる 94">
            <a:extLst>
              <a:ext uri="{FF2B5EF4-FFF2-40B4-BE49-F238E27FC236}">
                <a16:creationId xmlns:a16="http://schemas.microsoft.com/office/drawing/2014/main" id="{678537C0-F39E-35B9-B435-E156B2926B76}"/>
              </a:ext>
            </a:extLst>
          </p:cNvPr>
          <p:cNvSpPr/>
          <p:nvPr/>
        </p:nvSpPr>
        <p:spPr>
          <a:xfrm>
            <a:off x="1696796" y="5987793"/>
            <a:ext cx="1393535"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議会部</a:t>
            </a:r>
            <a:endParaRPr kumimoji="1" lang="ja-JP" altLang="en-US" dirty="0">
              <a:latin typeface="BIZ UDゴシック" panose="020B0400000000000000" pitchFamily="49" charset="-128"/>
              <a:ea typeface="BIZ UDゴシック" panose="020B0400000000000000" pitchFamily="49" charset="-128"/>
            </a:endParaRPr>
          </a:p>
        </p:txBody>
      </p:sp>
      <p:sp>
        <p:nvSpPr>
          <p:cNvPr id="118" name="四角形 150">
            <a:extLst>
              <a:ext uri="{FF2B5EF4-FFF2-40B4-BE49-F238E27FC236}">
                <a16:creationId xmlns:a16="http://schemas.microsoft.com/office/drawing/2014/main" id="{2FFC685B-53CB-DE58-F54D-37C56006B0B8}"/>
              </a:ext>
            </a:extLst>
          </p:cNvPr>
          <p:cNvSpPr txBox="1">
            <a:spLocks/>
          </p:cNvSpPr>
          <p:nvPr/>
        </p:nvSpPr>
        <p:spPr>
          <a:xfrm>
            <a:off x="228746" y="132820"/>
            <a:ext cx="9357627" cy="635139"/>
          </a:xfrm>
          <a:prstGeom prst="rect">
            <a:avLst/>
          </a:prstGeom>
          <a:solidFill>
            <a:schemeClr val="accent5"/>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２</a:t>
            </a:r>
            <a:r>
              <a:rPr lang="en-US" altLang="ja-JP" sz="2800" dirty="0">
                <a:solidFill>
                  <a:schemeClr val="bg1"/>
                </a:solidFill>
                <a:latin typeface="AR丸ゴシック体E"/>
                <a:ea typeface="AR丸ゴシック体E"/>
              </a:rPr>
              <a:t>-(2)</a:t>
            </a:r>
            <a:r>
              <a:rPr lang="ja-JP" altLang="en-US" sz="2800" dirty="0">
                <a:solidFill>
                  <a:schemeClr val="bg1"/>
                </a:solidFill>
                <a:latin typeface="AR丸ゴシック体E"/>
                <a:ea typeface="AR丸ゴシック体E"/>
              </a:rPr>
              <a:t>　現行災害対策本部の構成等／マンパワー配分</a:t>
            </a:r>
            <a:endParaRPr lang="ja-JP" altLang="en-US" dirty="0">
              <a:solidFill>
                <a:schemeClr val="bg1"/>
              </a:solidFill>
              <a:latin typeface="AR丸ゴシック体E"/>
              <a:ea typeface="AR丸ゴシック体E"/>
            </a:endParaRPr>
          </a:p>
        </p:txBody>
      </p:sp>
      <p:sp>
        <p:nvSpPr>
          <p:cNvPr id="129" name="テキスト ボックス 128">
            <a:extLst>
              <a:ext uri="{FF2B5EF4-FFF2-40B4-BE49-F238E27FC236}">
                <a16:creationId xmlns:a16="http://schemas.microsoft.com/office/drawing/2014/main" id="{D8CB1B4E-9886-F2C7-9768-71FE9F505150}"/>
              </a:ext>
            </a:extLst>
          </p:cNvPr>
          <p:cNvSpPr txBox="1"/>
          <p:nvPr/>
        </p:nvSpPr>
        <p:spPr>
          <a:xfrm>
            <a:off x="217115" y="764704"/>
            <a:ext cx="9688885" cy="400110"/>
          </a:xfrm>
          <a:prstGeom prst="rect">
            <a:avLst/>
          </a:prstGeom>
          <a:noFill/>
        </p:spPr>
        <p:txBody>
          <a:bodyPr wrap="square" rtlCol="0">
            <a:spAutoFit/>
          </a:bodyPr>
          <a:lstStyle/>
          <a:p>
            <a:r>
              <a:rPr lang="ja-JP" altLang="en-US" b="1" dirty="0">
                <a:solidFill>
                  <a:srgbClr val="FF0000"/>
                </a:solidFill>
                <a:latin typeface="BIZ UDゴシック" panose="020B0400000000000000" pitchFamily="49" charset="-128"/>
                <a:ea typeface="BIZ UDゴシック" panose="020B0400000000000000" pitchFamily="49" charset="-128"/>
              </a:rPr>
              <a:t>マンパワーの配分は災害</a:t>
            </a:r>
            <a:r>
              <a:rPr kumimoji="1" lang="ja-JP" altLang="en-US" b="1" dirty="0">
                <a:solidFill>
                  <a:srgbClr val="FF0000"/>
                </a:solidFill>
                <a:latin typeface="BIZ UDゴシック" panose="020B0400000000000000" pitchFamily="49" charset="-128"/>
                <a:ea typeface="BIZ UDゴシック" panose="020B0400000000000000" pitchFamily="49" charset="-128"/>
              </a:rPr>
              <a:t>フェーズにより変わる</a:t>
            </a:r>
            <a:r>
              <a:rPr kumimoji="1" lang="ja-JP" altLang="en-US" sz="2000" b="1" dirty="0">
                <a:latin typeface="BIZ UDゴシック" panose="020B0400000000000000" pitchFamily="49" charset="-128"/>
                <a:ea typeface="BIZ UDゴシック" panose="020B0400000000000000" pitchFamily="49" charset="-128"/>
              </a:rPr>
              <a:t>➡固定配置ではロスが大きい</a:t>
            </a:r>
            <a:endParaRPr lang="en-US" altLang="ja-JP" sz="2000" b="1" dirty="0">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A0BC41E7-C5AB-C178-8821-CEB1D3D61880}"/>
              </a:ext>
            </a:extLst>
          </p:cNvPr>
          <p:cNvSpPr/>
          <p:nvPr/>
        </p:nvSpPr>
        <p:spPr>
          <a:xfrm>
            <a:off x="452499" y="1729346"/>
            <a:ext cx="5256585" cy="26518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リボン: 上に曲がる 111">
            <a:extLst>
              <a:ext uri="{FF2B5EF4-FFF2-40B4-BE49-F238E27FC236}">
                <a16:creationId xmlns:a16="http://schemas.microsoft.com/office/drawing/2014/main" id="{18B813A0-E191-CC20-5B41-8CA61693C3FE}"/>
              </a:ext>
            </a:extLst>
          </p:cNvPr>
          <p:cNvSpPr/>
          <p:nvPr/>
        </p:nvSpPr>
        <p:spPr>
          <a:xfrm>
            <a:off x="122917" y="1681758"/>
            <a:ext cx="1393535"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本部室</a:t>
            </a:r>
          </a:p>
        </p:txBody>
      </p:sp>
      <p:sp>
        <p:nvSpPr>
          <p:cNvPr id="5" name="正方形/長方形 4">
            <a:extLst>
              <a:ext uri="{FF2B5EF4-FFF2-40B4-BE49-F238E27FC236}">
                <a16:creationId xmlns:a16="http://schemas.microsoft.com/office/drawing/2014/main" id="{A6F40081-E178-DBA9-61D6-9024D1A48B4F}"/>
              </a:ext>
            </a:extLst>
          </p:cNvPr>
          <p:cNvSpPr/>
          <p:nvPr/>
        </p:nvSpPr>
        <p:spPr>
          <a:xfrm>
            <a:off x="424992" y="2235305"/>
            <a:ext cx="5752144" cy="26518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リボン: 上に曲がる 51">
            <a:extLst>
              <a:ext uri="{FF2B5EF4-FFF2-40B4-BE49-F238E27FC236}">
                <a16:creationId xmlns:a16="http://schemas.microsoft.com/office/drawing/2014/main" id="{8AA7ED52-1803-35F5-59B4-A33433228497}"/>
              </a:ext>
            </a:extLst>
          </p:cNvPr>
          <p:cNvSpPr/>
          <p:nvPr/>
        </p:nvSpPr>
        <p:spPr>
          <a:xfrm>
            <a:off x="123699" y="2181068"/>
            <a:ext cx="1438246" cy="3518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総務部</a:t>
            </a:r>
          </a:p>
        </p:txBody>
      </p:sp>
      <p:sp>
        <p:nvSpPr>
          <p:cNvPr id="6" name="正方形/長方形 5">
            <a:extLst>
              <a:ext uri="{FF2B5EF4-FFF2-40B4-BE49-F238E27FC236}">
                <a16:creationId xmlns:a16="http://schemas.microsoft.com/office/drawing/2014/main" id="{A9A0FE89-FDDB-93BB-B595-94B2A8BBD85F}"/>
              </a:ext>
            </a:extLst>
          </p:cNvPr>
          <p:cNvSpPr/>
          <p:nvPr/>
        </p:nvSpPr>
        <p:spPr>
          <a:xfrm>
            <a:off x="3949938" y="2564904"/>
            <a:ext cx="2936663" cy="26518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B861D9A-0A55-23B1-8E94-E9BF2F61E934}"/>
              </a:ext>
            </a:extLst>
          </p:cNvPr>
          <p:cNvSpPr txBox="1"/>
          <p:nvPr/>
        </p:nvSpPr>
        <p:spPr>
          <a:xfrm>
            <a:off x="2254630" y="2224753"/>
            <a:ext cx="22700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情報収集、</a:t>
            </a:r>
            <a:r>
              <a:rPr lang="ja-JP" altLang="en-US" sz="1200" dirty="0">
                <a:latin typeface="BIZ UDPゴシック" panose="020B0400000000000000" pitchFamily="50" charset="-128"/>
                <a:ea typeface="BIZ UDPゴシック" panose="020B0400000000000000" pitchFamily="50" charset="-128"/>
              </a:rPr>
              <a:t>情報通信、</a:t>
            </a:r>
            <a:r>
              <a:rPr kumimoji="1" lang="ja-JP" altLang="en-US" sz="1200" dirty="0">
                <a:latin typeface="BIZ UDPゴシック" panose="020B0400000000000000" pitchFamily="50" charset="-128"/>
                <a:ea typeface="BIZ UDPゴシック" panose="020B0400000000000000" pitchFamily="50" charset="-128"/>
              </a:rPr>
              <a:t>職員</a:t>
            </a:r>
          </a:p>
        </p:txBody>
      </p:sp>
      <p:sp>
        <p:nvSpPr>
          <p:cNvPr id="53" name="テキスト ボックス 52">
            <a:extLst>
              <a:ext uri="{FF2B5EF4-FFF2-40B4-BE49-F238E27FC236}">
                <a16:creationId xmlns:a16="http://schemas.microsoft.com/office/drawing/2014/main" id="{BB0D9D6A-649E-2599-4CB4-21E770EA6B89}"/>
              </a:ext>
            </a:extLst>
          </p:cNvPr>
          <p:cNvSpPr txBox="1"/>
          <p:nvPr/>
        </p:nvSpPr>
        <p:spPr>
          <a:xfrm>
            <a:off x="4795253" y="2563721"/>
            <a:ext cx="1970726"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人材受援、</a:t>
            </a:r>
            <a:r>
              <a:rPr kumimoji="1" lang="ja-JP" altLang="en-US" sz="1200" dirty="0">
                <a:latin typeface="BIZ UDPゴシック" panose="020B0400000000000000" pitchFamily="50" charset="-128"/>
                <a:ea typeface="BIZ UDPゴシック" panose="020B0400000000000000" pitchFamily="50" charset="-128"/>
              </a:rPr>
              <a:t>物資受援</a:t>
            </a:r>
          </a:p>
        </p:txBody>
      </p:sp>
      <p:sp>
        <p:nvSpPr>
          <p:cNvPr id="20" name="正方形/長方形 19">
            <a:extLst>
              <a:ext uri="{FF2B5EF4-FFF2-40B4-BE49-F238E27FC236}">
                <a16:creationId xmlns:a16="http://schemas.microsoft.com/office/drawing/2014/main" id="{18019A33-154F-5500-534B-D7EC45B39DD6}"/>
              </a:ext>
            </a:extLst>
          </p:cNvPr>
          <p:cNvSpPr/>
          <p:nvPr/>
        </p:nvSpPr>
        <p:spPr>
          <a:xfrm>
            <a:off x="1608043" y="2949768"/>
            <a:ext cx="4169105" cy="26518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リボン: 上に曲がる 53">
            <a:extLst>
              <a:ext uri="{FF2B5EF4-FFF2-40B4-BE49-F238E27FC236}">
                <a16:creationId xmlns:a16="http://schemas.microsoft.com/office/drawing/2014/main" id="{F896D404-2AC8-2D61-9D68-6FDFF76F2138}"/>
              </a:ext>
            </a:extLst>
          </p:cNvPr>
          <p:cNvSpPr/>
          <p:nvPr/>
        </p:nvSpPr>
        <p:spPr>
          <a:xfrm>
            <a:off x="1248010" y="2888940"/>
            <a:ext cx="1445604"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企画部</a:t>
            </a:r>
          </a:p>
        </p:txBody>
      </p:sp>
      <p:sp>
        <p:nvSpPr>
          <p:cNvPr id="55" name="テキスト ボックス 54">
            <a:extLst>
              <a:ext uri="{FF2B5EF4-FFF2-40B4-BE49-F238E27FC236}">
                <a16:creationId xmlns:a16="http://schemas.microsoft.com/office/drawing/2014/main" id="{1475AD6F-C335-1BB3-06DD-189AE3F998CE}"/>
              </a:ext>
            </a:extLst>
          </p:cNvPr>
          <p:cNvSpPr txBox="1"/>
          <p:nvPr/>
        </p:nvSpPr>
        <p:spPr>
          <a:xfrm>
            <a:off x="3081872" y="2945854"/>
            <a:ext cx="1979685"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秘書広報記録（情報発信）</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A14AB04B-8A2F-D115-3071-43ECAC4708F1}"/>
              </a:ext>
            </a:extLst>
          </p:cNvPr>
          <p:cNvSpPr/>
          <p:nvPr/>
        </p:nvSpPr>
        <p:spPr>
          <a:xfrm>
            <a:off x="6886601" y="2948571"/>
            <a:ext cx="2802283" cy="26518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28D9038-651B-6C8F-DFE6-BAC1682451C3}"/>
              </a:ext>
            </a:extLst>
          </p:cNvPr>
          <p:cNvSpPr txBox="1"/>
          <p:nvPr/>
        </p:nvSpPr>
        <p:spPr>
          <a:xfrm>
            <a:off x="7398778" y="2942578"/>
            <a:ext cx="229010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財政、</a:t>
            </a:r>
            <a:r>
              <a:rPr lang="ja-JP" altLang="en-US" sz="1200" dirty="0">
                <a:latin typeface="BIZ UDPゴシック" panose="020B0400000000000000" pitchFamily="50" charset="-128"/>
                <a:ea typeface="BIZ UDPゴシック" panose="020B0400000000000000" pitchFamily="50" charset="-128"/>
              </a:rPr>
              <a:t>復旧復興</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01D61964-ECBB-6374-2763-CD25183CBBD3}"/>
              </a:ext>
            </a:extLst>
          </p:cNvPr>
          <p:cNvSpPr/>
          <p:nvPr/>
        </p:nvSpPr>
        <p:spPr>
          <a:xfrm>
            <a:off x="306045" y="3346187"/>
            <a:ext cx="6316487" cy="26518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リボン: 上に曲がる 23">
            <a:extLst>
              <a:ext uri="{FF2B5EF4-FFF2-40B4-BE49-F238E27FC236}">
                <a16:creationId xmlns:a16="http://schemas.microsoft.com/office/drawing/2014/main" id="{41FB3615-9282-90E8-B783-D981A749E5CF}"/>
              </a:ext>
            </a:extLst>
          </p:cNvPr>
          <p:cNvSpPr/>
          <p:nvPr/>
        </p:nvSpPr>
        <p:spPr>
          <a:xfrm>
            <a:off x="92461" y="3284984"/>
            <a:ext cx="1445604"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救助部</a:t>
            </a:r>
          </a:p>
        </p:txBody>
      </p:sp>
      <p:sp>
        <p:nvSpPr>
          <p:cNvPr id="37" name="テキスト ボックス 36">
            <a:extLst>
              <a:ext uri="{FF2B5EF4-FFF2-40B4-BE49-F238E27FC236}">
                <a16:creationId xmlns:a16="http://schemas.microsoft.com/office/drawing/2014/main" id="{E6F62414-5051-AFF0-188D-1AC076987A08}"/>
              </a:ext>
            </a:extLst>
          </p:cNvPr>
          <p:cNvSpPr txBox="1"/>
          <p:nvPr/>
        </p:nvSpPr>
        <p:spPr>
          <a:xfrm>
            <a:off x="2967131" y="3354664"/>
            <a:ext cx="1998728"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避難所管理、</a:t>
            </a:r>
            <a:r>
              <a:rPr lang="ja-JP" altLang="en-US" sz="1200" dirty="0">
                <a:latin typeface="BIZ UDPゴシック" panose="020B0400000000000000" pitchFamily="50" charset="-128"/>
                <a:ea typeface="BIZ UDPゴシック" panose="020B0400000000000000" pitchFamily="50" charset="-128"/>
              </a:rPr>
              <a:t>要配慮者支援</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9FDF56FA-6C8F-A34B-7C13-CD01CC3B9958}"/>
              </a:ext>
            </a:extLst>
          </p:cNvPr>
          <p:cNvSpPr/>
          <p:nvPr/>
        </p:nvSpPr>
        <p:spPr>
          <a:xfrm>
            <a:off x="3942042" y="4137350"/>
            <a:ext cx="2636138" cy="26518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リボン: 上に曲がる 41">
            <a:extLst>
              <a:ext uri="{FF2B5EF4-FFF2-40B4-BE49-F238E27FC236}">
                <a16:creationId xmlns:a16="http://schemas.microsoft.com/office/drawing/2014/main" id="{7ACDB51B-C8E4-309D-DBF5-19E09BBE3520}"/>
              </a:ext>
            </a:extLst>
          </p:cNvPr>
          <p:cNvSpPr/>
          <p:nvPr/>
        </p:nvSpPr>
        <p:spPr>
          <a:xfrm>
            <a:off x="3575123" y="4074976"/>
            <a:ext cx="1445604"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環境部</a:t>
            </a:r>
          </a:p>
        </p:txBody>
      </p:sp>
      <p:sp>
        <p:nvSpPr>
          <p:cNvPr id="43" name="テキスト ボックス 42">
            <a:extLst>
              <a:ext uri="{FF2B5EF4-FFF2-40B4-BE49-F238E27FC236}">
                <a16:creationId xmlns:a16="http://schemas.microsoft.com/office/drawing/2014/main" id="{C0078922-F61A-2DE4-8AB3-371986AC9B6E}"/>
              </a:ext>
            </a:extLst>
          </p:cNvPr>
          <p:cNvSpPr txBox="1"/>
          <p:nvPr/>
        </p:nvSpPr>
        <p:spPr>
          <a:xfrm>
            <a:off x="5727893" y="4120002"/>
            <a:ext cx="93477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環境衛生</a:t>
            </a:r>
          </a:p>
        </p:txBody>
      </p:sp>
      <p:sp>
        <p:nvSpPr>
          <p:cNvPr id="46" name="正方形/長方形 45">
            <a:extLst>
              <a:ext uri="{FF2B5EF4-FFF2-40B4-BE49-F238E27FC236}">
                <a16:creationId xmlns:a16="http://schemas.microsoft.com/office/drawing/2014/main" id="{58D3EFBD-2240-1DDF-1D84-A3D39283D03A}"/>
              </a:ext>
            </a:extLst>
          </p:cNvPr>
          <p:cNvSpPr/>
          <p:nvPr/>
        </p:nvSpPr>
        <p:spPr>
          <a:xfrm>
            <a:off x="6578180" y="4137866"/>
            <a:ext cx="3118117" cy="26518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3513A9BB-80AE-2101-2DA8-58947A745FC4}"/>
              </a:ext>
            </a:extLst>
          </p:cNvPr>
          <p:cNvSpPr txBox="1"/>
          <p:nvPr/>
        </p:nvSpPr>
        <p:spPr>
          <a:xfrm>
            <a:off x="7029810" y="4129415"/>
            <a:ext cx="276533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廃棄物処理、住民、市民相談、商工農政</a:t>
            </a:r>
          </a:p>
        </p:txBody>
      </p:sp>
      <p:sp>
        <p:nvSpPr>
          <p:cNvPr id="71" name="正方形/長方形 70">
            <a:extLst>
              <a:ext uri="{FF2B5EF4-FFF2-40B4-BE49-F238E27FC236}">
                <a16:creationId xmlns:a16="http://schemas.microsoft.com/office/drawing/2014/main" id="{32AEBD1C-1ABF-6ADC-79E2-8038D0716B49}"/>
              </a:ext>
            </a:extLst>
          </p:cNvPr>
          <p:cNvSpPr/>
          <p:nvPr/>
        </p:nvSpPr>
        <p:spPr>
          <a:xfrm>
            <a:off x="7077236" y="6042781"/>
            <a:ext cx="2611648" cy="26518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リボン: 上に曲がる 67">
            <a:extLst>
              <a:ext uri="{FF2B5EF4-FFF2-40B4-BE49-F238E27FC236}">
                <a16:creationId xmlns:a16="http://schemas.microsoft.com/office/drawing/2014/main" id="{0D1223F6-A4D1-70F4-1F28-3192FADD786F}"/>
              </a:ext>
            </a:extLst>
          </p:cNvPr>
          <p:cNvSpPr/>
          <p:nvPr/>
        </p:nvSpPr>
        <p:spPr>
          <a:xfrm>
            <a:off x="6465168" y="5983188"/>
            <a:ext cx="1445605"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会計部</a:t>
            </a:r>
            <a:endParaRPr kumimoji="1" lang="ja-JP" altLang="en-US" dirty="0">
              <a:latin typeface="BIZ UDゴシック" panose="020B0400000000000000" pitchFamily="49" charset="-128"/>
              <a:ea typeface="BIZ UDゴシック" panose="020B0400000000000000" pitchFamily="49" charset="-128"/>
            </a:endParaRPr>
          </a:p>
        </p:txBody>
      </p:sp>
      <p:sp>
        <p:nvSpPr>
          <p:cNvPr id="72" name="テキスト ボックス 71">
            <a:extLst>
              <a:ext uri="{FF2B5EF4-FFF2-40B4-BE49-F238E27FC236}">
                <a16:creationId xmlns:a16="http://schemas.microsoft.com/office/drawing/2014/main" id="{776342E4-23E3-4E52-4B62-6DBEFC931323}"/>
              </a:ext>
            </a:extLst>
          </p:cNvPr>
          <p:cNvSpPr txBox="1"/>
          <p:nvPr/>
        </p:nvSpPr>
        <p:spPr>
          <a:xfrm>
            <a:off x="8174378" y="6032270"/>
            <a:ext cx="68231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会計</a:t>
            </a:r>
          </a:p>
        </p:txBody>
      </p:sp>
      <p:sp>
        <p:nvSpPr>
          <p:cNvPr id="73" name="正方形/長方形 72">
            <a:extLst>
              <a:ext uri="{FF2B5EF4-FFF2-40B4-BE49-F238E27FC236}">
                <a16:creationId xmlns:a16="http://schemas.microsoft.com/office/drawing/2014/main" id="{E69E108F-EF5D-95C4-9C51-9AE200D7D8D3}"/>
              </a:ext>
            </a:extLst>
          </p:cNvPr>
          <p:cNvSpPr/>
          <p:nvPr/>
        </p:nvSpPr>
        <p:spPr>
          <a:xfrm>
            <a:off x="7092247" y="5549645"/>
            <a:ext cx="2611648" cy="26518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25FCFE00-18D7-AC4E-69BA-AE45BC763B8F}"/>
              </a:ext>
            </a:extLst>
          </p:cNvPr>
          <p:cNvSpPr txBox="1"/>
          <p:nvPr/>
        </p:nvSpPr>
        <p:spPr>
          <a:xfrm>
            <a:off x="7835085" y="5543338"/>
            <a:ext cx="1571043"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学校教育、社会教育</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75" name="正方形/長方形 74">
            <a:extLst>
              <a:ext uri="{FF2B5EF4-FFF2-40B4-BE49-F238E27FC236}">
                <a16:creationId xmlns:a16="http://schemas.microsoft.com/office/drawing/2014/main" id="{BF8B9157-CC1A-E790-F040-F28975D1B077}"/>
              </a:ext>
            </a:extLst>
          </p:cNvPr>
          <p:cNvSpPr/>
          <p:nvPr/>
        </p:nvSpPr>
        <p:spPr>
          <a:xfrm>
            <a:off x="5777148" y="2949202"/>
            <a:ext cx="1109453" cy="263752"/>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0F91BCCF-EBDE-3DE1-4B21-FA6E8A59863D}"/>
              </a:ext>
            </a:extLst>
          </p:cNvPr>
          <p:cNvSpPr/>
          <p:nvPr/>
        </p:nvSpPr>
        <p:spPr>
          <a:xfrm>
            <a:off x="3807599" y="5553021"/>
            <a:ext cx="3281041" cy="263752"/>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95A47AB2-4480-10C2-B9AB-926ACF438877}"/>
              </a:ext>
            </a:extLst>
          </p:cNvPr>
          <p:cNvSpPr/>
          <p:nvPr/>
        </p:nvSpPr>
        <p:spPr>
          <a:xfrm>
            <a:off x="225179" y="5072530"/>
            <a:ext cx="5483905" cy="26518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リボン: 上に曲がる 84">
            <a:extLst>
              <a:ext uri="{FF2B5EF4-FFF2-40B4-BE49-F238E27FC236}">
                <a16:creationId xmlns:a16="http://schemas.microsoft.com/office/drawing/2014/main" id="{ADB0D501-E0B7-32E5-48D1-36BEE9ABCB1D}"/>
              </a:ext>
            </a:extLst>
          </p:cNvPr>
          <p:cNvSpPr/>
          <p:nvPr/>
        </p:nvSpPr>
        <p:spPr>
          <a:xfrm>
            <a:off x="92461" y="5013176"/>
            <a:ext cx="1445604"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ゴシック" panose="020B0400000000000000" pitchFamily="49" charset="-128"/>
                <a:ea typeface="BIZ UDゴシック" panose="020B0400000000000000" pitchFamily="49" charset="-128"/>
              </a:rPr>
              <a:t>上下水道部</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89" name="正方形/長方形 88">
            <a:extLst>
              <a:ext uri="{FF2B5EF4-FFF2-40B4-BE49-F238E27FC236}">
                <a16:creationId xmlns:a16="http://schemas.microsoft.com/office/drawing/2014/main" id="{B74BA5D3-5E2A-3362-78B1-D933D269C1CB}"/>
              </a:ext>
            </a:extLst>
          </p:cNvPr>
          <p:cNvSpPr/>
          <p:nvPr/>
        </p:nvSpPr>
        <p:spPr>
          <a:xfrm>
            <a:off x="196234" y="4608147"/>
            <a:ext cx="5491964" cy="26518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リボン: 上に曲がる 83">
            <a:extLst>
              <a:ext uri="{FF2B5EF4-FFF2-40B4-BE49-F238E27FC236}">
                <a16:creationId xmlns:a16="http://schemas.microsoft.com/office/drawing/2014/main" id="{E7E7E918-6F16-389F-2807-051EB21368AA}"/>
              </a:ext>
            </a:extLst>
          </p:cNvPr>
          <p:cNvSpPr/>
          <p:nvPr/>
        </p:nvSpPr>
        <p:spPr>
          <a:xfrm>
            <a:off x="98394" y="4550457"/>
            <a:ext cx="1439671" cy="371198"/>
          </a:xfrm>
          <a:prstGeom prst="ribbon2">
            <a:avLst>
              <a:gd name="adj1" fmla="val 16667"/>
              <a:gd name="adj2" fmla="val 75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建設部</a:t>
            </a:r>
            <a:endParaRPr kumimoji="1" lang="ja-JP" altLang="en-US" dirty="0">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51223860-69CC-6461-4BD9-4D196954C41E}"/>
              </a:ext>
            </a:extLst>
          </p:cNvPr>
          <p:cNvSpPr>
            <a:spLocks noGrp="1"/>
          </p:cNvSpPr>
          <p:nvPr>
            <p:ph type="sldNum" sz="quarter" idx="12"/>
          </p:nvPr>
        </p:nvSpPr>
        <p:spPr>
          <a:xfrm>
            <a:off x="7435101" y="6489340"/>
            <a:ext cx="2078436" cy="365125"/>
          </a:xfrm>
        </p:spPr>
        <p:txBody>
          <a:bodyPr/>
          <a:lstStyle/>
          <a:p>
            <a:fld id="{2C9400E4-C46D-48FA-AEA0-ED136F70A0E5}" type="slidenum">
              <a:rPr lang="ja-JP" altLang="en-US" smtClean="0"/>
              <a:pPr/>
              <a:t>28</a:t>
            </a:fld>
            <a:endParaRPr lang="ja-JP" altLang="en-US" dirty="0"/>
          </a:p>
        </p:txBody>
      </p:sp>
      <p:sp>
        <p:nvSpPr>
          <p:cNvPr id="90" name="正方形/長方形 89">
            <a:extLst>
              <a:ext uri="{FF2B5EF4-FFF2-40B4-BE49-F238E27FC236}">
                <a16:creationId xmlns:a16="http://schemas.microsoft.com/office/drawing/2014/main" id="{E9E93A33-5DD9-FAB4-C252-A70421F22798}"/>
              </a:ext>
            </a:extLst>
          </p:cNvPr>
          <p:cNvSpPr/>
          <p:nvPr/>
        </p:nvSpPr>
        <p:spPr>
          <a:xfrm>
            <a:off x="5688197" y="5072530"/>
            <a:ext cx="4000688" cy="26518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5E629080-61F4-419D-7A8F-59CE7C8B5D17}"/>
              </a:ext>
            </a:extLst>
          </p:cNvPr>
          <p:cNvSpPr txBox="1"/>
          <p:nvPr/>
        </p:nvSpPr>
        <p:spPr>
          <a:xfrm>
            <a:off x="2986153" y="5080998"/>
            <a:ext cx="187571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水道施設、</a:t>
            </a:r>
            <a:r>
              <a:rPr lang="ja-JP" altLang="en-US" sz="1200" dirty="0">
                <a:latin typeface="BIZ UDPゴシック" panose="020B0400000000000000" pitchFamily="50" charset="-128"/>
                <a:ea typeface="BIZ UDPゴシック" panose="020B0400000000000000" pitchFamily="50" charset="-128"/>
              </a:rPr>
              <a:t>下水道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3" name="テキスト ボックス 102">
            <a:extLst>
              <a:ext uri="{FF2B5EF4-FFF2-40B4-BE49-F238E27FC236}">
                <a16:creationId xmlns:a16="http://schemas.microsoft.com/office/drawing/2014/main" id="{D29DEAB6-8C60-56E3-C555-3C280D7C5632}"/>
              </a:ext>
            </a:extLst>
          </p:cNvPr>
          <p:cNvSpPr txBox="1"/>
          <p:nvPr/>
        </p:nvSpPr>
        <p:spPr>
          <a:xfrm>
            <a:off x="2979281" y="4608147"/>
            <a:ext cx="1556855"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土木建築（道路）</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04" name="正方形/長方形 103">
            <a:extLst>
              <a:ext uri="{FF2B5EF4-FFF2-40B4-BE49-F238E27FC236}">
                <a16:creationId xmlns:a16="http://schemas.microsoft.com/office/drawing/2014/main" id="{E83B8634-7AA6-546F-B3EC-9F4C68E21708}"/>
              </a:ext>
            </a:extLst>
          </p:cNvPr>
          <p:cNvSpPr/>
          <p:nvPr/>
        </p:nvSpPr>
        <p:spPr>
          <a:xfrm>
            <a:off x="5688197" y="4610328"/>
            <a:ext cx="4000688" cy="26518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a:extLst>
              <a:ext uri="{FF2B5EF4-FFF2-40B4-BE49-F238E27FC236}">
                <a16:creationId xmlns:a16="http://schemas.microsoft.com/office/drawing/2014/main" id="{1643A0AA-761B-3910-5FB7-99368229B502}"/>
              </a:ext>
            </a:extLst>
          </p:cNvPr>
          <p:cNvSpPr txBox="1"/>
          <p:nvPr/>
        </p:nvSpPr>
        <p:spPr>
          <a:xfrm>
            <a:off x="7741273" y="4604079"/>
            <a:ext cx="1556855"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建築、都市施設</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06" name="テキスト ボックス 105">
            <a:extLst>
              <a:ext uri="{FF2B5EF4-FFF2-40B4-BE49-F238E27FC236}">
                <a16:creationId xmlns:a16="http://schemas.microsoft.com/office/drawing/2014/main" id="{8FC62C29-8CB2-8665-6BC1-9555A1A6384D}"/>
              </a:ext>
            </a:extLst>
          </p:cNvPr>
          <p:cNvSpPr txBox="1"/>
          <p:nvPr/>
        </p:nvSpPr>
        <p:spPr>
          <a:xfrm>
            <a:off x="3436758" y="6040999"/>
            <a:ext cx="176003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議会（視察対応等）</a:t>
            </a:r>
          </a:p>
        </p:txBody>
      </p:sp>
      <p:sp>
        <p:nvSpPr>
          <p:cNvPr id="109" name="正方形/長方形 108">
            <a:extLst>
              <a:ext uri="{FF2B5EF4-FFF2-40B4-BE49-F238E27FC236}">
                <a16:creationId xmlns:a16="http://schemas.microsoft.com/office/drawing/2014/main" id="{9E588A99-F572-F8D8-8293-B8A24FDA53D4}"/>
              </a:ext>
            </a:extLst>
          </p:cNvPr>
          <p:cNvSpPr/>
          <p:nvPr/>
        </p:nvSpPr>
        <p:spPr>
          <a:xfrm>
            <a:off x="6592139" y="3717032"/>
            <a:ext cx="3094078" cy="26518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A389A07E-6E7C-8A48-B031-E84868FD71EA}"/>
              </a:ext>
            </a:extLst>
          </p:cNvPr>
          <p:cNvSpPr txBox="1"/>
          <p:nvPr/>
        </p:nvSpPr>
        <p:spPr>
          <a:xfrm>
            <a:off x="7441307" y="3703534"/>
            <a:ext cx="1560218"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保健（避難所）</a:t>
            </a:r>
          </a:p>
        </p:txBody>
      </p:sp>
      <p:sp>
        <p:nvSpPr>
          <p:cNvPr id="9" name="楕円 8">
            <a:extLst>
              <a:ext uri="{FF2B5EF4-FFF2-40B4-BE49-F238E27FC236}">
                <a16:creationId xmlns:a16="http://schemas.microsoft.com/office/drawing/2014/main" id="{E051F727-3660-9101-D4EF-CBB53A467DA0}"/>
              </a:ext>
            </a:extLst>
          </p:cNvPr>
          <p:cNvSpPr/>
          <p:nvPr/>
        </p:nvSpPr>
        <p:spPr>
          <a:xfrm>
            <a:off x="8545971" y="810194"/>
            <a:ext cx="798635" cy="333493"/>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6CE7B788-0807-627A-87FE-942751363F67}"/>
              </a:ext>
            </a:extLst>
          </p:cNvPr>
          <p:cNvSpPr txBox="1"/>
          <p:nvPr/>
        </p:nvSpPr>
        <p:spPr>
          <a:xfrm>
            <a:off x="8502658" y="840378"/>
            <a:ext cx="894761" cy="261610"/>
          </a:xfrm>
          <a:prstGeom prst="rect">
            <a:avLst/>
          </a:prstGeom>
          <a:noFill/>
        </p:spPr>
        <p:txBody>
          <a:bodyPr wrap="square" rtlCol="0">
            <a:spAutoFit/>
          </a:bodyPr>
          <a:lstStyle/>
          <a:p>
            <a:r>
              <a:rPr kumimoji="1" lang="ja-JP" altLang="en-US" sz="1100" b="1" dirty="0">
                <a:solidFill>
                  <a:schemeClr val="bg1"/>
                </a:solidFill>
                <a:latin typeface="BIZ UDゴシック" panose="020B0400000000000000" pitchFamily="49" charset="-128"/>
                <a:ea typeface="BIZ UDゴシック" panose="020B0400000000000000" pitchFamily="49" charset="-128"/>
              </a:rPr>
              <a:t>デメリット</a:t>
            </a:r>
          </a:p>
        </p:txBody>
      </p:sp>
      <p:sp>
        <p:nvSpPr>
          <p:cNvPr id="23" name="正方形/長方形 22">
            <a:extLst>
              <a:ext uri="{FF2B5EF4-FFF2-40B4-BE49-F238E27FC236}">
                <a16:creationId xmlns:a16="http://schemas.microsoft.com/office/drawing/2014/main" id="{918224F6-6AB4-F94B-3AAD-243B8DEA6768}"/>
              </a:ext>
            </a:extLst>
          </p:cNvPr>
          <p:cNvSpPr/>
          <p:nvPr/>
        </p:nvSpPr>
        <p:spPr>
          <a:xfrm>
            <a:off x="6622532" y="3344605"/>
            <a:ext cx="3057646" cy="268838"/>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ED203791-65E8-ED31-0B27-7AECD29903F4}"/>
              </a:ext>
            </a:extLst>
          </p:cNvPr>
          <p:cNvSpPr/>
          <p:nvPr/>
        </p:nvSpPr>
        <p:spPr>
          <a:xfrm>
            <a:off x="5709084" y="1729908"/>
            <a:ext cx="2802283" cy="266186"/>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8C0748C5-C56B-308A-8C57-8A8D810732A3}"/>
              </a:ext>
            </a:extLst>
          </p:cNvPr>
          <p:cNvSpPr/>
          <p:nvPr/>
        </p:nvSpPr>
        <p:spPr>
          <a:xfrm>
            <a:off x="8511367" y="1729908"/>
            <a:ext cx="1174292" cy="266186"/>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59F9FF9C-00E2-86E4-CC03-097691077541}"/>
              </a:ext>
            </a:extLst>
          </p:cNvPr>
          <p:cNvSpPr/>
          <p:nvPr/>
        </p:nvSpPr>
        <p:spPr>
          <a:xfrm>
            <a:off x="6889709" y="2564904"/>
            <a:ext cx="2790469" cy="26518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28BEC8CB-BF3E-D24A-2192-110DA3E2C8F0}"/>
              </a:ext>
            </a:extLst>
          </p:cNvPr>
          <p:cNvSpPr txBox="1"/>
          <p:nvPr/>
        </p:nvSpPr>
        <p:spPr>
          <a:xfrm>
            <a:off x="2340545" y="1741597"/>
            <a:ext cx="2270050" cy="276999"/>
          </a:xfrm>
          <a:prstGeom prst="rect">
            <a:avLst/>
          </a:prstGeom>
          <a:noFill/>
        </p:spPr>
        <p:txBody>
          <a:bodyPr wrap="square" rtlCol="0">
            <a:spAutoFit/>
          </a:bodyPr>
          <a:lstStyle/>
          <a:p>
            <a:pPr algn="ctr"/>
            <a:r>
              <a:rPr lang="ja-JP" altLang="en-US" sz="1200" dirty="0">
                <a:latin typeface="BIZ UDPゴシック" panose="020B0400000000000000" pitchFamily="50" charset="-128"/>
                <a:ea typeface="BIZ UDPゴシック" panose="020B0400000000000000" pitchFamily="50" charset="-128"/>
              </a:rPr>
              <a:t>災害対応業務統括</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E9876E01-3A90-BBEF-5A6C-3F4CE1C324AE}"/>
              </a:ext>
            </a:extLst>
          </p:cNvPr>
          <p:cNvSpPr txBox="1"/>
          <p:nvPr/>
        </p:nvSpPr>
        <p:spPr>
          <a:xfrm>
            <a:off x="7204099" y="2564904"/>
            <a:ext cx="97028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人権国際</a:t>
            </a:r>
          </a:p>
        </p:txBody>
      </p:sp>
      <p:pic>
        <p:nvPicPr>
          <p:cNvPr id="40" name="図 39">
            <a:extLst>
              <a:ext uri="{FF2B5EF4-FFF2-40B4-BE49-F238E27FC236}">
                <a16:creationId xmlns:a16="http://schemas.microsoft.com/office/drawing/2014/main" id="{CCA70741-15E5-32E6-E379-BE5433FB4F9F}"/>
              </a:ext>
            </a:extLst>
          </p:cNvPr>
          <p:cNvPicPr>
            <a:picLocks noChangeAspect="1"/>
          </p:cNvPicPr>
          <p:nvPr/>
        </p:nvPicPr>
        <p:blipFill>
          <a:blip r:embed="rId2"/>
          <a:stretch>
            <a:fillRect/>
          </a:stretch>
        </p:blipFill>
        <p:spPr>
          <a:xfrm>
            <a:off x="6769087" y="2316927"/>
            <a:ext cx="632275" cy="632275"/>
          </a:xfrm>
          <a:prstGeom prst="rect">
            <a:avLst/>
          </a:prstGeom>
        </p:spPr>
      </p:pic>
      <p:pic>
        <p:nvPicPr>
          <p:cNvPr id="41" name="図 40">
            <a:extLst>
              <a:ext uri="{FF2B5EF4-FFF2-40B4-BE49-F238E27FC236}">
                <a16:creationId xmlns:a16="http://schemas.microsoft.com/office/drawing/2014/main" id="{CFA66374-DF10-E479-A03D-4F7B73BE5B59}"/>
              </a:ext>
            </a:extLst>
          </p:cNvPr>
          <p:cNvPicPr>
            <a:picLocks noChangeAspect="1"/>
          </p:cNvPicPr>
          <p:nvPr/>
        </p:nvPicPr>
        <p:blipFill>
          <a:blip r:embed="rId2"/>
          <a:stretch>
            <a:fillRect/>
          </a:stretch>
        </p:blipFill>
        <p:spPr>
          <a:xfrm>
            <a:off x="2676864" y="2725264"/>
            <a:ext cx="632275" cy="632275"/>
          </a:xfrm>
          <a:prstGeom prst="rect">
            <a:avLst/>
          </a:prstGeom>
        </p:spPr>
      </p:pic>
      <p:pic>
        <p:nvPicPr>
          <p:cNvPr id="47" name="図 46">
            <a:extLst>
              <a:ext uri="{FF2B5EF4-FFF2-40B4-BE49-F238E27FC236}">
                <a16:creationId xmlns:a16="http://schemas.microsoft.com/office/drawing/2014/main" id="{A0ECCA14-5E5B-B9E2-E03D-27246FFDEF1C}"/>
              </a:ext>
            </a:extLst>
          </p:cNvPr>
          <p:cNvPicPr>
            <a:picLocks noChangeAspect="1"/>
          </p:cNvPicPr>
          <p:nvPr/>
        </p:nvPicPr>
        <p:blipFill>
          <a:blip r:embed="rId2"/>
          <a:stretch>
            <a:fillRect/>
          </a:stretch>
        </p:blipFill>
        <p:spPr>
          <a:xfrm>
            <a:off x="6655209" y="2736077"/>
            <a:ext cx="632275" cy="632275"/>
          </a:xfrm>
          <a:prstGeom prst="rect">
            <a:avLst/>
          </a:prstGeom>
        </p:spPr>
      </p:pic>
      <p:pic>
        <p:nvPicPr>
          <p:cNvPr id="50" name="図 49">
            <a:extLst>
              <a:ext uri="{FF2B5EF4-FFF2-40B4-BE49-F238E27FC236}">
                <a16:creationId xmlns:a16="http://schemas.microsoft.com/office/drawing/2014/main" id="{80BC554D-CBC7-C8D8-4AAA-5AAFD3EA7150}"/>
              </a:ext>
            </a:extLst>
          </p:cNvPr>
          <p:cNvPicPr>
            <a:picLocks noChangeAspect="1"/>
          </p:cNvPicPr>
          <p:nvPr/>
        </p:nvPicPr>
        <p:blipFill>
          <a:blip r:embed="rId2"/>
          <a:stretch>
            <a:fillRect/>
          </a:stretch>
        </p:blipFill>
        <p:spPr>
          <a:xfrm>
            <a:off x="6901618" y="2731599"/>
            <a:ext cx="632275" cy="632275"/>
          </a:xfrm>
          <a:prstGeom prst="rect">
            <a:avLst/>
          </a:prstGeom>
        </p:spPr>
      </p:pic>
      <p:pic>
        <p:nvPicPr>
          <p:cNvPr id="51" name="図 50">
            <a:extLst>
              <a:ext uri="{FF2B5EF4-FFF2-40B4-BE49-F238E27FC236}">
                <a16:creationId xmlns:a16="http://schemas.microsoft.com/office/drawing/2014/main" id="{73411968-23DE-5C04-0289-6DCF3C56D566}"/>
              </a:ext>
            </a:extLst>
          </p:cNvPr>
          <p:cNvPicPr>
            <a:picLocks noChangeAspect="1"/>
          </p:cNvPicPr>
          <p:nvPr/>
        </p:nvPicPr>
        <p:blipFill>
          <a:blip r:embed="rId3"/>
          <a:stretch>
            <a:fillRect/>
          </a:stretch>
        </p:blipFill>
        <p:spPr>
          <a:xfrm>
            <a:off x="1511176" y="3203718"/>
            <a:ext cx="765647" cy="765647"/>
          </a:xfrm>
          <a:prstGeom prst="rect">
            <a:avLst/>
          </a:prstGeom>
        </p:spPr>
      </p:pic>
      <p:pic>
        <p:nvPicPr>
          <p:cNvPr id="56" name="図 55">
            <a:extLst>
              <a:ext uri="{FF2B5EF4-FFF2-40B4-BE49-F238E27FC236}">
                <a16:creationId xmlns:a16="http://schemas.microsoft.com/office/drawing/2014/main" id="{99C62E77-2DF8-BE7F-9016-4131CA473E9B}"/>
              </a:ext>
            </a:extLst>
          </p:cNvPr>
          <p:cNvPicPr>
            <a:picLocks noChangeAspect="1"/>
          </p:cNvPicPr>
          <p:nvPr/>
        </p:nvPicPr>
        <p:blipFill>
          <a:blip r:embed="rId3"/>
          <a:stretch>
            <a:fillRect/>
          </a:stretch>
        </p:blipFill>
        <p:spPr>
          <a:xfrm>
            <a:off x="2239084" y="3203718"/>
            <a:ext cx="765647" cy="765647"/>
          </a:xfrm>
          <a:prstGeom prst="rect">
            <a:avLst/>
          </a:prstGeom>
        </p:spPr>
      </p:pic>
      <p:pic>
        <p:nvPicPr>
          <p:cNvPr id="57" name="図 56">
            <a:extLst>
              <a:ext uri="{FF2B5EF4-FFF2-40B4-BE49-F238E27FC236}">
                <a16:creationId xmlns:a16="http://schemas.microsoft.com/office/drawing/2014/main" id="{A1C565ED-17C1-2930-52A7-031ACCC6D3BD}"/>
              </a:ext>
            </a:extLst>
          </p:cNvPr>
          <p:cNvPicPr>
            <a:picLocks noChangeAspect="1"/>
          </p:cNvPicPr>
          <p:nvPr/>
        </p:nvPicPr>
        <p:blipFill>
          <a:blip r:embed="rId3"/>
          <a:stretch>
            <a:fillRect/>
          </a:stretch>
        </p:blipFill>
        <p:spPr>
          <a:xfrm>
            <a:off x="6682394" y="3472558"/>
            <a:ext cx="765647" cy="765647"/>
          </a:xfrm>
          <a:prstGeom prst="rect">
            <a:avLst/>
          </a:prstGeom>
        </p:spPr>
      </p:pic>
      <p:pic>
        <p:nvPicPr>
          <p:cNvPr id="58" name="図 57">
            <a:extLst>
              <a:ext uri="{FF2B5EF4-FFF2-40B4-BE49-F238E27FC236}">
                <a16:creationId xmlns:a16="http://schemas.microsoft.com/office/drawing/2014/main" id="{B1733632-9254-EC38-C184-DB603F59233F}"/>
              </a:ext>
            </a:extLst>
          </p:cNvPr>
          <p:cNvPicPr>
            <a:picLocks noChangeAspect="1"/>
          </p:cNvPicPr>
          <p:nvPr/>
        </p:nvPicPr>
        <p:blipFill>
          <a:blip r:embed="rId2"/>
          <a:stretch>
            <a:fillRect/>
          </a:stretch>
        </p:blipFill>
        <p:spPr>
          <a:xfrm>
            <a:off x="9142256" y="3244875"/>
            <a:ext cx="632275" cy="632275"/>
          </a:xfrm>
          <a:prstGeom prst="rect">
            <a:avLst/>
          </a:prstGeom>
        </p:spPr>
      </p:pic>
      <p:pic>
        <p:nvPicPr>
          <p:cNvPr id="64" name="図 63">
            <a:extLst>
              <a:ext uri="{FF2B5EF4-FFF2-40B4-BE49-F238E27FC236}">
                <a16:creationId xmlns:a16="http://schemas.microsoft.com/office/drawing/2014/main" id="{E9578629-054A-57FE-4F4E-289EBE53DC1A}"/>
              </a:ext>
            </a:extLst>
          </p:cNvPr>
          <p:cNvPicPr>
            <a:picLocks noChangeAspect="1"/>
          </p:cNvPicPr>
          <p:nvPr/>
        </p:nvPicPr>
        <p:blipFill>
          <a:blip r:embed="rId2"/>
          <a:stretch>
            <a:fillRect/>
          </a:stretch>
        </p:blipFill>
        <p:spPr>
          <a:xfrm>
            <a:off x="6431460" y="3910388"/>
            <a:ext cx="632275" cy="632275"/>
          </a:xfrm>
          <a:prstGeom prst="rect">
            <a:avLst/>
          </a:prstGeom>
          <a:noFill/>
        </p:spPr>
      </p:pic>
      <p:pic>
        <p:nvPicPr>
          <p:cNvPr id="65" name="図 64">
            <a:extLst>
              <a:ext uri="{FF2B5EF4-FFF2-40B4-BE49-F238E27FC236}">
                <a16:creationId xmlns:a16="http://schemas.microsoft.com/office/drawing/2014/main" id="{4B85A135-5EF0-A007-75A2-AF9BE90EC1DB}"/>
              </a:ext>
            </a:extLst>
          </p:cNvPr>
          <p:cNvPicPr>
            <a:picLocks noChangeAspect="1"/>
          </p:cNvPicPr>
          <p:nvPr/>
        </p:nvPicPr>
        <p:blipFill>
          <a:blip r:embed="rId2"/>
          <a:stretch>
            <a:fillRect/>
          </a:stretch>
        </p:blipFill>
        <p:spPr>
          <a:xfrm>
            <a:off x="6677023" y="3910388"/>
            <a:ext cx="632275" cy="632275"/>
          </a:xfrm>
          <a:prstGeom prst="rect">
            <a:avLst/>
          </a:prstGeom>
        </p:spPr>
      </p:pic>
      <p:pic>
        <p:nvPicPr>
          <p:cNvPr id="66" name="図 65">
            <a:extLst>
              <a:ext uri="{FF2B5EF4-FFF2-40B4-BE49-F238E27FC236}">
                <a16:creationId xmlns:a16="http://schemas.microsoft.com/office/drawing/2014/main" id="{4BF27B2C-41D5-33E6-D0B9-A09E8358EC68}"/>
              </a:ext>
            </a:extLst>
          </p:cNvPr>
          <p:cNvPicPr>
            <a:picLocks noChangeAspect="1"/>
          </p:cNvPicPr>
          <p:nvPr/>
        </p:nvPicPr>
        <p:blipFill>
          <a:blip r:embed="rId3"/>
          <a:stretch>
            <a:fillRect/>
          </a:stretch>
        </p:blipFill>
        <p:spPr>
          <a:xfrm>
            <a:off x="1492599" y="4321958"/>
            <a:ext cx="765647" cy="765647"/>
          </a:xfrm>
          <a:prstGeom prst="rect">
            <a:avLst/>
          </a:prstGeom>
        </p:spPr>
      </p:pic>
      <p:pic>
        <p:nvPicPr>
          <p:cNvPr id="67" name="図 66">
            <a:extLst>
              <a:ext uri="{FF2B5EF4-FFF2-40B4-BE49-F238E27FC236}">
                <a16:creationId xmlns:a16="http://schemas.microsoft.com/office/drawing/2014/main" id="{3B3F1E7E-B929-A19C-2E7C-0EC3769FDB85}"/>
              </a:ext>
            </a:extLst>
          </p:cNvPr>
          <p:cNvPicPr>
            <a:picLocks noChangeAspect="1"/>
          </p:cNvPicPr>
          <p:nvPr/>
        </p:nvPicPr>
        <p:blipFill>
          <a:blip r:embed="rId3"/>
          <a:stretch>
            <a:fillRect/>
          </a:stretch>
        </p:blipFill>
        <p:spPr>
          <a:xfrm>
            <a:off x="2220507" y="4321958"/>
            <a:ext cx="765647" cy="765647"/>
          </a:xfrm>
          <a:prstGeom prst="rect">
            <a:avLst/>
          </a:prstGeom>
        </p:spPr>
      </p:pic>
      <p:pic>
        <p:nvPicPr>
          <p:cNvPr id="70" name="図 69">
            <a:extLst>
              <a:ext uri="{FF2B5EF4-FFF2-40B4-BE49-F238E27FC236}">
                <a16:creationId xmlns:a16="http://schemas.microsoft.com/office/drawing/2014/main" id="{89B0A66F-7540-3A83-CE21-6AF2AA371884}"/>
              </a:ext>
            </a:extLst>
          </p:cNvPr>
          <p:cNvPicPr>
            <a:picLocks noChangeAspect="1"/>
          </p:cNvPicPr>
          <p:nvPr/>
        </p:nvPicPr>
        <p:blipFill>
          <a:blip r:embed="rId3"/>
          <a:stretch>
            <a:fillRect/>
          </a:stretch>
        </p:blipFill>
        <p:spPr>
          <a:xfrm>
            <a:off x="1492598" y="4754460"/>
            <a:ext cx="765647" cy="765647"/>
          </a:xfrm>
          <a:prstGeom prst="rect">
            <a:avLst/>
          </a:prstGeom>
        </p:spPr>
      </p:pic>
      <p:pic>
        <p:nvPicPr>
          <p:cNvPr id="78" name="図 77">
            <a:extLst>
              <a:ext uri="{FF2B5EF4-FFF2-40B4-BE49-F238E27FC236}">
                <a16:creationId xmlns:a16="http://schemas.microsoft.com/office/drawing/2014/main" id="{96164006-F553-BF13-5BAE-91FFB5D964F5}"/>
              </a:ext>
            </a:extLst>
          </p:cNvPr>
          <p:cNvPicPr>
            <a:picLocks noChangeAspect="1"/>
          </p:cNvPicPr>
          <p:nvPr/>
        </p:nvPicPr>
        <p:blipFill>
          <a:blip r:embed="rId3"/>
          <a:stretch>
            <a:fillRect/>
          </a:stretch>
        </p:blipFill>
        <p:spPr>
          <a:xfrm>
            <a:off x="2220506" y="4754460"/>
            <a:ext cx="765647" cy="765647"/>
          </a:xfrm>
          <a:prstGeom prst="rect">
            <a:avLst/>
          </a:prstGeom>
        </p:spPr>
      </p:pic>
      <p:pic>
        <p:nvPicPr>
          <p:cNvPr id="80" name="図 79">
            <a:extLst>
              <a:ext uri="{FF2B5EF4-FFF2-40B4-BE49-F238E27FC236}">
                <a16:creationId xmlns:a16="http://schemas.microsoft.com/office/drawing/2014/main" id="{099BC580-53F0-C4ED-B485-2F48EF9514C3}"/>
              </a:ext>
            </a:extLst>
          </p:cNvPr>
          <p:cNvPicPr>
            <a:picLocks noChangeAspect="1"/>
          </p:cNvPicPr>
          <p:nvPr/>
        </p:nvPicPr>
        <p:blipFill>
          <a:blip r:embed="rId3"/>
          <a:stretch>
            <a:fillRect/>
          </a:stretch>
        </p:blipFill>
        <p:spPr>
          <a:xfrm>
            <a:off x="4966869" y="4871628"/>
            <a:ext cx="765647" cy="765647"/>
          </a:xfrm>
          <a:prstGeom prst="rect">
            <a:avLst/>
          </a:prstGeom>
        </p:spPr>
      </p:pic>
      <p:pic>
        <p:nvPicPr>
          <p:cNvPr id="83" name="図 82">
            <a:extLst>
              <a:ext uri="{FF2B5EF4-FFF2-40B4-BE49-F238E27FC236}">
                <a16:creationId xmlns:a16="http://schemas.microsoft.com/office/drawing/2014/main" id="{2D4E3A95-3970-F291-06FF-5D44BC9C1155}"/>
              </a:ext>
            </a:extLst>
          </p:cNvPr>
          <p:cNvPicPr>
            <a:picLocks noChangeAspect="1"/>
          </p:cNvPicPr>
          <p:nvPr/>
        </p:nvPicPr>
        <p:blipFill>
          <a:blip r:embed="rId2"/>
          <a:stretch>
            <a:fillRect/>
          </a:stretch>
        </p:blipFill>
        <p:spPr>
          <a:xfrm>
            <a:off x="8395749" y="4890531"/>
            <a:ext cx="632275" cy="632275"/>
          </a:xfrm>
          <a:prstGeom prst="rect">
            <a:avLst/>
          </a:prstGeom>
        </p:spPr>
      </p:pic>
      <p:pic>
        <p:nvPicPr>
          <p:cNvPr id="86" name="図 85">
            <a:extLst>
              <a:ext uri="{FF2B5EF4-FFF2-40B4-BE49-F238E27FC236}">
                <a16:creationId xmlns:a16="http://schemas.microsoft.com/office/drawing/2014/main" id="{BB76BB88-4CE1-924B-2C7B-56C0780D626C}"/>
              </a:ext>
            </a:extLst>
          </p:cNvPr>
          <p:cNvPicPr>
            <a:picLocks noChangeAspect="1"/>
          </p:cNvPicPr>
          <p:nvPr/>
        </p:nvPicPr>
        <p:blipFill>
          <a:blip r:embed="rId3"/>
          <a:stretch>
            <a:fillRect/>
          </a:stretch>
        </p:blipFill>
        <p:spPr>
          <a:xfrm>
            <a:off x="7048913" y="4349292"/>
            <a:ext cx="765647" cy="765647"/>
          </a:xfrm>
          <a:prstGeom prst="rect">
            <a:avLst/>
          </a:prstGeom>
        </p:spPr>
      </p:pic>
      <p:pic>
        <p:nvPicPr>
          <p:cNvPr id="87" name="図 86">
            <a:extLst>
              <a:ext uri="{FF2B5EF4-FFF2-40B4-BE49-F238E27FC236}">
                <a16:creationId xmlns:a16="http://schemas.microsoft.com/office/drawing/2014/main" id="{686738B0-FC0F-6115-776E-3B2599AE3C4A}"/>
              </a:ext>
            </a:extLst>
          </p:cNvPr>
          <p:cNvPicPr>
            <a:picLocks noChangeAspect="1"/>
          </p:cNvPicPr>
          <p:nvPr/>
        </p:nvPicPr>
        <p:blipFill>
          <a:blip r:embed="rId2"/>
          <a:stretch>
            <a:fillRect/>
          </a:stretch>
        </p:blipFill>
        <p:spPr>
          <a:xfrm>
            <a:off x="4162805" y="4380901"/>
            <a:ext cx="632275" cy="632275"/>
          </a:xfrm>
          <a:prstGeom prst="rect">
            <a:avLst/>
          </a:prstGeom>
        </p:spPr>
      </p:pic>
      <p:pic>
        <p:nvPicPr>
          <p:cNvPr id="91" name="図 90">
            <a:extLst>
              <a:ext uri="{FF2B5EF4-FFF2-40B4-BE49-F238E27FC236}">
                <a16:creationId xmlns:a16="http://schemas.microsoft.com/office/drawing/2014/main" id="{73604A04-25BE-F1AD-5756-129A9B5443E3}"/>
              </a:ext>
            </a:extLst>
          </p:cNvPr>
          <p:cNvPicPr>
            <a:picLocks noChangeAspect="1"/>
          </p:cNvPicPr>
          <p:nvPr/>
        </p:nvPicPr>
        <p:blipFill>
          <a:blip r:embed="rId2"/>
          <a:stretch>
            <a:fillRect/>
          </a:stretch>
        </p:blipFill>
        <p:spPr>
          <a:xfrm>
            <a:off x="4406596" y="4381012"/>
            <a:ext cx="632275" cy="632275"/>
          </a:xfrm>
          <a:prstGeom prst="rect">
            <a:avLst/>
          </a:prstGeom>
        </p:spPr>
      </p:pic>
      <p:pic>
        <p:nvPicPr>
          <p:cNvPr id="81" name="図 80">
            <a:extLst>
              <a:ext uri="{FF2B5EF4-FFF2-40B4-BE49-F238E27FC236}">
                <a16:creationId xmlns:a16="http://schemas.microsoft.com/office/drawing/2014/main" id="{96B6C734-733F-421C-48C0-4EBD1AF6642F}"/>
              </a:ext>
            </a:extLst>
          </p:cNvPr>
          <p:cNvPicPr>
            <a:picLocks noChangeAspect="1"/>
          </p:cNvPicPr>
          <p:nvPr/>
        </p:nvPicPr>
        <p:blipFill>
          <a:blip r:embed="rId2"/>
          <a:stretch>
            <a:fillRect/>
          </a:stretch>
        </p:blipFill>
        <p:spPr>
          <a:xfrm>
            <a:off x="6858304" y="4887938"/>
            <a:ext cx="632275" cy="632275"/>
          </a:xfrm>
          <a:prstGeom prst="rect">
            <a:avLst/>
          </a:prstGeom>
        </p:spPr>
      </p:pic>
      <p:pic>
        <p:nvPicPr>
          <p:cNvPr id="82" name="図 81">
            <a:extLst>
              <a:ext uri="{FF2B5EF4-FFF2-40B4-BE49-F238E27FC236}">
                <a16:creationId xmlns:a16="http://schemas.microsoft.com/office/drawing/2014/main" id="{7A596B00-049B-EC73-C0A5-9AC46DBC36AD}"/>
              </a:ext>
            </a:extLst>
          </p:cNvPr>
          <p:cNvPicPr>
            <a:picLocks noChangeAspect="1"/>
          </p:cNvPicPr>
          <p:nvPr/>
        </p:nvPicPr>
        <p:blipFill>
          <a:blip r:embed="rId2"/>
          <a:stretch>
            <a:fillRect/>
          </a:stretch>
        </p:blipFill>
        <p:spPr>
          <a:xfrm>
            <a:off x="7115828" y="4889667"/>
            <a:ext cx="632275" cy="632275"/>
          </a:xfrm>
          <a:prstGeom prst="rect">
            <a:avLst/>
          </a:prstGeom>
        </p:spPr>
      </p:pic>
      <p:pic>
        <p:nvPicPr>
          <p:cNvPr id="92" name="図 91">
            <a:extLst>
              <a:ext uri="{FF2B5EF4-FFF2-40B4-BE49-F238E27FC236}">
                <a16:creationId xmlns:a16="http://schemas.microsoft.com/office/drawing/2014/main" id="{E830F1EC-1050-1BDE-FFC5-6AC5CA5023EB}"/>
              </a:ext>
            </a:extLst>
          </p:cNvPr>
          <p:cNvPicPr>
            <a:picLocks noChangeAspect="1"/>
          </p:cNvPicPr>
          <p:nvPr/>
        </p:nvPicPr>
        <p:blipFill>
          <a:blip r:embed="rId2"/>
          <a:stretch>
            <a:fillRect/>
          </a:stretch>
        </p:blipFill>
        <p:spPr>
          <a:xfrm>
            <a:off x="8953447" y="4444380"/>
            <a:ext cx="632275" cy="632275"/>
          </a:xfrm>
          <a:prstGeom prst="rect">
            <a:avLst/>
          </a:prstGeom>
        </p:spPr>
      </p:pic>
      <p:pic>
        <p:nvPicPr>
          <p:cNvPr id="93" name="図 92">
            <a:extLst>
              <a:ext uri="{FF2B5EF4-FFF2-40B4-BE49-F238E27FC236}">
                <a16:creationId xmlns:a16="http://schemas.microsoft.com/office/drawing/2014/main" id="{1B022724-4ABF-0105-B189-8416FC8CD648}"/>
              </a:ext>
            </a:extLst>
          </p:cNvPr>
          <p:cNvPicPr>
            <a:picLocks noChangeAspect="1"/>
          </p:cNvPicPr>
          <p:nvPr/>
        </p:nvPicPr>
        <p:blipFill>
          <a:blip r:embed="rId2"/>
          <a:stretch>
            <a:fillRect/>
          </a:stretch>
        </p:blipFill>
        <p:spPr>
          <a:xfrm>
            <a:off x="9210971" y="4446109"/>
            <a:ext cx="632275" cy="632275"/>
          </a:xfrm>
          <a:prstGeom prst="rect">
            <a:avLst/>
          </a:prstGeom>
        </p:spPr>
      </p:pic>
      <p:pic>
        <p:nvPicPr>
          <p:cNvPr id="94" name="図 93">
            <a:extLst>
              <a:ext uri="{FF2B5EF4-FFF2-40B4-BE49-F238E27FC236}">
                <a16:creationId xmlns:a16="http://schemas.microsoft.com/office/drawing/2014/main" id="{D5DA7D21-46A8-9420-CD5A-C55124B0E540}"/>
              </a:ext>
            </a:extLst>
          </p:cNvPr>
          <p:cNvPicPr>
            <a:picLocks noChangeAspect="1"/>
          </p:cNvPicPr>
          <p:nvPr/>
        </p:nvPicPr>
        <p:blipFill>
          <a:blip r:embed="rId2"/>
          <a:stretch>
            <a:fillRect/>
          </a:stretch>
        </p:blipFill>
        <p:spPr>
          <a:xfrm>
            <a:off x="1373292" y="5337712"/>
            <a:ext cx="632275" cy="632275"/>
          </a:xfrm>
          <a:prstGeom prst="rect">
            <a:avLst/>
          </a:prstGeom>
        </p:spPr>
      </p:pic>
      <p:pic>
        <p:nvPicPr>
          <p:cNvPr id="96" name="図 95">
            <a:extLst>
              <a:ext uri="{FF2B5EF4-FFF2-40B4-BE49-F238E27FC236}">
                <a16:creationId xmlns:a16="http://schemas.microsoft.com/office/drawing/2014/main" id="{052A3E13-C5E4-5C61-C2AB-22F3A9B3703A}"/>
              </a:ext>
            </a:extLst>
          </p:cNvPr>
          <p:cNvPicPr>
            <a:picLocks noChangeAspect="1"/>
          </p:cNvPicPr>
          <p:nvPr/>
        </p:nvPicPr>
        <p:blipFill>
          <a:blip r:embed="rId2"/>
          <a:stretch>
            <a:fillRect/>
          </a:stretch>
        </p:blipFill>
        <p:spPr>
          <a:xfrm>
            <a:off x="1615743" y="5337712"/>
            <a:ext cx="632275" cy="632275"/>
          </a:xfrm>
          <a:prstGeom prst="rect">
            <a:avLst/>
          </a:prstGeom>
        </p:spPr>
      </p:pic>
      <p:pic>
        <p:nvPicPr>
          <p:cNvPr id="97" name="図 96">
            <a:extLst>
              <a:ext uri="{FF2B5EF4-FFF2-40B4-BE49-F238E27FC236}">
                <a16:creationId xmlns:a16="http://schemas.microsoft.com/office/drawing/2014/main" id="{F3964389-A1CA-D7D2-0710-B256717EA693}"/>
              </a:ext>
            </a:extLst>
          </p:cNvPr>
          <p:cNvPicPr>
            <a:picLocks noChangeAspect="1"/>
          </p:cNvPicPr>
          <p:nvPr/>
        </p:nvPicPr>
        <p:blipFill>
          <a:blip r:embed="rId2"/>
          <a:stretch>
            <a:fillRect/>
          </a:stretch>
        </p:blipFill>
        <p:spPr>
          <a:xfrm>
            <a:off x="3387427" y="5358118"/>
            <a:ext cx="632275" cy="632275"/>
          </a:xfrm>
          <a:prstGeom prst="rect">
            <a:avLst/>
          </a:prstGeom>
        </p:spPr>
      </p:pic>
      <p:pic>
        <p:nvPicPr>
          <p:cNvPr id="100" name="図 99">
            <a:extLst>
              <a:ext uri="{FF2B5EF4-FFF2-40B4-BE49-F238E27FC236}">
                <a16:creationId xmlns:a16="http://schemas.microsoft.com/office/drawing/2014/main" id="{4D62EBE9-D1B6-7DF6-989F-6E8134548FE8}"/>
              </a:ext>
            </a:extLst>
          </p:cNvPr>
          <p:cNvPicPr>
            <a:picLocks noChangeAspect="1"/>
          </p:cNvPicPr>
          <p:nvPr/>
        </p:nvPicPr>
        <p:blipFill>
          <a:blip r:embed="rId2"/>
          <a:stretch>
            <a:fillRect/>
          </a:stretch>
        </p:blipFill>
        <p:spPr>
          <a:xfrm>
            <a:off x="7337506" y="5348743"/>
            <a:ext cx="632275" cy="632275"/>
          </a:xfrm>
          <a:prstGeom prst="rect">
            <a:avLst/>
          </a:prstGeom>
        </p:spPr>
      </p:pic>
      <p:pic>
        <p:nvPicPr>
          <p:cNvPr id="101" name="図 100">
            <a:extLst>
              <a:ext uri="{FF2B5EF4-FFF2-40B4-BE49-F238E27FC236}">
                <a16:creationId xmlns:a16="http://schemas.microsoft.com/office/drawing/2014/main" id="{8CA3F6C9-D9FF-1104-421A-86FC32FB1B2C}"/>
              </a:ext>
            </a:extLst>
          </p:cNvPr>
          <p:cNvPicPr>
            <a:picLocks noChangeAspect="1"/>
          </p:cNvPicPr>
          <p:nvPr/>
        </p:nvPicPr>
        <p:blipFill>
          <a:blip r:embed="rId2"/>
          <a:stretch>
            <a:fillRect/>
          </a:stretch>
        </p:blipFill>
        <p:spPr>
          <a:xfrm>
            <a:off x="2992803" y="5846083"/>
            <a:ext cx="632275" cy="632275"/>
          </a:xfrm>
          <a:prstGeom prst="rect">
            <a:avLst/>
          </a:prstGeom>
        </p:spPr>
      </p:pic>
      <p:pic>
        <p:nvPicPr>
          <p:cNvPr id="102" name="図 101">
            <a:extLst>
              <a:ext uri="{FF2B5EF4-FFF2-40B4-BE49-F238E27FC236}">
                <a16:creationId xmlns:a16="http://schemas.microsoft.com/office/drawing/2014/main" id="{81FBC86F-816F-9E97-0B02-491DDF00EE25}"/>
              </a:ext>
            </a:extLst>
          </p:cNvPr>
          <p:cNvPicPr>
            <a:picLocks noChangeAspect="1"/>
          </p:cNvPicPr>
          <p:nvPr/>
        </p:nvPicPr>
        <p:blipFill>
          <a:blip r:embed="rId2"/>
          <a:stretch>
            <a:fillRect/>
          </a:stretch>
        </p:blipFill>
        <p:spPr>
          <a:xfrm>
            <a:off x="7784279" y="5818816"/>
            <a:ext cx="632275" cy="632275"/>
          </a:xfrm>
          <a:prstGeom prst="rect">
            <a:avLst/>
          </a:prstGeom>
        </p:spPr>
      </p:pic>
      <p:pic>
        <p:nvPicPr>
          <p:cNvPr id="107" name="図 106">
            <a:extLst>
              <a:ext uri="{FF2B5EF4-FFF2-40B4-BE49-F238E27FC236}">
                <a16:creationId xmlns:a16="http://schemas.microsoft.com/office/drawing/2014/main" id="{C15AE00C-6F56-98EB-A5FF-3B871A439B2D}"/>
              </a:ext>
            </a:extLst>
          </p:cNvPr>
          <p:cNvPicPr>
            <a:picLocks noChangeAspect="1"/>
          </p:cNvPicPr>
          <p:nvPr/>
        </p:nvPicPr>
        <p:blipFill>
          <a:blip r:embed="rId3"/>
          <a:stretch>
            <a:fillRect/>
          </a:stretch>
        </p:blipFill>
        <p:spPr>
          <a:xfrm>
            <a:off x="1530510" y="1476950"/>
            <a:ext cx="765647" cy="765647"/>
          </a:xfrm>
          <a:prstGeom prst="rect">
            <a:avLst/>
          </a:prstGeom>
        </p:spPr>
      </p:pic>
      <p:pic>
        <p:nvPicPr>
          <p:cNvPr id="35" name="図 34">
            <a:extLst>
              <a:ext uri="{FF2B5EF4-FFF2-40B4-BE49-F238E27FC236}">
                <a16:creationId xmlns:a16="http://schemas.microsoft.com/office/drawing/2014/main" id="{3E9DAA1E-FCF2-ED69-7767-67B85F7E2836}"/>
              </a:ext>
            </a:extLst>
          </p:cNvPr>
          <p:cNvPicPr>
            <a:picLocks noChangeAspect="1"/>
          </p:cNvPicPr>
          <p:nvPr/>
        </p:nvPicPr>
        <p:blipFill>
          <a:blip r:embed="rId3"/>
          <a:stretch>
            <a:fillRect/>
          </a:stretch>
        </p:blipFill>
        <p:spPr>
          <a:xfrm>
            <a:off x="1522359" y="1974193"/>
            <a:ext cx="765647" cy="765647"/>
          </a:xfrm>
          <a:prstGeom prst="rect">
            <a:avLst/>
          </a:prstGeom>
        </p:spPr>
      </p:pic>
      <p:pic>
        <p:nvPicPr>
          <p:cNvPr id="110" name="図 109">
            <a:extLst>
              <a:ext uri="{FF2B5EF4-FFF2-40B4-BE49-F238E27FC236}">
                <a16:creationId xmlns:a16="http://schemas.microsoft.com/office/drawing/2014/main" id="{A6E48086-C7FD-04C3-01F5-10439B8FF176}"/>
              </a:ext>
            </a:extLst>
          </p:cNvPr>
          <p:cNvPicPr>
            <a:picLocks noChangeAspect="1"/>
          </p:cNvPicPr>
          <p:nvPr/>
        </p:nvPicPr>
        <p:blipFill>
          <a:blip r:embed="rId2"/>
          <a:stretch>
            <a:fillRect/>
          </a:stretch>
        </p:blipFill>
        <p:spPr>
          <a:xfrm>
            <a:off x="5824987" y="3255395"/>
            <a:ext cx="632275" cy="632275"/>
          </a:xfrm>
          <a:prstGeom prst="rect">
            <a:avLst/>
          </a:prstGeom>
        </p:spPr>
      </p:pic>
      <p:pic>
        <p:nvPicPr>
          <p:cNvPr id="113" name="図 112">
            <a:extLst>
              <a:ext uri="{FF2B5EF4-FFF2-40B4-BE49-F238E27FC236}">
                <a16:creationId xmlns:a16="http://schemas.microsoft.com/office/drawing/2014/main" id="{D3011609-C61C-570A-CBBC-F4DA3952BD5B}"/>
              </a:ext>
            </a:extLst>
          </p:cNvPr>
          <p:cNvPicPr>
            <a:picLocks noChangeAspect="1"/>
          </p:cNvPicPr>
          <p:nvPr/>
        </p:nvPicPr>
        <p:blipFill>
          <a:blip r:embed="rId2"/>
          <a:stretch>
            <a:fillRect/>
          </a:stretch>
        </p:blipFill>
        <p:spPr>
          <a:xfrm>
            <a:off x="6092662" y="3255691"/>
            <a:ext cx="632275" cy="632275"/>
          </a:xfrm>
          <a:prstGeom prst="rect">
            <a:avLst/>
          </a:prstGeom>
        </p:spPr>
      </p:pic>
      <p:pic>
        <p:nvPicPr>
          <p:cNvPr id="114" name="図 113">
            <a:extLst>
              <a:ext uri="{FF2B5EF4-FFF2-40B4-BE49-F238E27FC236}">
                <a16:creationId xmlns:a16="http://schemas.microsoft.com/office/drawing/2014/main" id="{46D0DD60-28B0-87BC-BFC9-827A517DE673}"/>
              </a:ext>
            </a:extLst>
          </p:cNvPr>
          <p:cNvPicPr>
            <a:picLocks noChangeAspect="1"/>
          </p:cNvPicPr>
          <p:nvPr/>
        </p:nvPicPr>
        <p:blipFill>
          <a:blip r:embed="rId2"/>
          <a:stretch>
            <a:fillRect/>
          </a:stretch>
        </p:blipFill>
        <p:spPr>
          <a:xfrm>
            <a:off x="8611119" y="3543565"/>
            <a:ext cx="632275" cy="632275"/>
          </a:xfrm>
          <a:prstGeom prst="rect">
            <a:avLst/>
          </a:prstGeom>
        </p:spPr>
      </p:pic>
      <p:pic>
        <p:nvPicPr>
          <p:cNvPr id="115" name="図 114">
            <a:extLst>
              <a:ext uri="{FF2B5EF4-FFF2-40B4-BE49-F238E27FC236}">
                <a16:creationId xmlns:a16="http://schemas.microsoft.com/office/drawing/2014/main" id="{53208783-71A3-4AE9-7424-9709ACF3B886}"/>
              </a:ext>
            </a:extLst>
          </p:cNvPr>
          <p:cNvPicPr>
            <a:picLocks noChangeAspect="1"/>
          </p:cNvPicPr>
          <p:nvPr/>
        </p:nvPicPr>
        <p:blipFill>
          <a:blip r:embed="rId2"/>
          <a:stretch>
            <a:fillRect/>
          </a:stretch>
        </p:blipFill>
        <p:spPr>
          <a:xfrm>
            <a:off x="8856689" y="3543565"/>
            <a:ext cx="632275" cy="632275"/>
          </a:xfrm>
          <a:prstGeom prst="rect">
            <a:avLst/>
          </a:prstGeom>
        </p:spPr>
      </p:pic>
      <p:pic>
        <p:nvPicPr>
          <p:cNvPr id="116" name="図 115">
            <a:extLst>
              <a:ext uri="{FF2B5EF4-FFF2-40B4-BE49-F238E27FC236}">
                <a16:creationId xmlns:a16="http://schemas.microsoft.com/office/drawing/2014/main" id="{96E9DB87-EB4F-24F4-CBAD-7F769CB15E07}"/>
              </a:ext>
            </a:extLst>
          </p:cNvPr>
          <p:cNvPicPr>
            <a:picLocks noChangeAspect="1"/>
          </p:cNvPicPr>
          <p:nvPr/>
        </p:nvPicPr>
        <p:blipFill>
          <a:blip r:embed="rId3"/>
          <a:stretch>
            <a:fillRect/>
          </a:stretch>
        </p:blipFill>
        <p:spPr>
          <a:xfrm>
            <a:off x="4991085" y="3882710"/>
            <a:ext cx="765647" cy="765647"/>
          </a:xfrm>
          <a:prstGeom prst="rect">
            <a:avLst/>
          </a:prstGeom>
        </p:spPr>
      </p:pic>
      <p:pic>
        <p:nvPicPr>
          <p:cNvPr id="117" name="図 116">
            <a:extLst>
              <a:ext uri="{FF2B5EF4-FFF2-40B4-BE49-F238E27FC236}">
                <a16:creationId xmlns:a16="http://schemas.microsoft.com/office/drawing/2014/main" id="{342050DF-7087-888B-2276-0E2B026FE704}"/>
              </a:ext>
            </a:extLst>
          </p:cNvPr>
          <p:cNvPicPr>
            <a:picLocks noChangeAspect="1"/>
          </p:cNvPicPr>
          <p:nvPr/>
        </p:nvPicPr>
        <p:blipFill>
          <a:blip r:embed="rId3"/>
          <a:stretch>
            <a:fillRect/>
          </a:stretch>
        </p:blipFill>
        <p:spPr>
          <a:xfrm>
            <a:off x="4023150" y="2286515"/>
            <a:ext cx="765647" cy="765647"/>
          </a:xfrm>
          <a:prstGeom prst="rect">
            <a:avLst/>
          </a:prstGeom>
        </p:spPr>
      </p:pic>
      <p:pic>
        <p:nvPicPr>
          <p:cNvPr id="119" name="図 118">
            <a:extLst>
              <a:ext uri="{FF2B5EF4-FFF2-40B4-BE49-F238E27FC236}">
                <a16:creationId xmlns:a16="http://schemas.microsoft.com/office/drawing/2014/main" id="{5672A000-CD10-ECBE-2AA8-2A06D25AEA0D}"/>
              </a:ext>
            </a:extLst>
          </p:cNvPr>
          <p:cNvPicPr>
            <a:picLocks noChangeAspect="1"/>
          </p:cNvPicPr>
          <p:nvPr/>
        </p:nvPicPr>
        <p:blipFill>
          <a:blip r:embed="rId2"/>
          <a:stretch>
            <a:fillRect/>
          </a:stretch>
        </p:blipFill>
        <p:spPr>
          <a:xfrm>
            <a:off x="4558847" y="2021462"/>
            <a:ext cx="632275" cy="632275"/>
          </a:xfrm>
          <a:prstGeom prst="rect">
            <a:avLst/>
          </a:prstGeom>
        </p:spPr>
      </p:pic>
      <p:pic>
        <p:nvPicPr>
          <p:cNvPr id="120" name="図 119">
            <a:extLst>
              <a:ext uri="{FF2B5EF4-FFF2-40B4-BE49-F238E27FC236}">
                <a16:creationId xmlns:a16="http://schemas.microsoft.com/office/drawing/2014/main" id="{144DC8F1-2396-2C89-0351-ABE7656A23D7}"/>
              </a:ext>
            </a:extLst>
          </p:cNvPr>
          <p:cNvPicPr>
            <a:picLocks noChangeAspect="1"/>
          </p:cNvPicPr>
          <p:nvPr/>
        </p:nvPicPr>
        <p:blipFill>
          <a:blip r:embed="rId2"/>
          <a:stretch>
            <a:fillRect/>
          </a:stretch>
        </p:blipFill>
        <p:spPr>
          <a:xfrm>
            <a:off x="162318" y="6317585"/>
            <a:ext cx="525347" cy="525347"/>
          </a:xfrm>
          <a:prstGeom prst="rect">
            <a:avLst/>
          </a:prstGeom>
        </p:spPr>
      </p:pic>
      <p:sp>
        <p:nvSpPr>
          <p:cNvPr id="121" name="テキスト ボックス 120">
            <a:extLst>
              <a:ext uri="{FF2B5EF4-FFF2-40B4-BE49-F238E27FC236}">
                <a16:creationId xmlns:a16="http://schemas.microsoft.com/office/drawing/2014/main" id="{8B932A5D-ACE4-5FCF-7DBB-E0390A8B2B6D}"/>
              </a:ext>
            </a:extLst>
          </p:cNvPr>
          <p:cNvSpPr txBox="1"/>
          <p:nvPr/>
        </p:nvSpPr>
        <p:spPr>
          <a:xfrm>
            <a:off x="433286" y="6551266"/>
            <a:ext cx="6335801" cy="276999"/>
          </a:xfrm>
          <a:prstGeom prst="rect">
            <a:avLst/>
          </a:prstGeom>
          <a:noFill/>
        </p:spPr>
        <p:txBody>
          <a:bodyPr wrap="square" rtlCol="0">
            <a:spAutoFit/>
          </a:bodyPr>
          <a:lstStyle/>
          <a:p>
            <a:r>
              <a:rPr lang="en-US" altLang="ja-JP" sz="1200" b="1" dirty="0">
                <a:latin typeface="BIZ UDゴシック" panose="020B0400000000000000" pitchFamily="49" charset="-128"/>
                <a:ea typeface="BIZ UDゴシック" panose="020B0400000000000000" pitchFamily="49" charset="-128"/>
              </a:rPr>
              <a:t>…</a:t>
            </a:r>
            <a:r>
              <a:rPr lang="ja-JP" altLang="en-US" sz="1200" b="1" dirty="0">
                <a:latin typeface="BIZ UDゴシック" panose="020B0400000000000000" pitchFamily="49" charset="-128"/>
                <a:ea typeface="BIZ UDゴシック" panose="020B0400000000000000" pitchFamily="49" charset="-128"/>
              </a:rPr>
              <a:t>必要とされるマンパワーの量的イメージ</a:t>
            </a:r>
            <a:r>
              <a:rPr lang="ja-JP" altLang="en-US" sz="1200" b="1" dirty="0">
                <a:solidFill>
                  <a:srgbClr val="FF0000"/>
                </a:solidFill>
                <a:latin typeface="BIZ UDゴシック" panose="020B0400000000000000" pitchFamily="49" charset="-128"/>
                <a:ea typeface="BIZ UDゴシック" panose="020B0400000000000000" pitchFamily="49" charset="-128"/>
              </a:rPr>
              <a:t>（実際に確保される量ではない）</a:t>
            </a:r>
            <a:endParaRPr lang="en-US" altLang="ja-JP" sz="1400" b="1" dirty="0">
              <a:solidFill>
                <a:srgbClr val="FF0000"/>
              </a:solidFill>
              <a:latin typeface="BIZ UDゴシック" panose="020B0400000000000000" pitchFamily="49" charset="-128"/>
              <a:ea typeface="BIZ UDゴシック" panose="020B0400000000000000" pitchFamily="49" charset="-128"/>
            </a:endParaRPr>
          </a:p>
        </p:txBody>
      </p:sp>
      <p:pic>
        <p:nvPicPr>
          <p:cNvPr id="122" name="図 121">
            <a:extLst>
              <a:ext uri="{FF2B5EF4-FFF2-40B4-BE49-F238E27FC236}">
                <a16:creationId xmlns:a16="http://schemas.microsoft.com/office/drawing/2014/main" id="{9447FC9C-E711-29B1-BFFC-58E1538B6C11}"/>
              </a:ext>
            </a:extLst>
          </p:cNvPr>
          <p:cNvPicPr>
            <a:picLocks noChangeAspect="1"/>
          </p:cNvPicPr>
          <p:nvPr/>
        </p:nvPicPr>
        <p:blipFill>
          <a:blip r:embed="rId2"/>
          <a:stretch>
            <a:fillRect/>
          </a:stretch>
        </p:blipFill>
        <p:spPr>
          <a:xfrm>
            <a:off x="5500793" y="1557079"/>
            <a:ext cx="632275" cy="632275"/>
          </a:xfrm>
          <a:prstGeom prst="rect">
            <a:avLst/>
          </a:prstGeom>
        </p:spPr>
      </p:pic>
      <p:pic>
        <p:nvPicPr>
          <p:cNvPr id="123" name="図 122">
            <a:extLst>
              <a:ext uri="{FF2B5EF4-FFF2-40B4-BE49-F238E27FC236}">
                <a16:creationId xmlns:a16="http://schemas.microsoft.com/office/drawing/2014/main" id="{C3BE925F-305A-F8D9-E7BD-2CF9BFC2152B}"/>
              </a:ext>
            </a:extLst>
          </p:cNvPr>
          <p:cNvPicPr>
            <a:picLocks noChangeAspect="1"/>
          </p:cNvPicPr>
          <p:nvPr/>
        </p:nvPicPr>
        <p:blipFill>
          <a:blip r:embed="rId2"/>
          <a:stretch>
            <a:fillRect/>
          </a:stretch>
        </p:blipFill>
        <p:spPr>
          <a:xfrm>
            <a:off x="5747202" y="1552601"/>
            <a:ext cx="632275" cy="632275"/>
          </a:xfrm>
          <a:prstGeom prst="rect">
            <a:avLst/>
          </a:prstGeom>
        </p:spPr>
      </p:pic>
      <p:pic>
        <p:nvPicPr>
          <p:cNvPr id="124" name="図 123">
            <a:extLst>
              <a:ext uri="{FF2B5EF4-FFF2-40B4-BE49-F238E27FC236}">
                <a16:creationId xmlns:a16="http://schemas.microsoft.com/office/drawing/2014/main" id="{3FEC8EC5-476E-B938-1459-DBEC0FFFACBC}"/>
              </a:ext>
            </a:extLst>
          </p:cNvPr>
          <p:cNvPicPr>
            <a:picLocks noChangeAspect="1"/>
          </p:cNvPicPr>
          <p:nvPr/>
        </p:nvPicPr>
        <p:blipFill>
          <a:blip r:embed="rId2"/>
          <a:stretch>
            <a:fillRect/>
          </a:stretch>
        </p:blipFill>
        <p:spPr>
          <a:xfrm>
            <a:off x="8326472" y="1563958"/>
            <a:ext cx="632275" cy="632275"/>
          </a:xfrm>
          <a:prstGeom prst="rect">
            <a:avLst/>
          </a:prstGeom>
        </p:spPr>
      </p:pic>
    </p:spTree>
    <p:extLst>
      <p:ext uri="{BB962C8B-B14F-4D97-AF65-F5344CB8AC3E}">
        <p14:creationId xmlns:p14="http://schemas.microsoft.com/office/powerpoint/2010/main" val="724190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BB66C-2E76-D2EF-19EE-9322D1134417}"/>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F1F99E0D-204E-C6DE-7170-A1DE16B595B4}"/>
              </a:ext>
            </a:extLst>
          </p:cNvPr>
          <p:cNvPicPr>
            <a:picLocks noChangeAspect="1"/>
          </p:cNvPicPr>
          <p:nvPr/>
        </p:nvPicPr>
        <p:blipFill>
          <a:blip r:embed="rId2"/>
          <a:stretch>
            <a:fillRect/>
          </a:stretch>
        </p:blipFill>
        <p:spPr>
          <a:xfrm>
            <a:off x="92460" y="2521206"/>
            <a:ext cx="5580620" cy="4232669"/>
          </a:xfrm>
          <a:prstGeom prst="rect">
            <a:avLst/>
          </a:prstGeom>
        </p:spPr>
      </p:pic>
      <p:sp>
        <p:nvSpPr>
          <p:cNvPr id="4" name="スライド番号プレースホルダー 3">
            <a:extLst>
              <a:ext uri="{FF2B5EF4-FFF2-40B4-BE49-F238E27FC236}">
                <a16:creationId xmlns:a16="http://schemas.microsoft.com/office/drawing/2014/main" id="{0F6B55EE-FD15-9A41-DB53-F7C5B40824B5}"/>
              </a:ext>
            </a:extLst>
          </p:cNvPr>
          <p:cNvSpPr>
            <a:spLocks noGrp="1"/>
          </p:cNvSpPr>
          <p:nvPr>
            <p:ph type="sldNum" sz="quarter" idx="12"/>
          </p:nvPr>
        </p:nvSpPr>
        <p:spPr/>
        <p:txBody>
          <a:bodyPr/>
          <a:lstStyle/>
          <a:p>
            <a:fld id="{2C9400E4-C46D-48FA-AEA0-ED136F70A0E5}" type="slidenum">
              <a:rPr lang="ja-JP" altLang="en-US" smtClean="0"/>
              <a:pPr/>
              <a:t>29</a:t>
            </a:fld>
            <a:endParaRPr lang="ja-JP" altLang="en-US"/>
          </a:p>
        </p:txBody>
      </p:sp>
      <p:sp>
        <p:nvSpPr>
          <p:cNvPr id="5" name="四角形 150">
            <a:extLst>
              <a:ext uri="{FF2B5EF4-FFF2-40B4-BE49-F238E27FC236}">
                <a16:creationId xmlns:a16="http://schemas.microsoft.com/office/drawing/2014/main" id="{05C48C43-9090-1B5E-8917-B764640C61DA}"/>
              </a:ext>
            </a:extLst>
          </p:cNvPr>
          <p:cNvSpPr txBox="1">
            <a:spLocks/>
          </p:cNvSpPr>
          <p:nvPr/>
        </p:nvSpPr>
        <p:spPr>
          <a:xfrm>
            <a:off x="200472" y="255563"/>
            <a:ext cx="9357627" cy="635139"/>
          </a:xfrm>
          <a:prstGeom prst="rect">
            <a:avLst/>
          </a:prstGeom>
          <a:solidFill>
            <a:schemeClr val="accent5"/>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３　ＩＣＳの概要</a:t>
            </a:r>
            <a:endParaRPr lang="ja-JP" altLang="en-US" dirty="0">
              <a:solidFill>
                <a:schemeClr val="bg1"/>
              </a:solidFill>
              <a:latin typeface="AR丸ゴシック体E"/>
              <a:ea typeface="AR丸ゴシック体E"/>
            </a:endParaRPr>
          </a:p>
        </p:txBody>
      </p:sp>
      <p:sp>
        <p:nvSpPr>
          <p:cNvPr id="13" name="テキスト ボックス 12">
            <a:extLst>
              <a:ext uri="{FF2B5EF4-FFF2-40B4-BE49-F238E27FC236}">
                <a16:creationId xmlns:a16="http://schemas.microsoft.com/office/drawing/2014/main" id="{5DE71BE3-6E23-0C42-DDB5-2E4B85A102AC}"/>
              </a:ext>
            </a:extLst>
          </p:cNvPr>
          <p:cNvSpPr txBox="1"/>
          <p:nvPr/>
        </p:nvSpPr>
        <p:spPr>
          <a:xfrm>
            <a:off x="181970" y="890702"/>
            <a:ext cx="9394630" cy="400110"/>
          </a:xfrm>
          <a:prstGeom prst="rect">
            <a:avLst/>
          </a:prstGeom>
          <a:noFill/>
        </p:spPr>
        <p:txBody>
          <a:bodyPr wrap="square" rtlCol="0">
            <a:spAutoFit/>
          </a:bodyPr>
          <a:lstStyle/>
          <a:p>
            <a:r>
              <a:rPr kumimoji="1" lang="ja-JP" altLang="en-US" sz="2000" dirty="0">
                <a:latin typeface="AR P丸ゴシック体E" panose="020F0900000000000000" pitchFamily="50" charset="-128"/>
                <a:ea typeface="AR P丸ゴシック体E" panose="020F0900000000000000" pitchFamily="50" charset="-128"/>
              </a:rPr>
              <a:t>〇</a:t>
            </a:r>
            <a:r>
              <a:rPr kumimoji="1" lang="en-US" altLang="ja-JP" sz="2000" dirty="0">
                <a:latin typeface="AR P丸ゴシック体E" panose="020F0900000000000000" pitchFamily="50" charset="-128"/>
                <a:ea typeface="AR P丸ゴシック体E" panose="020F0900000000000000" pitchFamily="50" charset="-128"/>
              </a:rPr>
              <a:t>ICS</a:t>
            </a:r>
            <a:r>
              <a:rPr kumimoji="1" lang="ja-JP" altLang="en-US" sz="2000" dirty="0">
                <a:latin typeface="AR P丸ゴシック体E" panose="020F0900000000000000" pitchFamily="50" charset="-128"/>
                <a:ea typeface="AR P丸ゴシック体E" panose="020F0900000000000000" pitchFamily="50" charset="-128"/>
              </a:rPr>
              <a:t>（</a:t>
            </a:r>
            <a:r>
              <a:rPr kumimoji="1" lang="en-US" altLang="ja-JP" sz="2000" dirty="0">
                <a:latin typeface="AR P丸ゴシック体E" panose="020F0900000000000000" pitchFamily="50" charset="-128"/>
                <a:ea typeface="AR P丸ゴシック体E" panose="020F0900000000000000" pitchFamily="50" charset="-128"/>
              </a:rPr>
              <a:t>Incident</a:t>
            </a:r>
            <a:r>
              <a:rPr lang="ja-JP" altLang="en-US" sz="2000" dirty="0">
                <a:latin typeface="AR P丸ゴシック体E" panose="020F0900000000000000" pitchFamily="50" charset="-128"/>
                <a:ea typeface="AR P丸ゴシック体E" panose="020F0900000000000000" pitchFamily="50" charset="-128"/>
              </a:rPr>
              <a:t> </a:t>
            </a:r>
            <a:r>
              <a:rPr lang="en-US" altLang="ja-JP" sz="2000" dirty="0">
                <a:latin typeface="AR P丸ゴシック体E" panose="020F0900000000000000" pitchFamily="50" charset="-128"/>
                <a:ea typeface="AR P丸ゴシック体E" panose="020F0900000000000000" pitchFamily="50" charset="-128"/>
              </a:rPr>
              <a:t>Command System</a:t>
            </a:r>
            <a:r>
              <a:rPr lang="ja-JP" altLang="en-US" sz="2000" dirty="0">
                <a:latin typeface="AR P丸ゴシック体E" panose="020F0900000000000000" pitchFamily="50" charset="-128"/>
                <a:ea typeface="AR P丸ゴシック体E" panose="020F0900000000000000" pitchFamily="50" charset="-128"/>
              </a:rPr>
              <a:t>）</a:t>
            </a:r>
            <a:endParaRPr kumimoji="1" lang="en-US" altLang="ja-JP" sz="2000" dirty="0">
              <a:latin typeface="AR P丸ゴシック体E" panose="020F0900000000000000" pitchFamily="50" charset="-128"/>
              <a:ea typeface="AR P丸ゴシック体E" panose="020F0900000000000000" pitchFamily="50" charset="-128"/>
            </a:endParaRPr>
          </a:p>
        </p:txBody>
      </p:sp>
      <p:sp>
        <p:nvSpPr>
          <p:cNvPr id="2" name="テキスト ボックス 1">
            <a:extLst>
              <a:ext uri="{FF2B5EF4-FFF2-40B4-BE49-F238E27FC236}">
                <a16:creationId xmlns:a16="http://schemas.microsoft.com/office/drawing/2014/main" id="{4F550B33-92FD-796F-D03A-E23ED6D11640}"/>
              </a:ext>
            </a:extLst>
          </p:cNvPr>
          <p:cNvSpPr txBox="1"/>
          <p:nvPr/>
        </p:nvSpPr>
        <p:spPr>
          <a:xfrm>
            <a:off x="524508" y="1325786"/>
            <a:ext cx="7272808" cy="1200329"/>
          </a:xfrm>
          <a:prstGeom prst="rect">
            <a:avLst/>
          </a:prstGeom>
          <a:noFill/>
        </p:spPr>
        <p:txBody>
          <a:bodyPr wrap="square" rtlCol="0">
            <a:spAutoFit/>
          </a:bodyPr>
          <a:lstStyle/>
          <a:p>
            <a:r>
              <a:rPr kumimoji="1" lang="ja-JP" altLang="en-US" dirty="0"/>
              <a:t>▼</a:t>
            </a:r>
            <a:r>
              <a:rPr kumimoji="1" lang="ja-JP" altLang="en-US" dirty="0">
                <a:latin typeface="+mn-ea"/>
              </a:rPr>
              <a:t>どのような種類の危機にも対応できる、</a:t>
            </a:r>
            <a:r>
              <a:rPr kumimoji="1" lang="ja-JP" altLang="en-US" b="1" dirty="0">
                <a:solidFill>
                  <a:srgbClr val="FF0000"/>
                </a:solidFill>
                <a:latin typeface="BIZ UDPゴシック" panose="020B0400000000000000" pitchFamily="50" charset="-128"/>
                <a:ea typeface="BIZ UDPゴシック" panose="020B0400000000000000" pitchFamily="50" charset="-128"/>
              </a:rPr>
              <a:t>標準化された現場対応方式</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lang="ja-JP" altLang="en-US" dirty="0"/>
              <a:t>▼</a:t>
            </a:r>
            <a:r>
              <a:rPr lang="ja-JP" altLang="en-US" b="1" dirty="0">
                <a:solidFill>
                  <a:srgbClr val="FF0000"/>
                </a:solidFill>
                <a:latin typeface="BIZ UDPゴシック" panose="020B0400000000000000" pitchFamily="50" charset="-128"/>
                <a:ea typeface="BIZ UDPゴシック" panose="020B0400000000000000" pitchFamily="50" charset="-128"/>
              </a:rPr>
              <a:t>共通した組織構造</a:t>
            </a:r>
            <a:r>
              <a:rPr lang="ja-JP" altLang="en-US" dirty="0"/>
              <a:t>の確立</a:t>
            </a:r>
            <a:endParaRPr lang="en-US" altLang="ja-JP" dirty="0"/>
          </a:p>
          <a:p>
            <a:r>
              <a:rPr kumimoji="1" lang="ja-JP" altLang="en-US" dirty="0"/>
              <a:t>▼</a:t>
            </a:r>
            <a:r>
              <a:rPr kumimoji="1" lang="ja-JP" altLang="en-US" b="1" dirty="0">
                <a:solidFill>
                  <a:schemeClr val="accent5"/>
                </a:solidFill>
                <a:latin typeface="BIZ UDPゴシック" panose="020B0400000000000000" pitchFamily="50" charset="-128"/>
                <a:ea typeface="BIZ UDPゴシック" panose="020B0400000000000000" pitchFamily="50" charset="-128"/>
              </a:rPr>
              <a:t>組織間連携、地域連携</a:t>
            </a:r>
            <a:r>
              <a:rPr kumimoji="1" lang="ja-JP" altLang="en-US" dirty="0"/>
              <a:t>を可能にする仕掛け</a:t>
            </a:r>
            <a:endParaRPr kumimoji="1" lang="en-US" altLang="ja-JP" dirty="0"/>
          </a:p>
          <a:p>
            <a:r>
              <a:rPr lang="ja-JP" altLang="en-US" dirty="0"/>
              <a:t>▼</a:t>
            </a:r>
            <a:r>
              <a:rPr lang="ja-JP" altLang="en-US" b="1" dirty="0">
                <a:solidFill>
                  <a:schemeClr val="accent5"/>
                </a:solidFill>
                <a:latin typeface="BIZ UDPゴシック" panose="020B0400000000000000" pitchFamily="50" charset="-128"/>
                <a:ea typeface="BIZ UDPゴシック" panose="020B0400000000000000" pitchFamily="50" charset="-128"/>
              </a:rPr>
              <a:t>計画立案と資源管理のための共通仕様</a:t>
            </a:r>
            <a:endParaRPr kumimoji="1" lang="ja-JP" altLang="en-US" b="1" dirty="0">
              <a:solidFill>
                <a:schemeClr val="accent5"/>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6D6DE10D-B384-1357-7BD7-DAE88E06E756}"/>
              </a:ext>
            </a:extLst>
          </p:cNvPr>
          <p:cNvPicPr>
            <a:picLocks noChangeAspect="1"/>
          </p:cNvPicPr>
          <p:nvPr/>
        </p:nvPicPr>
        <p:blipFill>
          <a:blip r:embed="rId3"/>
          <a:stretch>
            <a:fillRect/>
          </a:stretch>
        </p:blipFill>
        <p:spPr>
          <a:xfrm>
            <a:off x="5673080" y="3008878"/>
            <a:ext cx="3838977" cy="2958420"/>
          </a:xfrm>
          <a:prstGeom prst="rect">
            <a:avLst/>
          </a:prstGeom>
        </p:spPr>
      </p:pic>
      <p:sp>
        <p:nvSpPr>
          <p:cNvPr id="12" name="テキスト ボックス 11">
            <a:extLst>
              <a:ext uri="{FF2B5EF4-FFF2-40B4-BE49-F238E27FC236}">
                <a16:creationId xmlns:a16="http://schemas.microsoft.com/office/drawing/2014/main" id="{417F8103-E381-5267-9161-475C77D15276}"/>
              </a:ext>
            </a:extLst>
          </p:cNvPr>
          <p:cNvSpPr txBox="1"/>
          <p:nvPr/>
        </p:nvSpPr>
        <p:spPr>
          <a:xfrm>
            <a:off x="6365574" y="5831258"/>
            <a:ext cx="3433430" cy="261610"/>
          </a:xfrm>
          <a:prstGeom prst="rect">
            <a:avLst/>
          </a:prstGeom>
          <a:noFill/>
        </p:spPr>
        <p:txBody>
          <a:bodyPr wrap="square" rtlCol="0">
            <a:spAutoFit/>
          </a:bodyPr>
          <a:lstStyle/>
          <a:p>
            <a:r>
              <a:rPr kumimoji="1" lang="ja-JP" altLang="en-US" sz="1050" dirty="0"/>
              <a:t>（出典：内閣府防災スペシャリスト養成講座資料）</a:t>
            </a:r>
          </a:p>
        </p:txBody>
      </p:sp>
      <p:sp>
        <p:nvSpPr>
          <p:cNvPr id="15" name="吹き出し: 円形 14">
            <a:extLst>
              <a:ext uri="{FF2B5EF4-FFF2-40B4-BE49-F238E27FC236}">
                <a16:creationId xmlns:a16="http://schemas.microsoft.com/office/drawing/2014/main" id="{C479D5B2-E328-4CCD-30F1-71AC0694910B}"/>
              </a:ext>
            </a:extLst>
          </p:cNvPr>
          <p:cNvSpPr/>
          <p:nvPr/>
        </p:nvSpPr>
        <p:spPr>
          <a:xfrm>
            <a:off x="5425214" y="2117543"/>
            <a:ext cx="3312368" cy="890526"/>
          </a:xfrm>
          <a:prstGeom prst="wedgeEllipseCallout">
            <a:avLst>
              <a:gd name="adj1" fmla="val -44951"/>
              <a:gd name="adj2" fmla="val 68096"/>
            </a:avLst>
          </a:prstGeom>
          <a:solidFill>
            <a:schemeClr val="bg1"/>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p:txBody>
      </p:sp>
      <p:sp>
        <p:nvSpPr>
          <p:cNvPr id="16" name="テキスト ボックス 15">
            <a:extLst>
              <a:ext uri="{FF2B5EF4-FFF2-40B4-BE49-F238E27FC236}">
                <a16:creationId xmlns:a16="http://schemas.microsoft.com/office/drawing/2014/main" id="{100A95F2-00BF-65AE-CFD7-6F9A29FFB740}"/>
              </a:ext>
            </a:extLst>
          </p:cNvPr>
          <p:cNvSpPr txBox="1"/>
          <p:nvPr/>
        </p:nvSpPr>
        <p:spPr>
          <a:xfrm>
            <a:off x="5284596" y="2263777"/>
            <a:ext cx="3564396" cy="646331"/>
          </a:xfrm>
          <a:prstGeom prst="rect">
            <a:avLst/>
          </a:prstGeom>
          <a:noFill/>
        </p:spPr>
        <p:txBody>
          <a:bodyPr wrap="square" rtlCol="0">
            <a:spAutoFit/>
          </a:bodyPr>
          <a:lstStyle/>
          <a:p>
            <a:pPr algn="ctr"/>
            <a:r>
              <a:rPr kumimoji="1" lang="ja-JP" altLang="en-US" b="1" dirty="0">
                <a:solidFill>
                  <a:srgbClr val="FF0000"/>
                </a:solidFill>
              </a:rPr>
              <a:t>和光市でも</a:t>
            </a:r>
            <a:r>
              <a:rPr lang="ja-JP" altLang="en-US" b="1" dirty="0">
                <a:solidFill>
                  <a:srgbClr val="FF0000"/>
                </a:solidFill>
              </a:rPr>
              <a:t>同じ色分けの</a:t>
            </a:r>
            <a:endParaRPr lang="en-US" altLang="ja-JP" b="1" dirty="0">
              <a:solidFill>
                <a:srgbClr val="FF0000"/>
              </a:solidFill>
            </a:endParaRPr>
          </a:p>
          <a:p>
            <a:pPr algn="ctr"/>
            <a:r>
              <a:rPr lang="ja-JP" altLang="en-US" b="1" dirty="0">
                <a:solidFill>
                  <a:srgbClr val="FF0000"/>
                </a:solidFill>
              </a:rPr>
              <a:t>ビブスを用意している</a:t>
            </a:r>
            <a:endParaRPr kumimoji="1" lang="ja-JP" altLang="en-US" b="1" dirty="0">
              <a:solidFill>
                <a:srgbClr val="FF0000"/>
              </a:solidFill>
            </a:endParaRPr>
          </a:p>
        </p:txBody>
      </p:sp>
      <p:sp>
        <p:nvSpPr>
          <p:cNvPr id="3" name="テキスト ボックス 2">
            <a:extLst>
              <a:ext uri="{FF2B5EF4-FFF2-40B4-BE49-F238E27FC236}">
                <a16:creationId xmlns:a16="http://schemas.microsoft.com/office/drawing/2014/main" id="{A29545CC-F7C1-9301-A8E0-E3453551DBB7}"/>
              </a:ext>
            </a:extLst>
          </p:cNvPr>
          <p:cNvSpPr txBox="1"/>
          <p:nvPr/>
        </p:nvSpPr>
        <p:spPr>
          <a:xfrm>
            <a:off x="2360712" y="6627272"/>
            <a:ext cx="4032448" cy="261610"/>
          </a:xfrm>
          <a:prstGeom prst="rect">
            <a:avLst/>
          </a:prstGeom>
          <a:noFill/>
        </p:spPr>
        <p:txBody>
          <a:bodyPr wrap="square" rtlCol="0">
            <a:spAutoFit/>
          </a:bodyPr>
          <a:lstStyle/>
          <a:p>
            <a:r>
              <a:rPr kumimoji="1" lang="ja-JP" altLang="en-US" sz="1050" dirty="0"/>
              <a:t>（出典：内閣府防災スペシャリスト養成講座資料）</a:t>
            </a:r>
          </a:p>
        </p:txBody>
      </p:sp>
    </p:spTree>
    <p:extLst>
      <p:ext uri="{BB962C8B-B14F-4D97-AF65-F5344CB8AC3E}">
        <p14:creationId xmlns:p14="http://schemas.microsoft.com/office/powerpoint/2010/main" val="208220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1285D-5718-00B9-AE7D-AC87D25EBF0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FA5D24-E92E-454F-C5A7-FD6BBF663631}"/>
              </a:ext>
            </a:extLst>
          </p:cNvPr>
          <p:cNvSpPr txBox="1"/>
          <p:nvPr/>
        </p:nvSpPr>
        <p:spPr>
          <a:xfrm>
            <a:off x="1352600" y="1340768"/>
            <a:ext cx="7848872" cy="4008790"/>
          </a:xfrm>
          <a:prstGeom prst="rect">
            <a:avLst/>
          </a:prstGeom>
          <a:noFill/>
        </p:spPr>
        <p:txBody>
          <a:bodyPr wrap="square" rtlCol="0">
            <a:spAutoFit/>
          </a:bodyPr>
          <a:lstStyle/>
          <a:p>
            <a:r>
              <a:rPr lang="ja-JP" altLang="en-US" sz="40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１　計画改定の方針</a:t>
            </a:r>
            <a:endParaRPr lang="en-US" altLang="ja-JP" sz="40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endParaRPr>
          </a:p>
          <a:p>
            <a:endParaRPr lang="en-US" altLang="ja-JP" sz="1050" b="1" dirty="0">
              <a:latin typeface="MS UI Gothic" panose="020B0600070205080204" pitchFamily="50" charset="-128"/>
              <a:ea typeface="MS UI Gothic" panose="020B0600070205080204" pitchFamily="50" charset="-128"/>
            </a:endParaRPr>
          </a:p>
          <a:p>
            <a:r>
              <a:rPr lang="ja-JP" altLang="en-US" sz="2400" b="1" dirty="0">
                <a:latin typeface="MS UI Gothic" panose="020B0600070205080204" pitchFamily="50" charset="-128"/>
                <a:ea typeface="MS UI Gothic" panose="020B0600070205080204" pitchFamily="50" charset="-128"/>
              </a:rPr>
              <a:t>　　</a:t>
            </a:r>
            <a:r>
              <a:rPr lang="ja-JP" altLang="en-US" sz="24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　⑴ 改定作業のイメージ</a:t>
            </a:r>
            <a:endParaRPr lang="en-US" altLang="ja-JP" sz="24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endParaRPr>
          </a:p>
          <a:p>
            <a:endParaRPr lang="en-US" altLang="ja-JP" sz="2000" dirty="0">
              <a:latin typeface="MS UI Gothic" panose="020B0600070205080204" pitchFamily="50" charset="-128"/>
              <a:ea typeface="MS UI Gothic" panose="020B0600070205080204" pitchFamily="50" charset="-128"/>
            </a:endParaRPr>
          </a:p>
          <a:p>
            <a:r>
              <a:rPr lang="ja-JP" altLang="en-US" sz="2400" dirty="0">
                <a:latin typeface="MS UI Gothic" panose="020B0600070205080204" pitchFamily="50" charset="-128"/>
                <a:ea typeface="MS UI Gothic" panose="020B0600070205080204" pitchFamily="50" charset="-128"/>
              </a:rPr>
              <a:t>　　</a:t>
            </a:r>
            <a:r>
              <a:rPr lang="ja-JP" altLang="en-US" sz="2400" dirty="0">
                <a:solidFill>
                  <a:schemeClr val="bg2"/>
                </a:solidFill>
                <a:latin typeface="MS UI Gothic" panose="020B0600070205080204" pitchFamily="50" charset="-128"/>
                <a:ea typeface="MS UI Gothic" panose="020B0600070205080204" pitchFamily="50" charset="-128"/>
              </a:rPr>
              <a:t>　⑵ 論点の抽出</a:t>
            </a:r>
            <a:endParaRPr lang="en-US" altLang="ja-JP" sz="2400" dirty="0">
              <a:solidFill>
                <a:schemeClr val="bg2"/>
              </a:solidFill>
              <a:latin typeface="MS UI Gothic" panose="020B0600070205080204" pitchFamily="50" charset="-128"/>
              <a:ea typeface="MS UI Gothic" panose="020B0600070205080204" pitchFamily="50" charset="-128"/>
            </a:endParaRPr>
          </a:p>
          <a:p>
            <a:endParaRPr lang="en-US" altLang="ja-JP" sz="1600" dirty="0">
              <a:solidFill>
                <a:schemeClr val="bg2"/>
              </a:solidFill>
              <a:latin typeface="MS UI Gothic" panose="020B0600070205080204" pitchFamily="50" charset="-128"/>
              <a:ea typeface="MS UI Gothic" panose="020B0600070205080204" pitchFamily="50" charset="-128"/>
            </a:endParaRPr>
          </a:p>
          <a:p>
            <a:r>
              <a:rPr lang="ja-JP" altLang="en-US" sz="4000" dirty="0">
                <a:solidFill>
                  <a:schemeClr val="bg2"/>
                </a:solidFill>
                <a:latin typeface="MS UI Gothic" panose="020B0600070205080204" pitchFamily="50" charset="-128"/>
                <a:ea typeface="MS UI Gothic" panose="020B0600070205080204" pitchFamily="50" charset="-128"/>
              </a:rPr>
              <a:t>２　災害対策本部の組織再編成</a:t>
            </a:r>
            <a:endParaRPr lang="en-US" altLang="ja-JP" sz="4000" dirty="0">
              <a:solidFill>
                <a:schemeClr val="bg2"/>
              </a:solidFill>
              <a:latin typeface="MS UI Gothic" panose="020B0600070205080204" pitchFamily="50" charset="-128"/>
              <a:ea typeface="MS UI Gothic" panose="020B0600070205080204" pitchFamily="50" charset="-128"/>
            </a:endParaRPr>
          </a:p>
          <a:p>
            <a:r>
              <a:rPr lang="ja-JP" altLang="en-US" sz="2400" b="1" dirty="0">
                <a:solidFill>
                  <a:schemeClr val="bg2"/>
                </a:solidFill>
                <a:latin typeface="MS UI Gothic" panose="020B0600070205080204" pitchFamily="50" charset="-128"/>
                <a:ea typeface="MS UI Gothic" panose="020B0600070205080204" pitchFamily="50" charset="-128"/>
              </a:rPr>
              <a:t>　　　</a:t>
            </a:r>
            <a:r>
              <a:rPr lang="en-US" altLang="ja-JP" sz="2400" b="1" dirty="0">
                <a:solidFill>
                  <a:schemeClr val="bg2"/>
                </a:solidFill>
                <a:latin typeface="MS UI Gothic" panose="020B0600070205080204" pitchFamily="50" charset="-128"/>
                <a:ea typeface="MS UI Gothic" panose="020B0600070205080204" pitchFamily="50" charset="-128"/>
              </a:rPr>
              <a:t>ICS</a:t>
            </a:r>
            <a:r>
              <a:rPr lang="ja-JP" altLang="en-US" sz="2400" b="1" dirty="0">
                <a:solidFill>
                  <a:schemeClr val="bg2"/>
                </a:solidFill>
                <a:latin typeface="MS UI Gothic" panose="020B0600070205080204" pitchFamily="50" charset="-128"/>
                <a:ea typeface="MS UI Gothic" panose="020B0600070205080204" pitchFamily="50" charset="-128"/>
              </a:rPr>
              <a:t>（</a:t>
            </a:r>
            <a:r>
              <a:rPr lang="en-US" altLang="ja-JP" sz="2400" b="1" dirty="0">
                <a:solidFill>
                  <a:schemeClr val="bg2"/>
                </a:solidFill>
                <a:latin typeface="MS UI Gothic" panose="020B0600070205080204" pitchFamily="50" charset="-128"/>
                <a:ea typeface="MS UI Gothic" panose="020B0600070205080204" pitchFamily="50" charset="-128"/>
              </a:rPr>
              <a:t>Incident Command</a:t>
            </a:r>
            <a:r>
              <a:rPr lang="ja-JP" altLang="en-US" sz="2400" b="1" dirty="0">
                <a:solidFill>
                  <a:schemeClr val="bg2"/>
                </a:solidFill>
                <a:latin typeface="MS UI Gothic" panose="020B0600070205080204" pitchFamily="50" charset="-128"/>
                <a:ea typeface="MS UI Gothic" panose="020B0600070205080204" pitchFamily="50" charset="-128"/>
              </a:rPr>
              <a:t> </a:t>
            </a:r>
            <a:r>
              <a:rPr lang="en-US" altLang="ja-JP" sz="2400" b="1" dirty="0">
                <a:solidFill>
                  <a:schemeClr val="bg2"/>
                </a:solidFill>
                <a:latin typeface="MS UI Gothic" panose="020B0600070205080204" pitchFamily="50" charset="-128"/>
                <a:ea typeface="MS UI Gothic" panose="020B0600070205080204" pitchFamily="50" charset="-128"/>
              </a:rPr>
              <a:t>System</a:t>
            </a:r>
            <a:r>
              <a:rPr lang="ja-JP" altLang="en-US" sz="2400" b="1" dirty="0">
                <a:solidFill>
                  <a:schemeClr val="bg2"/>
                </a:solidFill>
                <a:latin typeface="MS UI Gothic" panose="020B0600070205080204" pitchFamily="50" charset="-128"/>
                <a:ea typeface="MS UI Gothic" panose="020B0600070205080204" pitchFamily="50" charset="-128"/>
              </a:rPr>
              <a:t>）の導入</a:t>
            </a:r>
            <a:endParaRPr lang="en-US" altLang="ja-JP" sz="2000" b="1" dirty="0">
              <a:solidFill>
                <a:schemeClr val="bg2"/>
              </a:solidFill>
              <a:latin typeface="MS UI Gothic" panose="020B0600070205080204" pitchFamily="50" charset="-128"/>
              <a:ea typeface="MS UI Gothic" panose="020B0600070205080204" pitchFamily="50" charset="-128"/>
            </a:endParaRPr>
          </a:p>
          <a:p>
            <a:endParaRPr lang="en-US" altLang="ja-JP" sz="1600" dirty="0">
              <a:solidFill>
                <a:schemeClr val="bg2"/>
              </a:solidFill>
              <a:latin typeface="MS UI Gothic" panose="020B0600070205080204" pitchFamily="50" charset="-128"/>
              <a:ea typeface="MS UI Gothic" panose="020B0600070205080204" pitchFamily="50" charset="-128"/>
            </a:endParaRPr>
          </a:p>
          <a:p>
            <a:r>
              <a:rPr lang="ja-JP" altLang="en-US" sz="4000" dirty="0">
                <a:solidFill>
                  <a:schemeClr val="bg2"/>
                </a:solidFill>
                <a:latin typeface="MS UI Gothic" panose="020B0600070205080204" pitchFamily="50" charset="-128"/>
                <a:ea typeface="MS UI Gothic" panose="020B0600070205080204" pitchFamily="50" charset="-128"/>
              </a:rPr>
              <a:t>３　令和７年度改定スケジュール</a:t>
            </a:r>
            <a:r>
              <a:rPr lang="en-US" altLang="ja-JP" sz="4000" dirty="0">
                <a:solidFill>
                  <a:schemeClr val="bg2"/>
                </a:solidFill>
                <a:latin typeface="MS UI Gothic" panose="020B0600070205080204" pitchFamily="50" charset="-128"/>
                <a:ea typeface="MS UI Gothic" panose="020B0600070205080204" pitchFamily="50" charset="-128"/>
              </a:rPr>
              <a:t>(</a:t>
            </a:r>
            <a:r>
              <a:rPr lang="ja-JP" altLang="en-US" sz="4000" dirty="0">
                <a:solidFill>
                  <a:schemeClr val="bg2"/>
                </a:solidFill>
                <a:latin typeface="MS UI Gothic" panose="020B0600070205080204" pitchFamily="50" charset="-128"/>
                <a:ea typeface="MS UI Gothic" panose="020B0600070205080204" pitchFamily="50" charset="-128"/>
              </a:rPr>
              <a:t>案</a:t>
            </a:r>
            <a:r>
              <a:rPr lang="en-US" altLang="ja-JP" sz="4000" dirty="0">
                <a:solidFill>
                  <a:schemeClr val="bg2"/>
                </a:solidFill>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4200446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吹き出し: 角を丸めた四角形 28">
            <a:extLst>
              <a:ext uri="{FF2B5EF4-FFF2-40B4-BE49-F238E27FC236}">
                <a16:creationId xmlns:a16="http://schemas.microsoft.com/office/drawing/2014/main" id="{14032A13-7B5C-3BBE-A7ED-80DEC98FB348}"/>
              </a:ext>
            </a:extLst>
          </p:cNvPr>
          <p:cNvSpPr/>
          <p:nvPr/>
        </p:nvSpPr>
        <p:spPr>
          <a:xfrm>
            <a:off x="135200" y="2744924"/>
            <a:ext cx="3747586" cy="3456233"/>
          </a:xfrm>
          <a:prstGeom prst="wedgeRoundRectCallout">
            <a:avLst>
              <a:gd name="adj1" fmla="val -12384"/>
              <a:gd name="adj2" fmla="val -96756"/>
              <a:gd name="adj3" fmla="val 16667"/>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sz="1600" dirty="0">
              <a:solidFill>
                <a:schemeClr val="tx1"/>
              </a:solidFill>
              <a:latin typeface="BIZ UDゴシック" panose="020B0400000000000000" pitchFamily="49" charset="-128"/>
              <a:ea typeface="BIZ UDゴシック" panose="020B0400000000000000" pitchFamily="49" charset="-128"/>
            </a:endParaRPr>
          </a:p>
          <a:p>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★ＩＣＳの基本的な考え方は、</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机任務</a:t>
            </a:r>
            <a:r>
              <a:rPr lang="en-US" altLang="ja-JP" sz="1600" dirty="0">
                <a:solidFill>
                  <a:schemeClr val="tx1"/>
                </a:solidFill>
                <a:latin typeface="BIZ UDゴシック" panose="020B0400000000000000" pitchFamily="49" charset="-128"/>
                <a:ea typeface="BIZ UDゴシック" panose="020B0400000000000000" pitchFamily="49" charset="-128"/>
              </a:rPr>
              <a:t>(</a:t>
            </a:r>
            <a:r>
              <a:rPr lang="ja-JP" altLang="en-US" sz="1600" dirty="0">
                <a:solidFill>
                  <a:schemeClr val="tx1"/>
                </a:solidFill>
                <a:latin typeface="BIZ UDゴシック" panose="020B0400000000000000" pitchFamily="49" charset="-128"/>
                <a:ea typeface="BIZ UDゴシック" panose="020B0400000000000000" pitchFamily="49" charset="-128"/>
              </a:rPr>
              <a:t>仕事</a:t>
            </a:r>
            <a:r>
              <a:rPr lang="en-US" altLang="ja-JP" sz="1600" dirty="0">
                <a:solidFill>
                  <a:schemeClr val="tx1"/>
                </a:solidFill>
                <a:latin typeface="BIZ UDゴシック" panose="020B0400000000000000" pitchFamily="49" charset="-128"/>
                <a:ea typeface="BIZ UDゴシック" panose="020B0400000000000000" pitchFamily="49" charset="-128"/>
              </a:rPr>
              <a:t>)</a:t>
            </a:r>
            <a:r>
              <a:rPr lang="ja-JP" altLang="en-US" sz="1600" dirty="0">
                <a:solidFill>
                  <a:schemeClr val="tx1"/>
                </a:solidFill>
                <a:latin typeface="BIZ UDゴシック" panose="020B0400000000000000" pitchFamily="49" charset="-128"/>
                <a:ea typeface="BIZ UDゴシック" panose="020B0400000000000000" pitchFamily="49" charset="-128"/>
              </a:rPr>
              <a:t>だけが決められていて、誰がどの机に座るかは決められていない。</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r>
              <a:rPr lang="en-US" altLang="ja-JP" sz="1600" b="1" dirty="0">
                <a:solidFill>
                  <a:srgbClr val="FF0000"/>
                </a:solidFill>
                <a:latin typeface="BIZ UDゴシック" panose="020B0400000000000000" pitchFamily="49" charset="-128"/>
                <a:ea typeface="BIZ UDゴシック" panose="020B0400000000000000" pitchFamily="49" charset="-128"/>
              </a:rPr>
              <a:t>…</a:t>
            </a:r>
            <a:r>
              <a:rPr lang="ja-JP" altLang="en-US" sz="1600" b="1" dirty="0">
                <a:solidFill>
                  <a:srgbClr val="FF0000"/>
                </a:solidFill>
                <a:latin typeface="BIZ UDゴシック" panose="020B0400000000000000" pitchFamily="49" charset="-128"/>
                <a:ea typeface="BIZ UDゴシック" panose="020B0400000000000000" pitchFamily="49" charset="-128"/>
              </a:rPr>
              <a:t>とはいえ、災害時に通常業務とあまりにもかけ離れた仕事に従事するというのは現実的ではない</a:t>
            </a:r>
            <a:r>
              <a:rPr lang="en-US" altLang="ja-JP" sz="1600" b="1" dirty="0">
                <a:solidFill>
                  <a:srgbClr val="FF0000"/>
                </a:solidFill>
                <a:latin typeface="BIZ UDゴシック" panose="020B0400000000000000" pitchFamily="49" charset="-128"/>
                <a:ea typeface="BIZ UDゴシック" panose="020B0400000000000000" pitchFamily="49" charset="-128"/>
              </a:rPr>
              <a:t>…</a:t>
            </a:r>
          </a:p>
          <a:p>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➡組織の規模・特性に応じた</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2000" b="1" dirty="0">
                <a:solidFill>
                  <a:srgbClr val="FF0000"/>
                </a:solidFill>
                <a:latin typeface="BIZ UDゴシック" panose="020B0400000000000000" pitchFamily="49" charset="-128"/>
                <a:ea typeface="BIZ UDゴシック" panose="020B0400000000000000" pitchFamily="49" charset="-128"/>
              </a:rPr>
              <a:t>和光版ＩＣＳ</a:t>
            </a:r>
            <a:r>
              <a:rPr lang="ja-JP" altLang="en-US" sz="1600" dirty="0">
                <a:solidFill>
                  <a:schemeClr val="tx1"/>
                </a:solidFill>
                <a:latin typeface="BIZ UDゴシック" panose="020B0400000000000000" pitchFamily="49" charset="-128"/>
                <a:ea typeface="BIZ UDゴシック" panose="020B0400000000000000" pitchFamily="49" charset="-128"/>
              </a:rPr>
              <a:t>として導入</a:t>
            </a:r>
            <a:endParaRPr lang="en-US" altLang="ja-JP"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28" name="四角形: 角を丸くする 27">
            <a:extLst>
              <a:ext uri="{FF2B5EF4-FFF2-40B4-BE49-F238E27FC236}">
                <a16:creationId xmlns:a16="http://schemas.microsoft.com/office/drawing/2014/main" id="{D83365E3-3DFB-533A-AD65-6925F20FF88F}"/>
              </a:ext>
            </a:extLst>
          </p:cNvPr>
          <p:cNvSpPr/>
          <p:nvPr/>
        </p:nvSpPr>
        <p:spPr>
          <a:xfrm>
            <a:off x="1437932" y="1840699"/>
            <a:ext cx="4018914" cy="1236460"/>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BIZ UDゴシック" panose="020B0400000000000000" pitchFamily="49" charset="-128"/>
                <a:ea typeface="BIZ UDゴシック" panose="020B0400000000000000" pitchFamily="49" charset="-128"/>
              </a:rPr>
              <a:t>　　　「災害時にやるべきこと」を定め、そこに組織（人）が当てられるため、</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rgbClr val="FF0000"/>
                </a:solidFill>
                <a:latin typeface="BIZ UDゴシック" panose="020B0400000000000000" pitchFamily="49" charset="-128"/>
                <a:ea typeface="BIZ UDゴシック" panose="020B0400000000000000" pitchFamily="49" charset="-128"/>
              </a:rPr>
              <a:t>業務の抜け落ち</a:t>
            </a:r>
            <a:r>
              <a:rPr lang="ja-JP" altLang="en-US" sz="1600" dirty="0">
                <a:solidFill>
                  <a:schemeClr val="tx1"/>
                </a:solidFill>
                <a:latin typeface="BIZ UDゴシック" panose="020B0400000000000000" pitchFamily="49" charset="-128"/>
                <a:ea typeface="BIZ UDゴシック" panose="020B0400000000000000" pitchFamily="49" charset="-128"/>
              </a:rPr>
              <a:t>や組織間の</a:t>
            </a:r>
            <a:r>
              <a:rPr lang="ja-JP" altLang="en-US" sz="1600" dirty="0">
                <a:solidFill>
                  <a:srgbClr val="FF0000"/>
                </a:solidFill>
                <a:latin typeface="BIZ UDゴシック" panose="020B0400000000000000" pitchFamily="49" charset="-128"/>
                <a:ea typeface="BIZ UDゴシック" panose="020B0400000000000000" pitchFamily="49" charset="-128"/>
              </a:rPr>
              <a:t>割りモメ</a:t>
            </a:r>
            <a:r>
              <a:rPr lang="ja-JP" altLang="en-US" sz="1600" dirty="0">
                <a:solidFill>
                  <a:schemeClr val="tx1"/>
                </a:solidFill>
                <a:latin typeface="BIZ UDゴシック" panose="020B0400000000000000" pitchFamily="49" charset="-128"/>
                <a:ea typeface="BIZ UDゴシック" panose="020B0400000000000000" pitchFamily="49" charset="-128"/>
              </a:rPr>
              <a:t>、</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rgbClr val="FF0000"/>
                </a:solidFill>
                <a:latin typeface="BIZ UDゴシック" panose="020B0400000000000000" pitchFamily="49" charset="-128"/>
                <a:ea typeface="BIZ UDゴシック" panose="020B0400000000000000" pitchFamily="49" charset="-128"/>
              </a:rPr>
              <a:t>マンパワーの偏り</a:t>
            </a:r>
            <a:r>
              <a:rPr lang="ja-JP" altLang="en-US" sz="1600" dirty="0">
                <a:solidFill>
                  <a:schemeClr val="tx1"/>
                </a:solidFill>
                <a:latin typeface="BIZ UDゴシック" panose="020B0400000000000000" pitchFamily="49" charset="-128"/>
                <a:ea typeface="BIZ UDゴシック" panose="020B0400000000000000" pitchFamily="49" charset="-128"/>
              </a:rPr>
              <a:t>は</a:t>
            </a:r>
            <a:r>
              <a:rPr lang="ja-JP" altLang="en-US" sz="1600" b="1" u="sng" dirty="0">
                <a:solidFill>
                  <a:schemeClr val="tx1"/>
                </a:solidFill>
                <a:latin typeface="BIZ UDゴシック" panose="020B0400000000000000" pitchFamily="49" charset="-128"/>
                <a:ea typeface="BIZ UDゴシック" panose="020B0400000000000000" pitchFamily="49" charset="-128"/>
              </a:rPr>
              <a:t>生じにくい</a:t>
            </a:r>
            <a:endParaRPr lang="en-US" altLang="ja-JP" sz="1600" b="1" u="sng" dirty="0">
              <a:solidFill>
                <a:schemeClr val="tx1"/>
              </a:solidFill>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917D6868-EBFA-4EA1-AF96-A4A7C86CECBA}"/>
              </a:ext>
            </a:extLst>
          </p:cNvPr>
          <p:cNvSpPr>
            <a:spLocks noGrp="1"/>
          </p:cNvSpPr>
          <p:nvPr>
            <p:ph type="sldNum" sz="quarter" idx="12"/>
          </p:nvPr>
        </p:nvSpPr>
        <p:spPr>
          <a:xfrm>
            <a:off x="7332264" y="6403316"/>
            <a:ext cx="2078436" cy="365125"/>
          </a:xfrm>
        </p:spPr>
        <p:txBody>
          <a:bodyPr/>
          <a:lstStyle/>
          <a:p>
            <a:fld id="{2C9400E4-C46D-48FA-AEA0-ED136F70A0E5}" type="slidenum">
              <a:rPr lang="ja-JP" altLang="en-US" smtClean="0"/>
              <a:pPr/>
              <a:t>30</a:t>
            </a:fld>
            <a:endParaRPr lang="ja-JP" altLang="en-US"/>
          </a:p>
        </p:txBody>
      </p:sp>
      <p:pic>
        <p:nvPicPr>
          <p:cNvPr id="11" name="図 10">
            <a:extLst>
              <a:ext uri="{FF2B5EF4-FFF2-40B4-BE49-F238E27FC236}">
                <a16:creationId xmlns:a16="http://schemas.microsoft.com/office/drawing/2014/main" id="{0B654B6A-4C7D-5E2A-1014-4632778C858C}"/>
              </a:ext>
            </a:extLst>
          </p:cNvPr>
          <p:cNvPicPr>
            <a:picLocks noChangeAspect="1"/>
          </p:cNvPicPr>
          <p:nvPr/>
        </p:nvPicPr>
        <p:blipFill>
          <a:blip r:embed="rId2"/>
          <a:stretch>
            <a:fillRect/>
          </a:stretch>
        </p:blipFill>
        <p:spPr>
          <a:xfrm flipH="1">
            <a:off x="7430609" y="1695041"/>
            <a:ext cx="1951483" cy="1942486"/>
          </a:xfrm>
          <a:prstGeom prst="rect">
            <a:avLst/>
          </a:prstGeom>
        </p:spPr>
      </p:pic>
      <p:pic>
        <p:nvPicPr>
          <p:cNvPr id="13" name="図 12">
            <a:extLst>
              <a:ext uri="{FF2B5EF4-FFF2-40B4-BE49-F238E27FC236}">
                <a16:creationId xmlns:a16="http://schemas.microsoft.com/office/drawing/2014/main" id="{1942EBC9-1C94-2A7B-4AAE-DADB09BC9D25}"/>
              </a:ext>
            </a:extLst>
          </p:cNvPr>
          <p:cNvPicPr>
            <a:picLocks noChangeAspect="1"/>
          </p:cNvPicPr>
          <p:nvPr/>
        </p:nvPicPr>
        <p:blipFill>
          <a:blip r:embed="rId3"/>
          <a:stretch>
            <a:fillRect/>
          </a:stretch>
        </p:blipFill>
        <p:spPr>
          <a:xfrm>
            <a:off x="3414109" y="5167716"/>
            <a:ext cx="1530485" cy="1530485"/>
          </a:xfrm>
          <a:prstGeom prst="rect">
            <a:avLst/>
          </a:prstGeom>
        </p:spPr>
      </p:pic>
      <p:pic>
        <p:nvPicPr>
          <p:cNvPr id="18" name="図 17">
            <a:extLst>
              <a:ext uri="{FF2B5EF4-FFF2-40B4-BE49-F238E27FC236}">
                <a16:creationId xmlns:a16="http://schemas.microsoft.com/office/drawing/2014/main" id="{3B5FD56B-A973-361C-B7E7-D8E9F31E9AA3}"/>
              </a:ext>
            </a:extLst>
          </p:cNvPr>
          <p:cNvPicPr>
            <a:picLocks noChangeAspect="1"/>
          </p:cNvPicPr>
          <p:nvPr/>
        </p:nvPicPr>
        <p:blipFill>
          <a:blip r:embed="rId4"/>
          <a:stretch>
            <a:fillRect/>
          </a:stretch>
        </p:blipFill>
        <p:spPr>
          <a:xfrm>
            <a:off x="8379905" y="4671646"/>
            <a:ext cx="1530485" cy="1530485"/>
          </a:xfrm>
          <a:prstGeom prst="rect">
            <a:avLst/>
          </a:prstGeom>
        </p:spPr>
      </p:pic>
      <p:sp>
        <p:nvSpPr>
          <p:cNvPr id="24" name="四角形 150">
            <a:extLst>
              <a:ext uri="{FF2B5EF4-FFF2-40B4-BE49-F238E27FC236}">
                <a16:creationId xmlns:a16="http://schemas.microsoft.com/office/drawing/2014/main" id="{2835F736-86DA-4327-D034-E37EE1CB8A80}"/>
              </a:ext>
            </a:extLst>
          </p:cNvPr>
          <p:cNvSpPr txBox="1">
            <a:spLocks/>
          </p:cNvSpPr>
          <p:nvPr/>
        </p:nvSpPr>
        <p:spPr>
          <a:xfrm>
            <a:off x="274186" y="144979"/>
            <a:ext cx="9357627" cy="635139"/>
          </a:xfrm>
          <a:prstGeom prst="rect">
            <a:avLst/>
          </a:prstGeom>
          <a:solidFill>
            <a:schemeClr val="accent5"/>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４　ＩＣＳの「仕事に人を充てる」イメージ</a:t>
            </a:r>
            <a:endParaRPr lang="ja-JP" altLang="en-US" dirty="0">
              <a:solidFill>
                <a:schemeClr val="bg1"/>
              </a:solidFill>
              <a:latin typeface="AR丸ゴシック体E"/>
              <a:ea typeface="AR丸ゴシック体E"/>
            </a:endParaRPr>
          </a:p>
        </p:txBody>
      </p:sp>
      <p:sp>
        <p:nvSpPr>
          <p:cNvPr id="2" name="吹き出し: 角を丸めた四角形 1">
            <a:extLst>
              <a:ext uri="{FF2B5EF4-FFF2-40B4-BE49-F238E27FC236}">
                <a16:creationId xmlns:a16="http://schemas.microsoft.com/office/drawing/2014/main" id="{EACEFE31-664A-1C08-572F-77065D5052A8}"/>
              </a:ext>
            </a:extLst>
          </p:cNvPr>
          <p:cNvSpPr/>
          <p:nvPr/>
        </p:nvSpPr>
        <p:spPr>
          <a:xfrm>
            <a:off x="6629471" y="1621418"/>
            <a:ext cx="1660011" cy="676658"/>
          </a:xfrm>
          <a:prstGeom prst="wedgeRoundRectCallout">
            <a:avLst>
              <a:gd name="adj1" fmla="val 26793"/>
              <a:gd name="adj2" fmla="val 41385"/>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ＤＨＰ特太ゴシック体" panose="020B0500000000000000" pitchFamily="50" charset="-128"/>
                <a:ea typeface="ＤＨＰ特太ゴシック体" panose="020B0500000000000000" pitchFamily="50" charset="-128"/>
              </a:rPr>
              <a:t>指揮統制</a:t>
            </a:r>
            <a:endParaRPr kumimoji="1" lang="ja-JP" altLang="en-US" sz="2400" dirty="0">
              <a:latin typeface="ＤＨＰ特太ゴシック体" panose="020B0500000000000000" pitchFamily="50" charset="-128"/>
              <a:ea typeface="ＤＨＰ特太ゴシック体" panose="020B0500000000000000" pitchFamily="50" charset="-128"/>
            </a:endParaRPr>
          </a:p>
        </p:txBody>
      </p:sp>
      <p:pic>
        <p:nvPicPr>
          <p:cNvPr id="5" name="図 4">
            <a:extLst>
              <a:ext uri="{FF2B5EF4-FFF2-40B4-BE49-F238E27FC236}">
                <a16:creationId xmlns:a16="http://schemas.microsoft.com/office/drawing/2014/main" id="{2DED0FE4-6C54-035E-C3F9-6045404D3FB3}"/>
              </a:ext>
            </a:extLst>
          </p:cNvPr>
          <p:cNvPicPr>
            <a:picLocks noChangeAspect="1"/>
          </p:cNvPicPr>
          <p:nvPr/>
        </p:nvPicPr>
        <p:blipFill>
          <a:blip r:embed="rId2"/>
          <a:stretch>
            <a:fillRect/>
          </a:stretch>
        </p:blipFill>
        <p:spPr>
          <a:xfrm>
            <a:off x="5982985" y="2385620"/>
            <a:ext cx="1942486" cy="1942486"/>
          </a:xfrm>
          <a:prstGeom prst="rect">
            <a:avLst/>
          </a:prstGeom>
        </p:spPr>
      </p:pic>
      <p:pic>
        <p:nvPicPr>
          <p:cNvPr id="8" name="図 7">
            <a:extLst>
              <a:ext uri="{FF2B5EF4-FFF2-40B4-BE49-F238E27FC236}">
                <a16:creationId xmlns:a16="http://schemas.microsoft.com/office/drawing/2014/main" id="{C774F404-55F5-2C55-5B98-A8A5ACAAB610}"/>
              </a:ext>
            </a:extLst>
          </p:cNvPr>
          <p:cNvPicPr>
            <a:picLocks noChangeAspect="1"/>
          </p:cNvPicPr>
          <p:nvPr/>
        </p:nvPicPr>
        <p:blipFill>
          <a:blip r:embed="rId5"/>
          <a:stretch>
            <a:fillRect/>
          </a:stretch>
        </p:blipFill>
        <p:spPr>
          <a:xfrm>
            <a:off x="6954228" y="2951835"/>
            <a:ext cx="1942486" cy="1942486"/>
          </a:xfrm>
          <a:prstGeom prst="rect">
            <a:avLst/>
          </a:prstGeom>
        </p:spPr>
      </p:pic>
      <p:sp>
        <p:nvSpPr>
          <p:cNvPr id="21" name="吹き出し: 角を丸めた四角形 20">
            <a:extLst>
              <a:ext uri="{FF2B5EF4-FFF2-40B4-BE49-F238E27FC236}">
                <a16:creationId xmlns:a16="http://schemas.microsoft.com/office/drawing/2014/main" id="{1D554837-B0D4-082E-996B-AD420EB677D7}"/>
              </a:ext>
            </a:extLst>
          </p:cNvPr>
          <p:cNvSpPr/>
          <p:nvPr/>
        </p:nvSpPr>
        <p:spPr>
          <a:xfrm>
            <a:off x="7621604" y="3085722"/>
            <a:ext cx="1660011" cy="676658"/>
          </a:xfrm>
          <a:prstGeom prst="wedgeRoundRectCallout">
            <a:avLst>
              <a:gd name="adj1" fmla="val -39768"/>
              <a:gd name="adj2" fmla="val 30125"/>
              <a:gd name="adj3" fmla="val 16667"/>
            </a:avLst>
          </a:prstGeom>
          <a:solidFill>
            <a:schemeClr val="accent6">
              <a:lumMod val="75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ＤＨＰ特太ゴシック体" panose="020B0500000000000000" pitchFamily="50" charset="-128"/>
                <a:ea typeface="ＤＨＰ特太ゴシック体" panose="020B0500000000000000" pitchFamily="50" charset="-128"/>
              </a:rPr>
              <a:t>総　務</a:t>
            </a:r>
            <a:endParaRPr lang="en-US" altLang="ja-JP" sz="2400" dirty="0">
              <a:solidFill>
                <a:schemeClr val="bg1"/>
              </a:solidFill>
              <a:latin typeface="ＤＨＰ特太ゴシック体" panose="020B0500000000000000" pitchFamily="50" charset="-128"/>
              <a:ea typeface="ＤＨＰ特太ゴシック体" panose="020B0500000000000000" pitchFamily="50" charset="-128"/>
            </a:endParaRPr>
          </a:p>
          <a:p>
            <a:pPr algn="ctr"/>
            <a:r>
              <a:rPr kumimoji="1" lang="ja-JP" altLang="en-US" sz="1200" dirty="0">
                <a:solidFill>
                  <a:schemeClr val="bg1"/>
                </a:solidFill>
                <a:latin typeface="ＤＨＰ特太ゴシック体" panose="020B0500000000000000" pitchFamily="50" charset="-128"/>
                <a:ea typeface="ＤＨＰ特太ゴシック体" panose="020B0500000000000000" pitchFamily="50" charset="-128"/>
              </a:rPr>
              <a:t>（スタッフ）</a:t>
            </a:r>
          </a:p>
        </p:txBody>
      </p:sp>
      <p:sp>
        <p:nvSpPr>
          <p:cNvPr id="19" name="吹き出し: 角を丸めた四角形 18">
            <a:extLst>
              <a:ext uri="{FF2B5EF4-FFF2-40B4-BE49-F238E27FC236}">
                <a16:creationId xmlns:a16="http://schemas.microsoft.com/office/drawing/2014/main" id="{53EFBEEE-84E3-E0FC-E275-1E4BE05439F1}"/>
              </a:ext>
            </a:extLst>
          </p:cNvPr>
          <p:cNvSpPr/>
          <p:nvPr/>
        </p:nvSpPr>
        <p:spPr>
          <a:xfrm>
            <a:off x="5739321" y="2478801"/>
            <a:ext cx="1660011" cy="676658"/>
          </a:xfrm>
          <a:prstGeom prst="wedgeRoundRectCallout">
            <a:avLst>
              <a:gd name="adj1" fmla="val 12447"/>
              <a:gd name="adj2" fmla="val 31533"/>
              <a:gd name="adj3" fmla="val 16667"/>
            </a:avLst>
          </a:prstGeom>
          <a:solidFill>
            <a:schemeClr val="accent5">
              <a:lumMod val="75000"/>
            </a:schemeClr>
          </a:soli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ＤＨＰ特太ゴシック体" panose="020B0500000000000000" pitchFamily="50" charset="-128"/>
                <a:ea typeface="ＤＨＰ特太ゴシック体" panose="020B0500000000000000" pitchFamily="50" charset="-128"/>
              </a:rPr>
              <a:t>対策立案</a:t>
            </a:r>
            <a:endParaRPr lang="en-US" altLang="ja-JP" sz="2400" dirty="0">
              <a:solidFill>
                <a:schemeClr val="bg1"/>
              </a:solidFill>
              <a:latin typeface="ＤＨＰ特太ゴシック体" panose="020B0500000000000000" pitchFamily="50" charset="-128"/>
              <a:ea typeface="ＤＨＰ特太ゴシック体" panose="020B0500000000000000" pitchFamily="50" charset="-128"/>
            </a:endParaRPr>
          </a:p>
          <a:p>
            <a:pPr algn="ctr"/>
            <a:r>
              <a:rPr lang="ja-JP" altLang="en-US" sz="1200" dirty="0">
                <a:solidFill>
                  <a:schemeClr val="bg1"/>
                </a:solidFill>
                <a:latin typeface="ＤＨＰ特太ゴシック体" panose="020B0500000000000000" pitchFamily="50" charset="-128"/>
                <a:ea typeface="ＤＨＰ特太ゴシック体" panose="020B0500000000000000" pitchFamily="50" charset="-128"/>
              </a:rPr>
              <a:t>（スタッフ）</a:t>
            </a:r>
          </a:p>
        </p:txBody>
      </p:sp>
      <p:pic>
        <p:nvPicPr>
          <p:cNvPr id="16" name="図 15">
            <a:extLst>
              <a:ext uri="{FF2B5EF4-FFF2-40B4-BE49-F238E27FC236}">
                <a16:creationId xmlns:a16="http://schemas.microsoft.com/office/drawing/2014/main" id="{A6970CAF-569A-BA66-7A16-B1BE7DEC2F5C}"/>
              </a:ext>
            </a:extLst>
          </p:cNvPr>
          <p:cNvPicPr>
            <a:picLocks noChangeAspect="1"/>
          </p:cNvPicPr>
          <p:nvPr/>
        </p:nvPicPr>
        <p:blipFill>
          <a:blip r:embed="rId6"/>
          <a:stretch>
            <a:fillRect/>
          </a:stretch>
        </p:blipFill>
        <p:spPr>
          <a:xfrm flipH="1">
            <a:off x="8084475" y="1141408"/>
            <a:ext cx="1335284" cy="1231096"/>
          </a:xfrm>
          <a:prstGeom prst="rect">
            <a:avLst/>
          </a:prstGeom>
        </p:spPr>
      </p:pic>
      <p:sp>
        <p:nvSpPr>
          <p:cNvPr id="23" name="テキスト ボックス 22">
            <a:extLst>
              <a:ext uri="{FF2B5EF4-FFF2-40B4-BE49-F238E27FC236}">
                <a16:creationId xmlns:a16="http://schemas.microsoft.com/office/drawing/2014/main" id="{CD29FAEC-0154-7638-872E-8C8A3208D814}"/>
              </a:ext>
            </a:extLst>
          </p:cNvPr>
          <p:cNvSpPr txBox="1"/>
          <p:nvPr/>
        </p:nvSpPr>
        <p:spPr>
          <a:xfrm>
            <a:off x="274186" y="762411"/>
            <a:ext cx="7505569" cy="1077218"/>
          </a:xfrm>
          <a:prstGeom prst="rect">
            <a:avLst/>
          </a:prstGeom>
          <a:noFill/>
        </p:spPr>
        <p:txBody>
          <a:bodyPr wrap="square" rtlCol="0">
            <a:spAutoFit/>
          </a:bodyPr>
          <a:lstStyle/>
          <a:p>
            <a:r>
              <a:rPr kumimoji="1" lang="ja-JP" altLang="en-US" sz="2400" u="sng" dirty="0">
                <a:latin typeface="ＤＨＰ特太ゴシック体" panose="020B0500000000000000" pitchFamily="50" charset="-128"/>
                <a:ea typeface="ＤＨＰ特太ゴシック体" panose="020B0500000000000000" pitchFamily="50" charset="-128"/>
              </a:rPr>
              <a:t>ＩＣＳでは</a:t>
            </a:r>
            <a:r>
              <a:rPr kumimoji="1" lang="ja-JP" altLang="en-US" sz="2400" u="sng" dirty="0">
                <a:solidFill>
                  <a:srgbClr val="FF0000"/>
                </a:solidFill>
                <a:latin typeface="ＤＨＰ特太ゴシック体" panose="020B0500000000000000" pitchFamily="50" charset="-128"/>
                <a:ea typeface="ＤＨＰ特太ゴシック体" panose="020B0500000000000000" pitchFamily="50" charset="-128"/>
              </a:rPr>
              <a:t>任務</a:t>
            </a:r>
            <a:r>
              <a:rPr kumimoji="1" lang="en-US" altLang="ja-JP" sz="2400" u="sng" dirty="0">
                <a:solidFill>
                  <a:srgbClr val="FF0000"/>
                </a:solidFill>
                <a:latin typeface="ＤＨＰ特太ゴシック体" panose="020B0500000000000000" pitchFamily="50" charset="-128"/>
                <a:ea typeface="ＤＨＰ特太ゴシック体" panose="020B0500000000000000" pitchFamily="50" charset="-128"/>
              </a:rPr>
              <a:t>(</a:t>
            </a:r>
            <a:r>
              <a:rPr kumimoji="1" lang="ja-JP" altLang="en-US" sz="2400" u="sng" dirty="0">
                <a:solidFill>
                  <a:srgbClr val="FF0000"/>
                </a:solidFill>
                <a:latin typeface="ＤＨＰ特太ゴシック体" panose="020B0500000000000000" pitchFamily="50" charset="-128"/>
                <a:ea typeface="ＤＨＰ特太ゴシック体" panose="020B0500000000000000" pitchFamily="50" charset="-128"/>
              </a:rPr>
              <a:t>仕事</a:t>
            </a:r>
            <a:r>
              <a:rPr kumimoji="1" lang="en-US" altLang="ja-JP" sz="2400" u="sng" dirty="0">
                <a:solidFill>
                  <a:srgbClr val="FF0000"/>
                </a:solidFill>
                <a:latin typeface="ＤＨＰ特太ゴシック体" panose="020B0500000000000000" pitchFamily="50" charset="-128"/>
                <a:ea typeface="ＤＨＰ特太ゴシック体" panose="020B0500000000000000" pitchFamily="50" charset="-128"/>
              </a:rPr>
              <a:t>)</a:t>
            </a:r>
            <a:r>
              <a:rPr kumimoji="1" lang="ja-JP" altLang="en-US" sz="2400" u="sng" dirty="0">
                <a:solidFill>
                  <a:srgbClr val="FF0000"/>
                </a:solidFill>
                <a:latin typeface="ＤＨＰ特太ゴシック体" panose="020B0500000000000000" pitchFamily="50" charset="-128"/>
                <a:ea typeface="ＤＨＰ特太ゴシック体" panose="020B0500000000000000" pitchFamily="50" charset="-128"/>
              </a:rPr>
              <a:t>に組織が充てられている</a:t>
            </a:r>
            <a:endParaRPr kumimoji="1" lang="en-US" altLang="ja-JP" sz="2400" u="sng" dirty="0">
              <a:latin typeface="ＤＨＰ特太ゴシック体" panose="020B0500000000000000" pitchFamily="50" charset="-128"/>
              <a:ea typeface="ＤＨＰ特太ゴシック体" panose="020B0500000000000000" pitchFamily="50" charset="-128"/>
            </a:endParaRPr>
          </a:p>
          <a:p>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イメージ</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　</a:t>
            </a:r>
            <a:r>
              <a:rPr lang="ja-JP" altLang="en-US" sz="2000" b="1" dirty="0">
                <a:solidFill>
                  <a:schemeClr val="accent1">
                    <a:lumMod val="50000"/>
                  </a:schemeClr>
                </a:solidFill>
                <a:latin typeface="BIZ UDゴシック" panose="020B0400000000000000" pitchFamily="49" charset="-128"/>
                <a:ea typeface="BIZ UDゴシック" panose="020B0400000000000000" pitchFamily="49" charset="-128"/>
              </a:rPr>
              <a:t>机ごとに任務</a:t>
            </a:r>
            <a:r>
              <a:rPr lang="en-US" altLang="ja-JP" sz="2000" b="1" dirty="0">
                <a:solidFill>
                  <a:schemeClr val="accent1">
                    <a:lumMod val="50000"/>
                  </a:schemeClr>
                </a:solidFill>
                <a:latin typeface="BIZ UDゴシック" panose="020B0400000000000000" pitchFamily="49" charset="-128"/>
                <a:ea typeface="BIZ UDゴシック" panose="020B0400000000000000" pitchFamily="49" charset="-128"/>
              </a:rPr>
              <a:t>(</a:t>
            </a:r>
            <a:r>
              <a:rPr lang="ja-JP" altLang="en-US" sz="2000" b="1" dirty="0">
                <a:solidFill>
                  <a:schemeClr val="accent1">
                    <a:lumMod val="50000"/>
                  </a:schemeClr>
                </a:solidFill>
                <a:latin typeface="BIZ UDゴシック" panose="020B0400000000000000" pitchFamily="49" charset="-128"/>
                <a:ea typeface="BIZ UDゴシック" panose="020B0400000000000000" pitchFamily="49" charset="-128"/>
              </a:rPr>
              <a:t>仕事</a:t>
            </a:r>
            <a:r>
              <a:rPr lang="en-US" altLang="ja-JP" sz="2000" b="1" dirty="0">
                <a:solidFill>
                  <a:schemeClr val="accent1">
                    <a:lumMod val="50000"/>
                  </a:schemeClr>
                </a:solidFill>
                <a:latin typeface="BIZ UDゴシック" panose="020B0400000000000000" pitchFamily="49" charset="-128"/>
                <a:ea typeface="BIZ UDゴシック" panose="020B0400000000000000" pitchFamily="49" charset="-128"/>
              </a:rPr>
              <a:t>)</a:t>
            </a:r>
            <a:r>
              <a:rPr lang="ja-JP" altLang="en-US" sz="2000" b="1" dirty="0">
                <a:solidFill>
                  <a:schemeClr val="accent1">
                    <a:lumMod val="50000"/>
                  </a:schemeClr>
                </a:solidFill>
                <a:latin typeface="BIZ UDゴシック" panose="020B0400000000000000" pitchFamily="49" charset="-128"/>
                <a:ea typeface="BIZ UDゴシック" panose="020B0400000000000000" pitchFamily="49" charset="-128"/>
              </a:rPr>
              <a:t>が定められている</a:t>
            </a:r>
            <a:endParaRPr lang="en-US" altLang="ja-JP" sz="2000" b="1" dirty="0">
              <a:solidFill>
                <a:schemeClr val="accent1">
                  <a:lumMod val="50000"/>
                </a:schemeClr>
              </a:solidFill>
              <a:latin typeface="BIZ UDゴシック" panose="020B0400000000000000" pitchFamily="49" charset="-128"/>
              <a:ea typeface="BIZ UDゴシック" panose="020B0400000000000000" pitchFamily="49" charset="-128"/>
            </a:endParaRPr>
          </a:p>
          <a:p>
            <a:r>
              <a:rPr lang="ja-JP" altLang="en-US" sz="2000" dirty="0">
                <a:solidFill>
                  <a:schemeClr val="accent1">
                    <a:lumMod val="50000"/>
                  </a:schemeClr>
                </a:solidFill>
                <a:latin typeface="BIZ UDゴシック" panose="020B0400000000000000" pitchFamily="49" charset="-128"/>
                <a:ea typeface="BIZ UDゴシック" panose="020B0400000000000000" pitchFamily="49" charset="-128"/>
              </a:rPr>
              <a:t>　　　　 </a:t>
            </a:r>
            <a:r>
              <a:rPr lang="ja-JP" altLang="en-US" sz="2000" b="1" dirty="0">
                <a:solidFill>
                  <a:schemeClr val="accent1">
                    <a:lumMod val="50000"/>
                  </a:schemeClr>
                </a:solidFill>
                <a:latin typeface="BIZ UDゴシック" panose="020B0400000000000000" pitchFamily="49" charset="-128"/>
                <a:ea typeface="BIZ UDゴシック" panose="020B0400000000000000" pitchFamily="49" charset="-128"/>
              </a:rPr>
              <a:t>そこに座った者がその任務</a:t>
            </a:r>
            <a:r>
              <a:rPr lang="en-US" altLang="ja-JP" sz="2000" b="1" dirty="0">
                <a:solidFill>
                  <a:schemeClr val="accent1">
                    <a:lumMod val="50000"/>
                  </a:schemeClr>
                </a:solidFill>
                <a:latin typeface="BIZ UDゴシック" panose="020B0400000000000000" pitchFamily="49" charset="-128"/>
                <a:ea typeface="BIZ UDゴシック" panose="020B0400000000000000" pitchFamily="49" charset="-128"/>
              </a:rPr>
              <a:t>(</a:t>
            </a:r>
            <a:r>
              <a:rPr lang="ja-JP" altLang="en-US" sz="2000" b="1" dirty="0">
                <a:solidFill>
                  <a:schemeClr val="accent1">
                    <a:lumMod val="50000"/>
                  </a:schemeClr>
                </a:solidFill>
                <a:latin typeface="BIZ UDゴシック" panose="020B0400000000000000" pitchFamily="49" charset="-128"/>
                <a:ea typeface="BIZ UDゴシック" panose="020B0400000000000000" pitchFamily="49" charset="-128"/>
              </a:rPr>
              <a:t>仕事</a:t>
            </a:r>
            <a:r>
              <a:rPr lang="en-US" altLang="ja-JP" sz="2000" b="1" dirty="0">
                <a:solidFill>
                  <a:schemeClr val="accent1">
                    <a:lumMod val="50000"/>
                  </a:schemeClr>
                </a:solidFill>
                <a:latin typeface="BIZ UDゴシック" panose="020B0400000000000000" pitchFamily="49" charset="-128"/>
                <a:ea typeface="BIZ UDゴシック" panose="020B0400000000000000" pitchFamily="49" charset="-128"/>
              </a:rPr>
              <a:t>)</a:t>
            </a:r>
            <a:r>
              <a:rPr lang="ja-JP" altLang="en-US" sz="2000" b="1" dirty="0">
                <a:solidFill>
                  <a:schemeClr val="accent1">
                    <a:lumMod val="50000"/>
                  </a:schemeClr>
                </a:solidFill>
                <a:latin typeface="BIZ UDゴシック" panose="020B0400000000000000" pitchFamily="49" charset="-128"/>
                <a:ea typeface="BIZ UDゴシック" panose="020B0400000000000000" pitchFamily="49" charset="-128"/>
              </a:rPr>
              <a:t>を遂行</a:t>
            </a:r>
            <a:r>
              <a:rPr lang="ja-JP" altLang="en-US" sz="2000" dirty="0">
                <a:solidFill>
                  <a:schemeClr val="accent1">
                    <a:lumMod val="50000"/>
                  </a:schemeClr>
                </a:solidFill>
                <a:latin typeface="BIZ UDゴシック" panose="020B0400000000000000" pitchFamily="49" charset="-128"/>
                <a:ea typeface="BIZ UDゴシック" panose="020B0400000000000000" pitchFamily="49" charset="-128"/>
              </a:rPr>
              <a:t>する</a:t>
            </a:r>
            <a:endParaRPr lang="en-US" altLang="ja-JP" sz="2000" dirty="0">
              <a:solidFill>
                <a:schemeClr val="accent1">
                  <a:lumMod val="50000"/>
                </a:schemeClr>
              </a:solidFill>
              <a:latin typeface="BIZ UDゴシック" panose="020B0400000000000000" pitchFamily="49" charset="-128"/>
              <a:ea typeface="BIZ UDゴシック" panose="020B0400000000000000" pitchFamily="49" charset="-128"/>
            </a:endParaRPr>
          </a:p>
        </p:txBody>
      </p:sp>
      <p:sp>
        <p:nvSpPr>
          <p:cNvPr id="26" name="楕円 25">
            <a:extLst>
              <a:ext uri="{FF2B5EF4-FFF2-40B4-BE49-F238E27FC236}">
                <a16:creationId xmlns:a16="http://schemas.microsoft.com/office/drawing/2014/main" id="{A53DA6FA-6613-6F0A-CE3B-C4B27B309101}"/>
              </a:ext>
            </a:extLst>
          </p:cNvPr>
          <p:cNvSpPr/>
          <p:nvPr/>
        </p:nvSpPr>
        <p:spPr>
          <a:xfrm>
            <a:off x="1291866" y="1851275"/>
            <a:ext cx="960664" cy="408068"/>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B8D988BF-6BF0-458E-660D-586BD391292C}"/>
              </a:ext>
            </a:extLst>
          </p:cNvPr>
          <p:cNvSpPr txBox="1"/>
          <p:nvPr/>
        </p:nvSpPr>
        <p:spPr>
          <a:xfrm>
            <a:off x="1177793" y="1885199"/>
            <a:ext cx="1188810" cy="307777"/>
          </a:xfrm>
          <a:prstGeom prst="rect">
            <a:avLst/>
          </a:prstGeom>
          <a:noFill/>
        </p:spPr>
        <p:txBody>
          <a:bodyPr wrap="square" rtlCol="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ポイント</a:t>
            </a:r>
          </a:p>
        </p:txBody>
      </p:sp>
      <p:pic>
        <p:nvPicPr>
          <p:cNvPr id="6" name="図 5">
            <a:extLst>
              <a:ext uri="{FF2B5EF4-FFF2-40B4-BE49-F238E27FC236}">
                <a16:creationId xmlns:a16="http://schemas.microsoft.com/office/drawing/2014/main" id="{4E421803-92B0-F3B6-BD0B-82B79C51BD60}"/>
              </a:ext>
            </a:extLst>
          </p:cNvPr>
          <p:cNvPicPr>
            <a:picLocks noChangeAspect="1"/>
          </p:cNvPicPr>
          <p:nvPr/>
        </p:nvPicPr>
        <p:blipFill>
          <a:blip r:embed="rId2"/>
          <a:stretch>
            <a:fillRect/>
          </a:stretch>
        </p:blipFill>
        <p:spPr>
          <a:xfrm>
            <a:off x="4611148" y="3214012"/>
            <a:ext cx="1942496" cy="1942486"/>
          </a:xfrm>
          <a:prstGeom prst="rect">
            <a:avLst/>
          </a:prstGeom>
        </p:spPr>
      </p:pic>
      <p:sp>
        <p:nvSpPr>
          <p:cNvPr id="20" name="吹き出し: 角を丸めた四角形 19">
            <a:extLst>
              <a:ext uri="{FF2B5EF4-FFF2-40B4-BE49-F238E27FC236}">
                <a16:creationId xmlns:a16="http://schemas.microsoft.com/office/drawing/2014/main" id="{6B0BD733-1226-9B56-9057-3E9D2463387A}"/>
              </a:ext>
            </a:extLst>
          </p:cNvPr>
          <p:cNvSpPr/>
          <p:nvPr/>
        </p:nvSpPr>
        <p:spPr>
          <a:xfrm>
            <a:off x="4285307" y="3249727"/>
            <a:ext cx="1660011" cy="676658"/>
          </a:xfrm>
          <a:prstGeom prst="wedgeRoundRectCallout">
            <a:avLst>
              <a:gd name="adj1" fmla="val 38840"/>
              <a:gd name="adj2" fmla="val 41387"/>
              <a:gd name="adj3" fmla="val 16667"/>
            </a:avLst>
          </a:prstGeom>
          <a:solidFill>
            <a:schemeClr val="accent4"/>
          </a:solidFill>
          <a:ln>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ＤＨＰ特太ゴシック体" panose="020B0500000000000000" pitchFamily="50" charset="-128"/>
                <a:ea typeface="ＤＨＰ特太ゴシック体" panose="020B0500000000000000" pitchFamily="50" charset="-128"/>
              </a:rPr>
              <a:t>後方支援</a:t>
            </a:r>
            <a:endParaRPr lang="en-US" altLang="ja-JP" sz="2400" dirty="0">
              <a:solidFill>
                <a:schemeClr val="tx1"/>
              </a:solidFill>
              <a:latin typeface="ＤＨＰ特太ゴシック体" panose="020B0500000000000000" pitchFamily="50" charset="-128"/>
              <a:ea typeface="ＤＨＰ特太ゴシック体" panose="020B0500000000000000" pitchFamily="50" charset="-128"/>
            </a:endParaRPr>
          </a:p>
          <a:p>
            <a:pPr algn="ctr"/>
            <a:r>
              <a:rPr kumimoji="1" lang="ja-JP" altLang="en-US" sz="1200" dirty="0">
                <a:solidFill>
                  <a:schemeClr val="tx1"/>
                </a:solidFill>
                <a:latin typeface="ＤＨＰ特太ゴシック体" panose="020B0500000000000000" pitchFamily="50" charset="-128"/>
                <a:ea typeface="ＤＨＰ特太ゴシック体" panose="020B0500000000000000" pitchFamily="50" charset="-128"/>
              </a:rPr>
              <a:t>（スタッフ）</a:t>
            </a:r>
          </a:p>
        </p:txBody>
      </p:sp>
      <p:pic>
        <p:nvPicPr>
          <p:cNvPr id="12" name="図 11">
            <a:extLst>
              <a:ext uri="{FF2B5EF4-FFF2-40B4-BE49-F238E27FC236}">
                <a16:creationId xmlns:a16="http://schemas.microsoft.com/office/drawing/2014/main" id="{C5139E61-8BBF-CB55-EB5E-AC0917104C2B}"/>
              </a:ext>
            </a:extLst>
          </p:cNvPr>
          <p:cNvPicPr>
            <a:picLocks noChangeAspect="1"/>
          </p:cNvPicPr>
          <p:nvPr/>
        </p:nvPicPr>
        <p:blipFill>
          <a:blip r:embed="rId7"/>
          <a:stretch>
            <a:fillRect/>
          </a:stretch>
        </p:blipFill>
        <p:spPr>
          <a:xfrm>
            <a:off x="4121044" y="4375307"/>
            <a:ext cx="1530485" cy="1530485"/>
          </a:xfrm>
          <a:prstGeom prst="rect">
            <a:avLst/>
          </a:prstGeom>
        </p:spPr>
      </p:pic>
      <p:pic>
        <p:nvPicPr>
          <p:cNvPr id="14" name="図 13">
            <a:extLst>
              <a:ext uri="{FF2B5EF4-FFF2-40B4-BE49-F238E27FC236}">
                <a16:creationId xmlns:a16="http://schemas.microsoft.com/office/drawing/2014/main" id="{130EED4D-72B4-83D4-0346-FF2FB921EE45}"/>
              </a:ext>
            </a:extLst>
          </p:cNvPr>
          <p:cNvPicPr>
            <a:picLocks noChangeAspect="1"/>
          </p:cNvPicPr>
          <p:nvPr/>
        </p:nvPicPr>
        <p:blipFill>
          <a:blip r:embed="rId8"/>
          <a:stretch>
            <a:fillRect/>
          </a:stretch>
        </p:blipFill>
        <p:spPr>
          <a:xfrm>
            <a:off x="7162934" y="4465448"/>
            <a:ext cx="1530485" cy="1530485"/>
          </a:xfrm>
          <a:prstGeom prst="rect">
            <a:avLst/>
          </a:prstGeom>
        </p:spPr>
      </p:pic>
      <p:sp>
        <p:nvSpPr>
          <p:cNvPr id="30" name="テキスト ボックス 29">
            <a:extLst>
              <a:ext uri="{FF2B5EF4-FFF2-40B4-BE49-F238E27FC236}">
                <a16:creationId xmlns:a16="http://schemas.microsoft.com/office/drawing/2014/main" id="{723DECB0-603C-89BF-6469-06A0AC8590B0}"/>
              </a:ext>
            </a:extLst>
          </p:cNvPr>
          <p:cNvSpPr txBox="1"/>
          <p:nvPr/>
        </p:nvSpPr>
        <p:spPr>
          <a:xfrm>
            <a:off x="2615969" y="6353838"/>
            <a:ext cx="1293958"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企画・総務</a:t>
            </a:r>
            <a:endParaRPr kumimoji="1" lang="ja-JP" altLang="en-US"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76D81CF0-1B6B-D950-4B33-489AE9702931}"/>
              </a:ext>
            </a:extLst>
          </p:cNvPr>
          <p:cNvSpPr txBox="1"/>
          <p:nvPr/>
        </p:nvSpPr>
        <p:spPr>
          <a:xfrm>
            <a:off x="4364786" y="6340750"/>
            <a:ext cx="2307943"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都市整備・上下水道</a:t>
            </a:r>
            <a:endParaRPr kumimoji="1" lang="ja-JP" altLang="en-US"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CF53CF0D-0B7A-A311-6984-4B0B707D40A3}"/>
              </a:ext>
            </a:extLst>
          </p:cNvPr>
          <p:cNvSpPr txBox="1"/>
          <p:nvPr/>
        </p:nvSpPr>
        <p:spPr>
          <a:xfrm>
            <a:off x="4277433" y="5552698"/>
            <a:ext cx="127617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市民環境</a:t>
            </a:r>
          </a:p>
        </p:txBody>
      </p:sp>
      <p:sp>
        <p:nvSpPr>
          <p:cNvPr id="34" name="テキスト ボックス 33">
            <a:extLst>
              <a:ext uri="{FF2B5EF4-FFF2-40B4-BE49-F238E27FC236}">
                <a16:creationId xmlns:a16="http://schemas.microsoft.com/office/drawing/2014/main" id="{39C0A7FB-3D21-5EBE-6308-2C14CDA70F25}"/>
              </a:ext>
            </a:extLst>
          </p:cNvPr>
          <p:cNvSpPr txBox="1"/>
          <p:nvPr/>
        </p:nvSpPr>
        <p:spPr>
          <a:xfrm>
            <a:off x="7868586" y="5845448"/>
            <a:ext cx="878986" cy="369332"/>
          </a:xfrm>
          <a:prstGeom prst="rect">
            <a:avLst/>
          </a:prstGeom>
          <a:no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教育</a:t>
            </a:r>
          </a:p>
        </p:txBody>
      </p:sp>
      <p:pic>
        <p:nvPicPr>
          <p:cNvPr id="9" name="図 8">
            <a:extLst>
              <a:ext uri="{FF2B5EF4-FFF2-40B4-BE49-F238E27FC236}">
                <a16:creationId xmlns:a16="http://schemas.microsoft.com/office/drawing/2014/main" id="{B2763C9A-DBCD-CAED-8601-7D052A2BADE6}"/>
              </a:ext>
            </a:extLst>
          </p:cNvPr>
          <p:cNvPicPr>
            <a:picLocks noChangeAspect="1"/>
          </p:cNvPicPr>
          <p:nvPr/>
        </p:nvPicPr>
        <p:blipFill>
          <a:blip r:embed="rId5"/>
          <a:stretch>
            <a:fillRect/>
          </a:stretch>
        </p:blipFill>
        <p:spPr>
          <a:xfrm>
            <a:off x="5626507" y="3817001"/>
            <a:ext cx="1942496" cy="1942486"/>
          </a:xfrm>
          <a:prstGeom prst="rect">
            <a:avLst/>
          </a:prstGeom>
        </p:spPr>
      </p:pic>
      <p:sp>
        <p:nvSpPr>
          <p:cNvPr id="3" name="吹き出し: 角を丸めた四角形 2">
            <a:extLst>
              <a:ext uri="{FF2B5EF4-FFF2-40B4-BE49-F238E27FC236}">
                <a16:creationId xmlns:a16="http://schemas.microsoft.com/office/drawing/2014/main" id="{F1433140-11A2-60C2-E12D-43FD3A1B865E}"/>
              </a:ext>
            </a:extLst>
          </p:cNvPr>
          <p:cNvSpPr/>
          <p:nvPr/>
        </p:nvSpPr>
        <p:spPr>
          <a:xfrm>
            <a:off x="6119744" y="3922311"/>
            <a:ext cx="1660011" cy="676658"/>
          </a:xfrm>
          <a:prstGeom prst="wedgeRoundRectCallout">
            <a:avLst>
              <a:gd name="adj1" fmla="val -39195"/>
              <a:gd name="adj2" fmla="val 21678"/>
              <a:gd name="adj3" fmla="val 16667"/>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ＤＨＰ特太ゴシック体" panose="020B0500000000000000" pitchFamily="50" charset="-128"/>
                <a:ea typeface="ＤＨＰ特太ゴシック体" panose="020B0500000000000000" pitchFamily="50" charset="-128"/>
              </a:rPr>
              <a:t>事態対処</a:t>
            </a:r>
            <a:endParaRPr lang="en-US" altLang="ja-JP" sz="2400" dirty="0">
              <a:solidFill>
                <a:schemeClr val="bg1"/>
              </a:solidFill>
              <a:latin typeface="ＤＨＰ特太ゴシック体" panose="020B0500000000000000" pitchFamily="50" charset="-128"/>
              <a:ea typeface="ＤＨＰ特太ゴシック体" panose="020B0500000000000000" pitchFamily="50" charset="-128"/>
            </a:endParaRPr>
          </a:p>
          <a:p>
            <a:pPr algn="ctr"/>
            <a:r>
              <a:rPr kumimoji="1" lang="ja-JP" altLang="en-US" sz="1200" dirty="0">
                <a:solidFill>
                  <a:schemeClr val="bg1"/>
                </a:solidFill>
                <a:latin typeface="ＤＨＰ特太ゴシック体" panose="020B0500000000000000" pitchFamily="50" charset="-128"/>
                <a:ea typeface="ＤＨＰ特太ゴシック体" panose="020B0500000000000000" pitchFamily="50" charset="-128"/>
              </a:rPr>
              <a:t>（ライン）</a:t>
            </a:r>
            <a:endParaRPr kumimoji="1" lang="ja-JP" altLang="en-US" sz="1100" dirty="0">
              <a:solidFill>
                <a:schemeClr val="bg1"/>
              </a:solidFill>
              <a:latin typeface="ＤＨＰ特太ゴシック体" panose="020B0500000000000000" pitchFamily="50" charset="-128"/>
              <a:ea typeface="ＤＨＰ特太ゴシック体" panose="020B0500000000000000" pitchFamily="50" charset="-128"/>
            </a:endParaRPr>
          </a:p>
        </p:txBody>
      </p:sp>
      <p:pic>
        <p:nvPicPr>
          <p:cNvPr id="17" name="図 16">
            <a:extLst>
              <a:ext uri="{FF2B5EF4-FFF2-40B4-BE49-F238E27FC236}">
                <a16:creationId xmlns:a16="http://schemas.microsoft.com/office/drawing/2014/main" id="{92E389B8-DBE5-03D3-6DE5-436917ED101F}"/>
              </a:ext>
            </a:extLst>
          </p:cNvPr>
          <p:cNvPicPr>
            <a:picLocks noChangeAspect="1"/>
          </p:cNvPicPr>
          <p:nvPr/>
        </p:nvPicPr>
        <p:blipFill>
          <a:blip r:embed="rId9"/>
          <a:stretch>
            <a:fillRect/>
          </a:stretch>
        </p:blipFill>
        <p:spPr>
          <a:xfrm>
            <a:off x="6096914" y="4882215"/>
            <a:ext cx="1530485" cy="1530485"/>
          </a:xfrm>
          <a:prstGeom prst="rect">
            <a:avLst/>
          </a:prstGeom>
        </p:spPr>
      </p:pic>
      <p:sp>
        <p:nvSpPr>
          <p:cNvPr id="33" name="テキスト ボックス 32">
            <a:extLst>
              <a:ext uri="{FF2B5EF4-FFF2-40B4-BE49-F238E27FC236}">
                <a16:creationId xmlns:a16="http://schemas.microsoft.com/office/drawing/2014/main" id="{51533C30-9CA9-1445-BC8F-4DA39668C2CE}"/>
              </a:ext>
            </a:extLst>
          </p:cNvPr>
          <p:cNvSpPr txBox="1"/>
          <p:nvPr/>
        </p:nvSpPr>
        <p:spPr>
          <a:xfrm>
            <a:off x="6106391" y="6087074"/>
            <a:ext cx="2064846" cy="369332"/>
          </a:xfrm>
          <a:prstGeom prst="rect">
            <a:avLst/>
          </a:prstGeom>
          <a:no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福祉・健康・子ども</a:t>
            </a:r>
          </a:p>
        </p:txBody>
      </p:sp>
      <p:sp>
        <p:nvSpPr>
          <p:cNvPr id="35" name="テキスト ボックス 34">
            <a:extLst>
              <a:ext uri="{FF2B5EF4-FFF2-40B4-BE49-F238E27FC236}">
                <a16:creationId xmlns:a16="http://schemas.microsoft.com/office/drawing/2014/main" id="{35AA59CC-1134-77E4-1B9B-C4DF76028F4D}"/>
              </a:ext>
            </a:extLst>
          </p:cNvPr>
          <p:cNvSpPr txBox="1"/>
          <p:nvPr/>
        </p:nvSpPr>
        <p:spPr>
          <a:xfrm>
            <a:off x="8379905" y="6061522"/>
            <a:ext cx="1546336" cy="369332"/>
          </a:xfrm>
          <a:prstGeom prst="rect">
            <a:avLst/>
          </a:prstGeom>
          <a:no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会計・議会</a:t>
            </a:r>
            <a:endParaRPr kumimoji="1" lang="en-US" altLang="ja-JP"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729FD303-C37E-5C22-A018-402FE76EC3C6}"/>
              </a:ext>
            </a:extLst>
          </p:cNvPr>
          <p:cNvSpPr txBox="1"/>
          <p:nvPr/>
        </p:nvSpPr>
        <p:spPr>
          <a:xfrm>
            <a:off x="8474141" y="951187"/>
            <a:ext cx="1530484" cy="369332"/>
          </a:xfrm>
          <a:prstGeom prst="rect">
            <a:avLst/>
          </a:prstGeom>
          <a:no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危機管理</a:t>
            </a:r>
          </a:p>
        </p:txBody>
      </p:sp>
      <p:pic>
        <p:nvPicPr>
          <p:cNvPr id="15" name="図 14">
            <a:extLst>
              <a:ext uri="{FF2B5EF4-FFF2-40B4-BE49-F238E27FC236}">
                <a16:creationId xmlns:a16="http://schemas.microsoft.com/office/drawing/2014/main" id="{9468C5E2-B3D5-37ED-3F96-168D717F7244}"/>
              </a:ext>
            </a:extLst>
          </p:cNvPr>
          <p:cNvPicPr>
            <a:picLocks noChangeAspect="1"/>
          </p:cNvPicPr>
          <p:nvPr/>
        </p:nvPicPr>
        <p:blipFill>
          <a:blip r:embed="rId10"/>
          <a:stretch>
            <a:fillRect/>
          </a:stretch>
        </p:blipFill>
        <p:spPr>
          <a:xfrm>
            <a:off x="4889804" y="4951219"/>
            <a:ext cx="1530485" cy="1530485"/>
          </a:xfrm>
          <a:prstGeom prst="rect">
            <a:avLst/>
          </a:prstGeom>
        </p:spPr>
      </p:pic>
    </p:spTree>
    <p:extLst>
      <p:ext uri="{BB962C8B-B14F-4D97-AF65-F5344CB8AC3E}">
        <p14:creationId xmlns:p14="http://schemas.microsoft.com/office/powerpoint/2010/main" val="4247487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90060-B62B-B06F-79C2-3AC7CE9DC5F5}"/>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1F4148F7-8E34-4F7B-5B7F-5EFB4FA6DD2B}"/>
              </a:ext>
            </a:extLst>
          </p:cNvPr>
          <p:cNvPicPr>
            <a:picLocks noChangeAspect="1"/>
          </p:cNvPicPr>
          <p:nvPr/>
        </p:nvPicPr>
        <p:blipFill>
          <a:blip r:embed="rId2"/>
          <a:stretch>
            <a:fillRect/>
          </a:stretch>
        </p:blipFill>
        <p:spPr>
          <a:xfrm>
            <a:off x="4564017" y="994397"/>
            <a:ext cx="5161951" cy="5503846"/>
          </a:xfrm>
          <a:prstGeom prst="rect">
            <a:avLst/>
          </a:prstGeom>
          <a:ln>
            <a:solidFill>
              <a:schemeClr val="tx1"/>
            </a:solidFill>
          </a:ln>
          <a:effectLst>
            <a:outerShdw blurRad="50800" dist="38100" dir="2700000" algn="tl" rotWithShape="0">
              <a:prstClr val="black">
                <a:alpha val="40000"/>
              </a:prstClr>
            </a:outerShdw>
          </a:effectLst>
        </p:spPr>
      </p:pic>
      <p:sp>
        <p:nvSpPr>
          <p:cNvPr id="4" name="スライド番号プレースホルダー 3">
            <a:extLst>
              <a:ext uri="{FF2B5EF4-FFF2-40B4-BE49-F238E27FC236}">
                <a16:creationId xmlns:a16="http://schemas.microsoft.com/office/drawing/2014/main" id="{50A7CB3B-22DB-A5B6-A1BF-47BF1143DF5A}"/>
              </a:ext>
            </a:extLst>
          </p:cNvPr>
          <p:cNvSpPr>
            <a:spLocks noGrp="1"/>
          </p:cNvSpPr>
          <p:nvPr>
            <p:ph type="sldNum" sz="quarter" idx="12"/>
          </p:nvPr>
        </p:nvSpPr>
        <p:spPr/>
        <p:txBody>
          <a:bodyPr/>
          <a:lstStyle/>
          <a:p>
            <a:fld id="{2C9400E4-C46D-48FA-AEA0-ED136F70A0E5}" type="slidenum">
              <a:rPr lang="ja-JP" altLang="en-US" smtClean="0"/>
              <a:pPr/>
              <a:t>31</a:t>
            </a:fld>
            <a:endParaRPr lang="ja-JP" altLang="en-US"/>
          </a:p>
        </p:txBody>
      </p:sp>
      <p:sp>
        <p:nvSpPr>
          <p:cNvPr id="5" name="四角形 150">
            <a:extLst>
              <a:ext uri="{FF2B5EF4-FFF2-40B4-BE49-F238E27FC236}">
                <a16:creationId xmlns:a16="http://schemas.microsoft.com/office/drawing/2014/main" id="{CF7A27F4-9E20-D099-354F-A7156F239744}"/>
              </a:ext>
            </a:extLst>
          </p:cNvPr>
          <p:cNvSpPr txBox="1">
            <a:spLocks/>
          </p:cNvSpPr>
          <p:nvPr/>
        </p:nvSpPr>
        <p:spPr>
          <a:xfrm>
            <a:off x="200472" y="255563"/>
            <a:ext cx="9357627" cy="635139"/>
          </a:xfrm>
          <a:prstGeom prst="rect">
            <a:avLst/>
          </a:prstGeom>
          <a:solidFill>
            <a:schemeClr val="accent5"/>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（参考）先行自治体の例（川口市）</a:t>
            </a:r>
            <a:endParaRPr lang="ja-JP" altLang="en-US" dirty="0">
              <a:solidFill>
                <a:schemeClr val="bg1"/>
              </a:solidFill>
              <a:latin typeface="AR丸ゴシック体E"/>
              <a:ea typeface="AR丸ゴシック体E"/>
            </a:endParaRPr>
          </a:p>
        </p:txBody>
      </p:sp>
      <p:sp>
        <p:nvSpPr>
          <p:cNvPr id="13" name="テキスト ボックス 12">
            <a:extLst>
              <a:ext uri="{FF2B5EF4-FFF2-40B4-BE49-F238E27FC236}">
                <a16:creationId xmlns:a16="http://schemas.microsoft.com/office/drawing/2014/main" id="{2D8A797B-170B-51F1-695F-2C924885B07F}"/>
              </a:ext>
            </a:extLst>
          </p:cNvPr>
          <p:cNvSpPr txBox="1"/>
          <p:nvPr/>
        </p:nvSpPr>
        <p:spPr>
          <a:xfrm>
            <a:off x="16070" y="1256156"/>
            <a:ext cx="9394630" cy="400110"/>
          </a:xfrm>
          <a:prstGeom prst="rect">
            <a:avLst/>
          </a:prstGeom>
          <a:noFill/>
        </p:spPr>
        <p:txBody>
          <a:bodyPr wrap="square" rtlCol="0">
            <a:spAutoFit/>
          </a:bodyPr>
          <a:lstStyle/>
          <a:p>
            <a:r>
              <a:rPr kumimoji="1" lang="ja-JP" altLang="en-US" sz="2000" dirty="0">
                <a:latin typeface="AR P丸ゴシック体E" panose="020F0900000000000000" pitchFamily="50" charset="-128"/>
                <a:ea typeface="AR P丸ゴシック体E" panose="020F0900000000000000" pitchFamily="50" charset="-128"/>
              </a:rPr>
              <a:t>〇</a:t>
            </a:r>
            <a:r>
              <a:rPr kumimoji="1" lang="en-US" altLang="ja-JP" sz="2000" dirty="0">
                <a:latin typeface="AR P丸ゴシック体E" panose="020F0900000000000000" pitchFamily="50" charset="-128"/>
                <a:ea typeface="AR P丸ゴシック体E" panose="020F0900000000000000" pitchFamily="50" charset="-128"/>
              </a:rPr>
              <a:t>ICS</a:t>
            </a:r>
            <a:r>
              <a:rPr kumimoji="1" lang="ja-JP" altLang="en-US" sz="2000" dirty="0">
                <a:latin typeface="AR P丸ゴシック体E" panose="020F0900000000000000" pitchFamily="50" charset="-128"/>
                <a:ea typeface="AR P丸ゴシック体E" panose="020F0900000000000000" pitchFamily="50" charset="-128"/>
              </a:rPr>
              <a:t>による災害対策本部の組織体制</a:t>
            </a:r>
            <a:endParaRPr kumimoji="1" lang="en-US" altLang="ja-JP" sz="2000" dirty="0">
              <a:latin typeface="AR P丸ゴシック体E" panose="020F0900000000000000" pitchFamily="50" charset="-128"/>
              <a:ea typeface="AR P丸ゴシック体E" panose="020F0900000000000000" pitchFamily="50" charset="-128"/>
            </a:endParaRPr>
          </a:p>
        </p:txBody>
      </p:sp>
      <p:pic>
        <p:nvPicPr>
          <p:cNvPr id="10" name="図 9">
            <a:extLst>
              <a:ext uri="{FF2B5EF4-FFF2-40B4-BE49-F238E27FC236}">
                <a16:creationId xmlns:a16="http://schemas.microsoft.com/office/drawing/2014/main" id="{DC134706-9394-4712-C2A8-31E4A095F06E}"/>
              </a:ext>
            </a:extLst>
          </p:cNvPr>
          <p:cNvPicPr>
            <a:picLocks noChangeAspect="1"/>
          </p:cNvPicPr>
          <p:nvPr/>
        </p:nvPicPr>
        <p:blipFill>
          <a:blip r:embed="rId3"/>
          <a:stretch>
            <a:fillRect/>
          </a:stretch>
        </p:blipFill>
        <p:spPr>
          <a:xfrm>
            <a:off x="156594" y="1654249"/>
            <a:ext cx="4722691" cy="3154653"/>
          </a:xfrm>
          <a:prstGeom prst="rect">
            <a:avLst/>
          </a:prstGeom>
        </p:spPr>
      </p:pic>
      <p:sp>
        <p:nvSpPr>
          <p:cNvPr id="11" name="テキスト ボックス 10">
            <a:extLst>
              <a:ext uri="{FF2B5EF4-FFF2-40B4-BE49-F238E27FC236}">
                <a16:creationId xmlns:a16="http://schemas.microsoft.com/office/drawing/2014/main" id="{28097591-134D-FDB6-4669-5F452A80F702}"/>
              </a:ext>
            </a:extLst>
          </p:cNvPr>
          <p:cNvSpPr txBox="1"/>
          <p:nvPr/>
        </p:nvSpPr>
        <p:spPr>
          <a:xfrm>
            <a:off x="1640632" y="4794101"/>
            <a:ext cx="4032448" cy="261610"/>
          </a:xfrm>
          <a:prstGeom prst="rect">
            <a:avLst/>
          </a:prstGeom>
          <a:noFill/>
        </p:spPr>
        <p:txBody>
          <a:bodyPr wrap="square" rtlCol="0">
            <a:spAutoFit/>
          </a:bodyPr>
          <a:lstStyle/>
          <a:p>
            <a:r>
              <a:rPr kumimoji="1" lang="ja-JP" altLang="en-US" sz="1050" dirty="0"/>
              <a:t>（出典：内閣府防災スペシャリスト養成講座資料）</a:t>
            </a:r>
          </a:p>
        </p:txBody>
      </p:sp>
      <p:sp>
        <p:nvSpPr>
          <p:cNvPr id="2" name="吹き出し: 角を丸めた四角形 1">
            <a:extLst>
              <a:ext uri="{FF2B5EF4-FFF2-40B4-BE49-F238E27FC236}">
                <a16:creationId xmlns:a16="http://schemas.microsoft.com/office/drawing/2014/main" id="{EA758A24-A45E-A328-AA85-CDA0ECF75766}"/>
              </a:ext>
            </a:extLst>
          </p:cNvPr>
          <p:cNvSpPr/>
          <p:nvPr/>
        </p:nvSpPr>
        <p:spPr>
          <a:xfrm>
            <a:off x="682644" y="5221309"/>
            <a:ext cx="4030741" cy="1381128"/>
          </a:xfrm>
          <a:prstGeom prst="wedgeRoundRectCallout">
            <a:avLst>
              <a:gd name="adj1" fmla="val 62996"/>
              <a:gd name="adj2" fmla="val -36582"/>
              <a:gd name="adj3" fmla="val 16667"/>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D66000C-7FC6-7B34-C6B0-C2D349F8EA52}"/>
              </a:ext>
            </a:extLst>
          </p:cNvPr>
          <p:cNvSpPr txBox="1"/>
          <p:nvPr/>
        </p:nvSpPr>
        <p:spPr>
          <a:xfrm>
            <a:off x="884548" y="5311708"/>
            <a:ext cx="3535268" cy="1231106"/>
          </a:xfrm>
          <a:prstGeom prst="rect">
            <a:avLst/>
          </a:prstGeom>
          <a:noFill/>
        </p:spPr>
        <p:txBody>
          <a:bodyPr wrap="square" rtlCol="0">
            <a:spAutoFit/>
          </a:bodyPr>
          <a:lstStyle/>
          <a:p>
            <a:r>
              <a:rPr lang="ja-JP" altLang="en-US" sz="2400" dirty="0">
                <a:solidFill>
                  <a:srgbClr val="FF0000"/>
                </a:solidFill>
              </a:rPr>
              <a:t>★</a:t>
            </a:r>
            <a:r>
              <a:rPr lang="ja-JP" altLang="en-US" sz="2400" b="1" dirty="0">
                <a:solidFill>
                  <a:srgbClr val="FF0000"/>
                </a:solidFill>
              </a:rPr>
              <a:t>川口市地域防災計画</a:t>
            </a:r>
            <a:endParaRPr lang="en-US" altLang="ja-JP" sz="2400" b="1" dirty="0">
              <a:solidFill>
                <a:srgbClr val="FF0000"/>
              </a:solidFill>
            </a:endParaRPr>
          </a:p>
          <a:p>
            <a:r>
              <a:rPr lang="ja-JP" altLang="en-US" sz="1400" dirty="0"/>
              <a:t>（令和６年４月全面改定）</a:t>
            </a:r>
            <a:endParaRPr lang="en-US" altLang="ja-JP" sz="1400" dirty="0"/>
          </a:p>
          <a:p>
            <a:r>
              <a:rPr lang="ja-JP" altLang="en-US" dirty="0"/>
              <a:t>　</a:t>
            </a:r>
            <a:r>
              <a:rPr lang="ja-JP" altLang="en-US" b="1" dirty="0"/>
              <a:t>第２部　災害予防編　</a:t>
            </a:r>
            <a:endParaRPr lang="en-US" altLang="ja-JP" b="1" dirty="0"/>
          </a:p>
          <a:p>
            <a:r>
              <a:rPr kumimoji="1" lang="ja-JP" altLang="en-US" b="1" dirty="0"/>
              <a:t>　　第２章　防災体制整備計</a:t>
            </a:r>
            <a:endParaRPr kumimoji="1" lang="ja-JP" altLang="en-US" sz="1400" b="1" dirty="0"/>
          </a:p>
        </p:txBody>
      </p:sp>
      <p:sp>
        <p:nvSpPr>
          <p:cNvPr id="7" name="四角形: 角を丸くする 6">
            <a:extLst>
              <a:ext uri="{FF2B5EF4-FFF2-40B4-BE49-F238E27FC236}">
                <a16:creationId xmlns:a16="http://schemas.microsoft.com/office/drawing/2014/main" id="{AA0B2811-F5FC-28EB-FC4A-A12257B17864}"/>
              </a:ext>
            </a:extLst>
          </p:cNvPr>
          <p:cNvSpPr/>
          <p:nvPr/>
        </p:nvSpPr>
        <p:spPr>
          <a:xfrm>
            <a:off x="156594" y="1636025"/>
            <a:ext cx="1484038" cy="563999"/>
          </a:xfrm>
          <a:prstGeom prst="roundRect">
            <a:avLst/>
          </a:prstGeom>
          <a:noFill/>
          <a:ln w="508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カーブ 8">
            <a:extLst>
              <a:ext uri="{FF2B5EF4-FFF2-40B4-BE49-F238E27FC236}">
                <a16:creationId xmlns:a16="http://schemas.microsoft.com/office/drawing/2014/main" id="{E110D2C9-8351-A987-4053-81D353A1D2E6}"/>
              </a:ext>
            </a:extLst>
          </p:cNvPr>
          <p:cNvSpPr/>
          <p:nvPr/>
        </p:nvSpPr>
        <p:spPr>
          <a:xfrm>
            <a:off x="1280592" y="973457"/>
            <a:ext cx="5652628" cy="799359"/>
          </a:xfrm>
          <a:prstGeom prst="curvedDownArrow">
            <a:avLst>
              <a:gd name="adj1" fmla="val 47254"/>
              <a:gd name="adj2" fmla="val 127505"/>
              <a:gd name="adj3" fmla="val 29517"/>
            </a:avLst>
          </a:prstGeom>
          <a:solidFill>
            <a:srgbClr val="FF0000">
              <a:alpha val="50000"/>
            </a:srgbClr>
          </a:solidFill>
          <a:ln>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55315CB7-3608-9783-9B42-77238A921AFD}"/>
              </a:ext>
            </a:extLst>
          </p:cNvPr>
          <p:cNvSpPr txBox="1"/>
          <p:nvPr/>
        </p:nvSpPr>
        <p:spPr>
          <a:xfrm>
            <a:off x="5972446" y="973457"/>
            <a:ext cx="3875735" cy="523220"/>
          </a:xfrm>
          <a:prstGeom prst="rect">
            <a:avLst/>
          </a:prstGeom>
          <a:noFill/>
        </p:spPr>
        <p:txBody>
          <a:bodyPr wrap="square" rtlCol="0">
            <a:spAutoFit/>
          </a:bodyPr>
          <a:lstStyle/>
          <a:p>
            <a:pPr algn="ctr"/>
            <a:r>
              <a:rPr kumimoji="1" lang="ja-JP" altLang="en-US" sz="2800" b="1" dirty="0">
                <a:solidFill>
                  <a:srgbClr val="FF0000"/>
                </a:solidFill>
                <a:latin typeface="BIZ UDPゴシック" panose="020B0400000000000000" pitchFamily="50" charset="-128"/>
                <a:ea typeface="BIZ UDPゴシック" panose="020B0400000000000000" pitchFamily="50" charset="-128"/>
              </a:rPr>
              <a:t>川口版ＩＣＳとして導入</a:t>
            </a:r>
          </a:p>
        </p:txBody>
      </p:sp>
    </p:spTree>
    <p:extLst>
      <p:ext uri="{BB962C8B-B14F-4D97-AF65-F5344CB8AC3E}">
        <p14:creationId xmlns:p14="http://schemas.microsoft.com/office/powerpoint/2010/main" val="2687716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a:extLst>
              <a:ext uri="{FF2B5EF4-FFF2-40B4-BE49-F238E27FC236}">
                <a16:creationId xmlns:a16="http://schemas.microsoft.com/office/drawing/2014/main" id="{CE75328E-9954-28A7-F23D-A0B254056186}"/>
              </a:ext>
            </a:extLst>
          </p:cNvPr>
          <p:cNvSpPr/>
          <p:nvPr/>
        </p:nvSpPr>
        <p:spPr>
          <a:xfrm>
            <a:off x="4210909" y="1711741"/>
            <a:ext cx="646243" cy="124559"/>
          </a:xfrm>
          <a:prstGeom prst="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DF06A073-2284-2D00-D392-639EDE898D50}"/>
              </a:ext>
            </a:extLst>
          </p:cNvPr>
          <p:cNvSpPr/>
          <p:nvPr/>
        </p:nvSpPr>
        <p:spPr>
          <a:xfrm>
            <a:off x="4210909" y="2588434"/>
            <a:ext cx="646243" cy="124559"/>
          </a:xfrm>
          <a:prstGeom prst="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8F3472CF-B70D-8D4A-2ECE-E16CFA1CD56F}"/>
              </a:ext>
            </a:extLst>
          </p:cNvPr>
          <p:cNvSpPr/>
          <p:nvPr/>
        </p:nvSpPr>
        <p:spPr>
          <a:xfrm>
            <a:off x="4971613" y="2672229"/>
            <a:ext cx="646243" cy="124559"/>
          </a:xfrm>
          <a:prstGeom prst="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1A3852BD-C554-DBBD-6882-CB989AB3DF46}"/>
              </a:ext>
            </a:extLst>
          </p:cNvPr>
          <p:cNvSpPr/>
          <p:nvPr/>
        </p:nvSpPr>
        <p:spPr>
          <a:xfrm>
            <a:off x="4902774" y="1920491"/>
            <a:ext cx="646243" cy="124559"/>
          </a:xfrm>
          <a:prstGeom prst="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11D5717F-80C2-88C5-C4C8-FAAAC3A491FC}"/>
              </a:ext>
            </a:extLst>
          </p:cNvPr>
          <p:cNvSpPr/>
          <p:nvPr/>
        </p:nvSpPr>
        <p:spPr>
          <a:xfrm>
            <a:off x="4867099" y="1325371"/>
            <a:ext cx="104514" cy="1837101"/>
          </a:xfrm>
          <a:prstGeom prst="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BF2889F-E4CA-BC7E-9304-DD3DF8778956}"/>
              </a:ext>
            </a:extLst>
          </p:cNvPr>
          <p:cNvSpPr/>
          <p:nvPr/>
        </p:nvSpPr>
        <p:spPr>
          <a:xfrm>
            <a:off x="344488" y="1419150"/>
            <a:ext cx="4314377" cy="724989"/>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2400" dirty="0">
                <a:solidFill>
                  <a:schemeClr val="tx1"/>
                </a:solidFill>
                <a:latin typeface="ＤＦ特太ゴシック体" panose="020B0509000000000000" pitchFamily="49" charset="-128"/>
                <a:ea typeface="ＤＦ特太ゴシック体" panose="020B0509000000000000" pitchFamily="49" charset="-128"/>
              </a:rPr>
              <a:t>指揮統制</a:t>
            </a:r>
          </a:p>
        </p:txBody>
      </p:sp>
      <p:sp>
        <p:nvSpPr>
          <p:cNvPr id="3" name="四角形 150">
            <a:extLst>
              <a:ext uri="{FF2B5EF4-FFF2-40B4-BE49-F238E27FC236}">
                <a16:creationId xmlns:a16="http://schemas.microsoft.com/office/drawing/2014/main" id="{F717B84D-9E97-9D42-D92C-C38B9E0A2B8A}"/>
              </a:ext>
            </a:extLst>
          </p:cNvPr>
          <p:cNvSpPr txBox="1">
            <a:spLocks/>
          </p:cNvSpPr>
          <p:nvPr/>
        </p:nvSpPr>
        <p:spPr>
          <a:xfrm>
            <a:off x="260899" y="150192"/>
            <a:ext cx="9357627" cy="635139"/>
          </a:xfrm>
          <a:prstGeom prst="rect">
            <a:avLst/>
          </a:prstGeom>
          <a:solidFill>
            <a:schemeClr val="accent5"/>
          </a:solidFill>
          <a:ln>
            <a:solidFill>
              <a:schemeClr val="tx1"/>
            </a:solidFill>
          </a:ln>
        </p:spPr>
        <p:txBody>
          <a:bodyPr vert="horz" lIns="91440" tIns="45720" rIns="91440" bIns="45720" rtlCol="0" anchor="ctr">
            <a:normAutofit fontScale="92500"/>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（参考）先行自治体の例（川口市／災害対策本部の構成）</a:t>
            </a:r>
            <a:endParaRPr lang="ja-JP" altLang="en-US" dirty="0">
              <a:solidFill>
                <a:schemeClr val="bg1"/>
              </a:solidFill>
              <a:latin typeface="AR丸ゴシック体E"/>
              <a:ea typeface="AR丸ゴシック体E"/>
            </a:endParaRPr>
          </a:p>
        </p:txBody>
      </p:sp>
      <p:sp>
        <p:nvSpPr>
          <p:cNvPr id="4" name="テキスト ボックス 3">
            <a:extLst>
              <a:ext uri="{FF2B5EF4-FFF2-40B4-BE49-F238E27FC236}">
                <a16:creationId xmlns:a16="http://schemas.microsoft.com/office/drawing/2014/main" id="{47F5FA54-9DAB-EE51-C29C-F9BD5844DE46}"/>
              </a:ext>
            </a:extLst>
          </p:cNvPr>
          <p:cNvSpPr txBox="1"/>
          <p:nvPr/>
        </p:nvSpPr>
        <p:spPr>
          <a:xfrm>
            <a:off x="2628585" y="808394"/>
            <a:ext cx="4581541" cy="523220"/>
          </a:xfrm>
          <a:prstGeom prst="rect">
            <a:avLst/>
          </a:prstGeom>
          <a:noFill/>
        </p:spPr>
        <p:txBody>
          <a:bodyPr wrap="square" rtlCol="0">
            <a:spAutoFit/>
          </a:bodyPr>
          <a:lstStyle/>
          <a:p>
            <a:pPr algn="ctr"/>
            <a:r>
              <a:rPr kumimoji="1" lang="ja-JP" altLang="en-US" sz="2800" u="sng" dirty="0">
                <a:latin typeface="ＤＦ特太ゴシック体" panose="020B0509000000000000" pitchFamily="49" charset="-128"/>
                <a:ea typeface="ＤＦ特太ゴシック体" panose="020B0509000000000000" pitchFamily="49" charset="-128"/>
              </a:rPr>
              <a:t>災害対策本部会議</a:t>
            </a:r>
          </a:p>
        </p:txBody>
      </p:sp>
      <p:sp>
        <p:nvSpPr>
          <p:cNvPr id="12" name="正方形/長方形 11">
            <a:extLst>
              <a:ext uri="{FF2B5EF4-FFF2-40B4-BE49-F238E27FC236}">
                <a16:creationId xmlns:a16="http://schemas.microsoft.com/office/drawing/2014/main" id="{8406C219-685B-F460-67DD-9389C8E1F17D}"/>
              </a:ext>
            </a:extLst>
          </p:cNvPr>
          <p:cNvSpPr/>
          <p:nvPr/>
        </p:nvSpPr>
        <p:spPr>
          <a:xfrm>
            <a:off x="5175075" y="1400915"/>
            <a:ext cx="4314377" cy="983969"/>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ltLang="ja-JP" sz="2400" dirty="0">
              <a:solidFill>
                <a:schemeClr val="tx1"/>
              </a:solidFill>
              <a:latin typeface="ＤＦ特太ゴシック体" panose="020B0509000000000000" pitchFamily="49" charset="-128"/>
              <a:ea typeface="ＤＦ特太ゴシック体" panose="020B0509000000000000" pitchFamily="49" charset="-128"/>
            </a:endParaRPr>
          </a:p>
          <a:p>
            <a:r>
              <a:rPr lang="ja-JP" altLang="en-US" sz="2400" dirty="0">
                <a:solidFill>
                  <a:schemeClr val="tx1"/>
                </a:solidFill>
                <a:latin typeface="ＤＦ特太ゴシック体" panose="020B0509000000000000" pitchFamily="49" charset="-128"/>
                <a:ea typeface="ＤＦ特太ゴシック体" panose="020B0509000000000000" pitchFamily="49" charset="-128"/>
              </a:rPr>
              <a:t>後方支援</a:t>
            </a:r>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13" name="四角形: 角を丸くする 12">
            <a:extLst>
              <a:ext uri="{FF2B5EF4-FFF2-40B4-BE49-F238E27FC236}">
                <a16:creationId xmlns:a16="http://schemas.microsoft.com/office/drawing/2014/main" id="{EE1F05FF-D904-272B-0D8D-93FF29C798A1}"/>
              </a:ext>
            </a:extLst>
          </p:cNvPr>
          <p:cNvSpPr/>
          <p:nvPr/>
        </p:nvSpPr>
        <p:spPr>
          <a:xfrm>
            <a:off x="6755244" y="1498137"/>
            <a:ext cx="2628292" cy="338549"/>
          </a:xfrm>
          <a:prstGeom prst="roundRect">
            <a:avLst/>
          </a:prstGeom>
          <a:solidFill>
            <a:schemeClr val="accent4"/>
          </a:solidFill>
          <a:ln w="15875">
            <a:solidFill>
              <a:schemeClr val="accent4">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サービス提供部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3F3E377F-95F8-A8AD-A080-F3150CDD3D0C}"/>
              </a:ext>
            </a:extLst>
          </p:cNvPr>
          <p:cNvSpPr/>
          <p:nvPr/>
        </p:nvSpPr>
        <p:spPr>
          <a:xfrm>
            <a:off x="6746699" y="1960797"/>
            <a:ext cx="2628292" cy="338548"/>
          </a:xfrm>
          <a:prstGeom prst="roundRect">
            <a:avLst/>
          </a:prstGeom>
          <a:solidFill>
            <a:schemeClr val="accent4"/>
          </a:solidFill>
          <a:ln w="15875">
            <a:solidFill>
              <a:schemeClr val="accent4">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業務支援部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6EDC78D1-2E4F-8C53-71EB-76F73550377B}"/>
              </a:ext>
            </a:extLst>
          </p:cNvPr>
          <p:cNvSpPr/>
          <p:nvPr/>
        </p:nvSpPr>
        <p:spPr>
          <a:xfrm>
            <a:off x="5179056" y="2457850"/>
            <a:ext cx="4310396" cy="548817"/>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chemeClr val="accent6">
                    <a:lumMod val="75000"/>
                  </a:schemeClr>
                </a:solidFill>
                <a:latin typeface="ＤＦ特太ゴシック体" panose="020B0509000000000000" pitchFamily="49" charset="-128"/>
                <a:ea typeface="ＤＦ特太ゴシック体" panose="020B0509000000000000" pitchFamily="49" charset="-128"/>
              </a:rPr>
              <a:t>総務</a:t>
            </a:r>
            <a:endParaRPr kumimoji="1" lang="ja-JP" altLang="en-US" sz="2400" dirty="0">
              <a:solidFill>
                <a:schemeClr val="accent6">
                  <a:lumMod val="75000"/>
                </a:schemeClr>
              </a:solidFill>
              <a:latin typeface="ＤＦ特太ゴシック体" panose="020B0509000000000000" pitchFamily="49" charset="-128"/>
              <a:ea typeface="ＤＦ特太ゴシック体" panose="020B0509000000000000" pitchFamily="49" charset="-128"/>
            </a:endParaRPr>
          </a:p>
        </p:txBody>
      </p:sp>
      <p:sp>
        <p:nvSpPr>
          <p:cNvPr id="16" name="四角形: 角を丸くする 15">
            <a:extLst>
              <a:ext uri="{FF2B5EF4-FFF2-40B4-BE49-F238E27FC236}">
                <a16:creationId xmlns:a16="http://schemas.microsoft.com/office/drawing/2014/main" id="{EDDDC7E8-C26C-DD73-DE42-89FF07F81FCF}"/>
              </a:ext>
            </a:extLst>
          </p:cNvPr>
          <p:cNvSpPr/>
          <p:nvPr/>
        </p:nvSpPr>
        <p:spPr>
          <a:xfrm>
            <a:off x="6746699" y="2548246"/>
            <a:ext cx="2628292" cy="338548"/>
          </a:xfrm>
          <a:prstGeom prst="roundRect">
            <a:avLst/>
          </a:prstGeom>
          <a:solidFill>
            <a:schemeClr val="accent6">
              <a:lumMod val="75000"/>
            </a:schemeClr>
          </a:solidFill>
          <a:ln w="15875">
            <a:solidFill>
              <a:schemeClr val="accent6">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総務部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1E3F60D-75A9-AF58-FD7C-B547606203A6}"/>
              </a:ext>
            </a:extLst>
          </p:cNvPr>
          <p:cNvSpPr/>
          <p:nvPr/>
        </p:nvSpPr>
        <p:spPr>
          <a:xfrm>
            <a:off x="361280" y="2304393"/>
            <a:ext cx="4309602" cy="702084"/>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chemeClr val="accent5">
                    <a:lumMod val="50000"/>
                  </a:schemeClr>
                </a:solidFill>
                <a:latin typeface="ＤＦ特太ゴシック体" panose="020B0509000000000000" pitchFamily="49" charset="-128"/>
                <a:ea typeface="ＤＦ特太ゴシック体" panose="020B0509000000000000" pitchFamily="49" charset="-128"/>
              </a:rPr>
              <a:t>対策立案</a:t>
            </a:r>
            <a:endParaRPr kumimoji="1" lang="ja-JP" altLang="en-US" sz="2400" dirty="0">
              <a:solidFill>
                <a:schemeClr val="accent5">
                  <a:lumMod val="50000"/>
                </a:schemeClr>
              </a:solidFill>
              <a:latin typeface="ＤＦ特太ゴシック体" panose="020B0509000000000000" pitchFamily="49" charset="-128"/>
              <a:ea typeface="ＤＦ特太ゴシック体" panose="020B0509000000000000" pitchFamily="49" charset="-128"/>
            </a:endParaRPr>
          </a:p>
        </p:txBody>
      </p:sp>
      <p:sp>
        <p:nvSpPr>
          <p:cNvPr id="18" name="四角形: 角を丸くする 17">
            <a:extLst>
              <a:ext uri="{FF2B5EF4-FFF2-40B4-BE49-F238E27FC236}">
                <a16:creationId xmlns:a16="http://schemas.microsoft.com/office/drawing/2014/main" id="{1CC1DFD6-456E-C1BD-05AA-015E0C082DA9}"/>
              </a:ext>
            </a:extLst>
          </p:cNvPr>
          <p:cNvSpPr/>
          <p:nvPr/>
        </p:nvSpPr>
        <p:spPr>
          <a:xfrm>
            <a:off x="1817017" y="2473301"/>
            <a:ext cx="2628292" cy="338548"/>
          </a:xfrm>
          <a:prstGeom prst="roundRect">
            <a:avLst/>
          </a:prstGeom>
          <a:solidFill>
            <a:schemeClr val="accent5"/>
          </a:solidFill>
          <a:ln w="15875">
            <a:solidFill>
              <a:schemeClr val="accent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対策立案部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661C45A0-B9CF-5907-27D5-43A4363E2A94}"/>
              </a:ext>
            </a:extLst>
          </p:cNvPr>
          <p:cNvSpPr/>
          <p:nvPr/>
        </p:nvSpPr>
        <p:spPr>
          <a:xfrm>
            <a:off x="1817017" y="1573273"/>
            <a:ext cx="2628292"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指揮統括部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CA225DE2-8816-7645-AFBD-1E19F4A05AE8}"/>
              </a:ext>
            </a:extLst>
          </p:cNvPr>
          <p:cNvSpPr/>
          <p:nvPr/>
        </p:nvSpPr>
        <p:spPr>
          <a:xfrm>
            <a:off x="349262" y="3176075"/>
            <a:ext cx="9140189" cy="3426362"/>
          </a:xfrm>
          <a:prstGeom prst="rect">
            <a:avLst/>
          </a:prstGeom>
          <a:solidFill>
            <a:srgbClr val="F5DD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rgbClr val="FF0000"/>
                </a:solidFill>
                <a:latin typeface="ＤＦ特太ゴシック体" panose="020B0509000000000000" pitchFamily="49" charset="-128"/>
                <a:ea typeface="ＤＦ特太ゴシック体" panose="020B0509000000000000" pitchFamily="49" charset="-128"/>
              </a:rPr>
              <a:t>事態対処</a:t>
            </a:r>
            <a:endParaRPr kumimoji="1" lang="ja-JP" altLang="en-US" sz="2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2" name="四角形: 角を丸くする 21">
            <a:extLst>
              <a:ext uri="{FF2B5EF4-FFF2-40B4-BE49-F238E27FC236}">
                <a16:creationId xmlns:a16="http://schemas.microsoft.com/office/drawing/2014/main" id="{087ED657-CC78-301C-609A-3FE1B95A97F4}"/>
              </a:ext>
            </a:extLst>
          </p:cNvPr>
          <p:cNvSpPr/>
          <p:nvPr/>
        </p:nvSpPr>
        <p:spPr>
          <a:xfrm>
            <a:off x="3638854" y="4153087"/>
            <a:ext cx="2628292"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住宅復旧部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0F76E113-977F-2DD1-4A2D-D95A9290D3E8}"/>
              </a:ext>
            </a:extLst>
          </p:cNvPr>
          <p:cNvSpPr/>
          <p:nvPr/>
        </p:nvSpPr>
        <p:spPr>
          <a:xfrm>
            <a:off x="6412991" y="3717766"/>
            <a:ext cx="2628292"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保健・防疫部</a:t>
            </a:r>
            <a:endParaRPr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CF5D60A0-D4A0-D18C-AC2F-2BD8A38E438A}"/>
              </a:ext>
            </a:extLst>
          </p:cNvPr>
          <p:cNvSpPr/>
          <p:nvPr/>
        </p:nvSpPr>
        <p:spPr>
          <a:xfrm>
            <a:off x="864717" y="4146606"/>
            <a:ext cx="2628292"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消防局</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1C3341CC-6F4E-5533-D94E-C61A8C7DC528}"/>
              </a:ext>
            </a:extLst>
          </p:cNvPr>
          <p:cNvSpPr/>
          <p:nvPr/>
        </p:nvSpPr>
        <p:spPr>
          <a:xfrm>
            <a:off x="3638854" y="4572366"/>
            <a:ext cx="2628292"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土木復旧部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283160BE-F9F8-AECB-1E58-79F71A54A77B}"/>
              </a:ext>
            </a:extLst>
          </p:cNvPr>
          <p:cNvSpPr/>
          <p:nvPr/>
        </p:nvSpPr>
        <p:spPr>
          <a:xfrm>
            <a:off x="6412991" y="4146606"/>
            <a:ext cx="2628292"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要配慮者対応部</a:t>
            </a:r>
            <a:endParaRPr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D4B6D58A-804B-87BE-1AED-6511125E0B71}"/>
              </a:ext>
            </a:extLst>
          </p:cNvPr>
          <p:cNvSpPr/>
          <p:nvPr/>
        </p:nvSpPr>
        <p:spPr>
          <a:xfrm>
            <a:off x="864717" y="4572366"/>
            <a:ext cx="2628292"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医療センター</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70811DBC-ACC7-D860-FD94-E98FA0541C41}"/>
              </a:ext>
            </a:extLst>
          </p:cNvPr>
          <p:cNvSpPr/>
          <p:nvPr/>
        </p:nvSpPr>
        <p:spPr>
          <a:xfrm>
            <a:off x="5134849" y="3307964"/>
            <a:ext cx="2628292"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環境衛生部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5AB2221C-6918-A603-E64E-846F06C88AFE}"/>
              </a:ext>
            </a:extLst>
          </p:cNvPr>
          <p:cNvSpPr/>
          <p:nvPr/>
        </p:nvSpPr>
        <p:spPr>
          <a:xfrm>
            <a:off x="6412991" y="4572366"/>
            <a:ext cx="2628292"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1"/>
                </a:solidFill>
                <a:latin typeface="BIZ UDPゴシック" panose="020B0400000000000000" pitchFamily="50" charset="-128"/>
                <a:ea typeface="BIZ UDPゴシック" panose="020B0400000000000000" pitchFamily="50" charset="-128"/>
              </a:rPr>
              <a:t>施設再開部</a:t>
            </a:r>
            <a:endParaRPr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4E809B78-F964-5037-B692-7AFA4B29BDA7}"/>
              </a:ext>
            </a:extLst>
          </p:cNvPr>
          <p:cNvSpPr/>
          <p:nvPr/>
        </p:nvSpPr>
        <p:spPr>
          <a:xfrm>
            <a:off x="864717" y="5110954"/>
            <a:ext cx="2628292" cy="338548"/>
          </a:xfrm>
          <a:prstGeom prst="roundRect">
            <a:avLst/>
          </a:prstGeom>
          <a:solidFill>
            <a:schemeClr val="tx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帰宅困難者対応</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8BD0EB0F-FA7C-225B-D6AC-F16A82F96E00}"/>
              </a:ext>
            </a:extLst>
          </p:cNvPr>
          <p:cNvSpPr/>
          <p:nvPr/>
        </p:nvSpPr>
        <p:spPr>
          <a:xfrm>
            <a:off x="3638854" y="5110954"/>
            <a:ext cx="2628292" cy="338548"/>
          </a:xfrm>
          <a:prstGeom prst="roundRect">
            <a:avLst/>
          </a:prstGeom>
          <a:solidFill>
            <a:schemeClr val="tx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行方不明者等対応</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28BEE2EF-5848-E33F-35F7-FB1F7E9E5078}"/>
              </a:ext>
            </a:extLst>
          </p:cNvPr>
          <p:cNvSpPr/>
          <p:nvPr/>
        </p:nvSpPr>
        <p:spPr>
          <a:xfrm>
            <a:off x="6412991" y="5110954"/>
            <a:ext cx="2628292" cy="338548"/>
          </a:xfrm>
          <a:prstGeom prst="roundRect">
            <a:avLst/>
          </a:prstGeom>
          <a:solidFill>
            <a:schemeClr val="tx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建築物等危険度判定</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CF1C9388-2771-D874-E681-C6A9732C0C6F}"/>
              </a:ext>
            </a:extLst>
          </p:cNvPr>
          <p:cNvSpPr/>
          <p:nvPr/>
        </p:nvSpPr>
        <p:spPr>
          <a:xfrm>
            <a:off x="3625566" y="3727243"/>
            <a:ext cx="2628292"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上下水道復旧部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779EF716-4140-1AFD-4A3B-E09376E13007}"/>
              </a:ext>
            </a:extLst>
          </p:cNvPr>
          <p:cNvSpPr/>
          <p:nvPr/>
        </p:nvSpPr>
        <p:spPr>
          <a:xfrm>
            <a:off x="864717" y="3717032"/>
            <a:ext cx="2628292"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災害相談窓口部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21B962E5-80FC-B075-D12D-ECE6FB407689}"/>
              </a:ext>
            </a:extLst>
          </p:cNvPr>
          <p:cNvSpPr/>
          <p:nvPr/>
        </p:nvSpPr>
        <p:spPr>
          <a:xfrm>
            <a:off x="2360712" y="3307964"/>
            <a:ext cx="2628292"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避難所等運営部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DCDB8B25-4385-8C35-6F7B-3A82A2C40AAD}"/>
              </a:ext>
            </a:extLst>
          </p:cNvPr>
          <p:cNvSpPr/>
          <p:nvPr/>
        </p:nvSpPr>
        <p:spPr>
          <a:xfrm>
            <a:off x="864717" y="5558865"/>
            <a:ext cx="2628292" cy="338548"/>
          </a:xfrm>
          <a:prstGeom prst="roundRect">
            <a:avLst/>
          </a:prstGeom>
          <a:solidFill>
            <a:schemeClr val="tx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罹災証明発給</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CA514FFF-2AD1-9E51-2D5A-ED5F893D28FD}"/>
              </a:ext>
            </a:extLst>
          </p:cNvPr>
          <p:cNvSpPr/>
          <p:nvPr/>
        </p:nvSpPr>
        <p:spPr>
          <a:xfrm>
            <a:off x="3638854" y="5558865"/>
            <a:ext cx="2628292" cy="338548"/>
          </a:xfrm>
          <a:prstGeom prst="roundRect">
            <a:avLst/>
          </a:prstGeom>
          <a:solidFill>
            <a:schemeClr val="tx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災害ボランティアセンター</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p:txBody>
      </p:sp>
      <p:sp>
        <p:nvSpPr>
          <p:cNvPr id="40" name="四角形: 角を丸くする 39">
            <a:extLst>
              <a:ext uri="{FF2B5EF4-FFF2-40B4-BE49-F238E27FC236}">
                <a16:creationId xmlns:a16="http://schemas.microsoft.com/office/drawing/2014/main" id="{BA2C3987-8387-3AD6-1C14-0408C754036B}"/>
              </a:ext>
            </a:extLst>
          </p:cNvPr>
          <p:cNvSpPr/>
          <p:nvPr/>
        </p:nvSpPr>
        <p:spPr>
          <a:xfrm>
            <a:off x="6412991" y="5558865"/>
            <a:ext cx="2628292" cy="338548"/>
          </a:xfrm>
          <a:prstGeom prst="roundRect">
            <a:avLst/>
          </a:prstGeom>
          <a:solidFill>
            <a:schemeClr val="tx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文化財対応</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41" name="四角形: 角を丸くする 40">
            <a:extLst>
              <a:ext uri="{FF2B5EF4-FFF2-40B4-BE49-F238E27FC236}">
                <a16:creationId xmlns:a16="http://schemas.microsoft.com/office/drawing/2014/main" id="{FCC2AF41-D793-36B5-7D15-9E296454E70B}"/>
              </a:ext>
            </a:extLst>
          </p:cNvPr>
          <p:cNvSpPr/>
          <p:nvPr/>
        </p:nvSpPr>
        <p:spPr>
          <a:xfrm>
            <a:off x="3638854" y="6006776"/>
            <a:ext cx="2628292" cy="338548"/>
          </a:xfrm>
          <a:prstGeom prst="roundRect">
            <a:avLst/>
          </a:prstGeom>
          <a:solidFill>
            <a:schemeClr val="tx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災害復興本部</a:t>
            </a:r>
            <a:r>
              <a:rPr kumimoji="1" lang="en-US" altLang="ja-JP" dirty="0">
                <a:solidFill>
                  <a:schemeClr val="bg1"/>
                </a:solidFill>
                <a:latin typeface="BIZ UDPゴシック" panose="020B0400000000000000" pitchFamily="50" charset="-128"/>
                <a:ea typeface="BIZ UDPゴシック" panose="020B0400000000000000" pitchFamily="50" charset="-128"/>
              </a:rPr>
              <a:t>(</a:t>
            </a:r>
            <a:r>
              <a:rPr kumimoji="1" lang="ja-JP" altLang="en-US" dirty="0">
                <a:solidFill>
                  <a:schemeClr val="bg1"/>
                </a:solidFill>
                <a:latin typeface="BIZ UDPゴシック" panose="020B0400000000000000" pitchFamily="50" charset="-128"/>
                <a:ea typeface="BIZ UDPゴシック" panose="020B0400000000000000" pitchFamily="50" charset="-128"/>
              </a:rPr>
              <a:t>事務局</a:t>
            </a:r>
            <a:r>
              <a:rPr kumimoji="1" lang="en-US" altLang="ja-JP" dirty="0">
                <a:solidFill>
                  <a:schemeClr val="bg1"/>
                </a:solidFill>
                <a:latin typeface="BIZ UDPゴシック" panose="020B0400000000000000" pitchFamily="50" charset="-128"/>
                <a:ea typeface="BIZ UDPゴシック" panose="020B0400000000000000" pitchFamily="50" charset="-128"/>
              </a:rPr>
              <a:t>)</a:t>
            </a:r>
          </a:p>
        </p:txBody>
      </p:sp>
      <p:sp>
        <p:nvSpPr>
          <p:cNvPr id="2" name="スライド番号プレースホルダー 1">
            <a:extLst>
              <a:ext uri="{FF2B5EF4-FFF2-40B4-BE49-F238E27FC236}">
                <a16:creationId xmlns:a16="http://schemas.microsoft.com/office/drawing/2014/main" id="{1171FA9F-8714-ED19-AC60-0852512AA4A0}"/>
              </a:ext>
            </a:extLst>
          </p:cNvPr>
          <p:cNvSpPr>
            <a:spLocks noGrp="1"/>
          </p:cNvSpPr>
          <p:nvPr>
            <p:ph type="sldNum" sz="quarter" idx="12"/>
          </p:nvPr>
        </p:nvSpPr>
        <p:spPr/>
        <p:txBody>
          <a:bodyPr/>
          <a:lstStyle/>
          <a:p>
            <a:fld id="{2C9400E4-C46D-48FA-AEA0-ED136F70A0E5}" type="slidenum">
              <a:rPr kumimoji="1" lang="ja-JP" altLang="en-US" smtClean="0"/>
              <a:t>32</a:t>
            </a:fld>
            <a:endParaRPr kumimoji="1" lang="ja-JP" altLang="en-US" dirty="0"/>
          </a:p>
        </p:txBody>
      </p:sp>
      <p:sp>
        <p:nvSpPr>
          <p:cNvPr id="42" name="四角形: 角を丸くする 41">
            <a:extLst>
              <a:ext uri="{FF2B5EF4-FFF2-40B4-BE49-F238E27FC236}">
                <a16:creationId xmlns:a16="http://schemas.microsoft.com/office/drawing/2014/main" id="{1ECEC552-C0D8-3AEE-54D3-2172CC5EE57D}"/>
              </a:ext>
            </a:extLst>
          </p:cNvPr>
          <p:cNvSpPr/>
          <p:nvPr/>
        </p:nvSpPr>
        <p:spPr>
          <a:xfrm>
            <a:off x="668524" y="5013176"/>
            <a:ext cx="8640960" cy="1440160"/>
          </a:xfrm>
          <a:prstGeom prst="round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275E16FE-C963-BA83-8CC0-AB84C7115F6A}"/>
              </a:ext>
            </a:extLst>
          </p:cNvPr>
          <p:cNvSpPr/>
          <p:nvPr/>
        </p:nvSpPr>
        <p:spPr>
          <a:xfrm>
            <a:off x="704366" y="6006776"/>
            <a:ext cx="2628292" cy="338548"/>
          </a:xfrm>
          <a:prstGeom prst="roundRect">
            <a:avLst/>
          </a:prstGeom>
          <a:noFill/>
          <a:ln w="158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臨時プロジェクトチーム</a:t>
            </a:r>
            <a:endParaRPr kumimoji="1"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5" name="吹き出し: 円形 4">
            <a:extLst>
              <a:ext uri="{FF2B5EF4-FFF2-40B4-BE49-F238E27FC236}">
                <a16:creationId xmlns:a16="http://schemas.microsoft.com/office/drawing/2014/main" id="{AF9EB432-83AA-9737-E954-671562A520C0}"/>
              </a:ext>
            </a:extLst>
          </p:cNvPr>
          <p:cNvSpPr/>
          <p:nvPr/>
        </p:nvSpPr>
        <p:spPr>
          <a:xfrm>
            <a:off x="1817017" y="3006477"/>
            <a:ext cx="615703" cy="346329"/>
          </a:xfrm>
          <a:prstGeom prst="wedgeEllipseCallout">
            <a:avLst>
              <a:gd name="adj1" fmla="val -60437"/>
              <a:gd name="adj2" fmla="val 92674"/>
            </a:avLst>
          </a:prstGeom>
          <a:solidFill>
            <a:srgbClr val="FFCCFF"/>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円形 5">
            <a:extLst>
              <a:ext uri="{FF2B5EF4-FFF2-40B4-BE49-F238E27FC236}">
                <a16:creationId xmlns:a16="http://schemas.microsoft.com/office/drawing/2014/main" id="{C46601BB-59C6-3202-DA21-7CFF679E0B01}"/>
              </a:ext>
            </a:extLst>
          </p:cNvPr>
          <p:cNvSpPr/>
          <p:nvPr/>
        </p:nvSpPr>
        <p:spPr>
          <a:xfrm>
            <a:off x="6032700" y="2230058"/>
            <a:ext cx="615703" cy="346329"/>
          </a:xfrm>
          <a:prstGeom prst="wedgeEllipseCallout">
            <a:avLst>
              <a:gd name="adj1" fmla="val -60437"/>
              <a:gd name="adj2" fmla="val 92674"/>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円形 6">
            <a:extLst>
              <a:ext uri="{FF2B5EF4-FFF2-40B4-BE49-F238E27FC236}">
                <a16:creationId xmlns:a16="http://schemas.microsoft.com/office/drawing/2014/main" id="{793140AD-5132-8159-A769-A30AB6F37DBA}"/>
              </a:ext>
            </a:extLst>
          </p:cNvPr>
          <p:cNvSpPr/>
          <p:nvPr/>
        </p:nvSpPr>
        <p:spPr>
          <a:xfrm>
            <a:off x="6032700" y="1404931"/>
            <a:ext cx="615703" cy="346329"/>
          </a:xfrm>
          <a:prstGeom prst="wedgeEllipseCallout">
            <a:avLst>
              <a:gd name="adj1" fmla="val -57608"/>
              <a:gd name="adj2" fmla="val 65014"/>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円形 7">
            <a:extLst>
              <a:ext uri="{FF2B5EF4-FFF2-40B4-BE49-F238E27FC236}">
                <a16:creationId xmlns:a16="http://schemas.microsoft.com/office/drawing/2014/main" id="{97FC58EA-C3BA-B0A2-A4A0-419815FA41F5}"/>
              </a:ext>
            </a:extLst>
          </p:cNvPr>
          <p:cNvSpPr/>
          <p:nvPr/>
        </p:nvSpPr>
        <p:spPr>
          <a:xfrm>
            <a:off x="1789062" y="2002847"/>
            <a:ext cx="615703" cy="346329"/>
          </a:xfrm>
          <a:prstGeom prst="wedgeEllipseCallout">
            <a:avLst>
              <a:gd name="adj1" fmla="val -60437"/>
              <a:gd name="adj2" fmla="val 9267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ABAE74D-A2B6-6598-32E5-D8A70BD6A74F}"/>
              </a:ext>
            </a:extLst>
          </p:cNvPr>
          <p:cNvSpPr txBox="1"/>
          <p:nvPr/>
        </p:nvSpPr>
        <p:spPr>
          <a:xfrm>
            <a:off x="5932256" y="1441080"/>
            <a:ext cx="826263" cy="261610"/>
          </a:xfrm>
          <a:prstGeom prst="rect">
            <a:avLst/>
          </a:prstGeom>
          <a:noFill/>
        </p:spPr>
        <p:txBody>
          <a:bodyPr wrap="square" rtlCol="0">
            <a:spAutoFit/>
          </a:bodyPr>
          <a:lstStyle/>
          <a:p>
            <a:pPr algn="ctr"/>
            <a:r>
              <a:rPr kumimoji="1" lang="ja-JP" altLang="en-US" sz="1100" b="1" dirty="0">
                <a:latin typeface="BIZ UDゴシック" panose="020B0400000000000000" pitchFamily="49" charset="-128"/>
                <a:ea typeface="BIZ UDゴシック" panose="020B0400000000000000" pitchFamily="49" charset="-128"/>
              </a:rPr>
              <a:t>スタッフ</a:t>
            </a:r>
          </a:p>
        </p:txBody>
      </p:sp>
      <p:sp>
        <p:nvSpPr>
          <p:cNvPr id="21" name="テキスト ボックス 20">
            <a:extLst>
              <a:ext uri="{FF2B5EF4-FFF2-40B4-BE49-F238E27FC236}">
                <a16:creationId xmlns:a16="http://schemas.microsoft.com/office/drawing/2014/main" id="{DBF963CB-24A7-CA1B-EB8F-4262DB2F26F9}"/>
              </a:ext>
            </a:extLst>
          </p:cNvPr>
          <p:cNvSpPr txBox="1"/>
          <p:nvPr/>
        </p:nvSpPr>
        <p:spPr>
          <a:xfrm>
            <a:off x="5932256" y="2272417"/>
            <a:ext cx="826263" cy="261610"/>
          </a:xfrm>
          <a:prstGeom prst="rect">
            <a:avLst/>
          </a:prstGeom>
          <a:noFill/>
        </p:spPr>
        <p:txBody>
          <a:bodyPr wrap="square" rtlCol="0">
            <a:spAutoFit/>
          </a:bodyPr>
          <a:lstStyle/>
          <a:p>
            <a:pPr algn="ctr"/>
            <a:r>
              <a:rPr kumimoji="1" lang="ja-JP" altLang="en-US" sz="1100" b="1" dirty="0">
                <a:latin typeface="BIZ UDゴシック" panose="020B0400000000000000" pitchFamily="49" charset="-128"/>
                <a:ea typeface="BIZ UDゴシック" panose="020B0400000000000000" pitchFamily="49" charset="-128"/>
              </a:rPr>
              <a:t>スタッフ</a:t>
            </a:r>
          </a:p>
        </p:txBody>
      </p:sp>
      <p:sp>
        <p:nvSpPr>
          <p:cNvPr id="33" name="テキスト ボックス 32">
            <a:extLst>
              <a:ext uri="{FF2B5EF4-FFF2-40B4-BE49-F238E27FC236}">
                <a16:creationId xmlns:a16="http://schemas.microsoft.com/office/drawing/2014/main" id="{EAB1439D-3764-2DB0-1E4B-0DB5EDF93709}"/>
              </a:ext>
            </a:extLst>
          </p:cNvPr>
          <p:cNvSpPr txBox="1"/>
          <p:nvPr/>
        </p:nvSpPr>
        <p:spPr>
          <a:xfrm>
            <a:off x="1675413" y="2036723"/>
            <a:ext cx="826263" cy="261610"/>
          </a:xfrm>
          <a:prstGeom prst="rect">
            <a:avLst/>
          </a:prstGeom>
          <a:noFill/>
        </p:spPr>
        <p:txBody>
          <a:bodyPr wrap="square" rtlCol="0">
            <a:spAutoFit/>
          </a:bodyPr>
          <a:lstStyle/>
          <a:p>
            <a:pPr algn="ctr"/>
            <a:r>
              <a:rPr kumimoji="1" lang="ja-JP" altLang="en-US" sz="1100" b="1" dirty="0">
                <a:latin typeface="BIZ UDゴシック" panose="020B0400000000000000" pitchFamily="49" charset="-128"/>
                <a:ea typeface="BIZ UDゴシック" panose="020B0400000000000000" pitchFamily="49" charset="-128"/>
              </a:rPr>
              <a:t>スタッフ</a:t>
            </a:r>
          </a:p>
        </p:txBody>
      </p:sp>
      <p:sp>
        <p:nvSpPr>
          <p:cNvPr id="36" name="テキスト ボックス 35">
            <a:extLst>
              <a:ext uri="{FF2B5EF4-FFF2-40B4-BE49-F238E27FC236}">
                <a16:creationId xmlns:a16="http://schemas.microsoft.com/office/drawing/2014/main" id="{952AB825-0832-CBC6-C6C5-9110DE806046}"/>
              </a:ext>
            </a:extLst>
          </p:cNvPr>
          <p:cNvSpPr txBox="1"/>
          <p:nvPr/>
        </p:nvSpPr>
        <p:spPr>
          <a:xfrm>
            <a:off x="1708434" y="3046657"/>
            <a:ext cx="826263" cy="261610"/>
          </a:xfrm>
          <a:prstGeom prst="rect">
            <a:avLst/>
          </a:prstGeom>
          <a:noFill/>
        </p:spPr>
        <p:txBody>
          <a:bodyPr wrap="square" rtlCol="0">
            <a:spAutoFit/>
          </a:bodyPr>
          <a:lstStyle/>
          <a:p>
            <a:pPr algn="ctr"/>
            <a:r>
              <a:rPr kumimoji="1" lang="ja-JP" altLang="en-US" sz="1100" b="1" dirty="0">
                <a:latin typeface="BIZ UDゴシック" panose="020B0400000000000000" pitchFamily="49" charset="-128"/>
                <a:ea typeface="BIZ UDゴシック" panose="020B0400000000000000" pitchFamily="49" charset="-128"/>
              </a:rPr>
              <a:t>ライン</a:t>
            </a:r>
          </a:p>
        </p:txBody>
      </p:sp>
      <p:sp>
        <p:nvSpPr>
          <p:cNvPr id="9" name="テキスト ボックス 8">
            <a:extLst>
              <a:ext uri="{FF2B5EF4-FFF2-40B4-BE49-F238E27FC236}">
                <a16:creationId xmlns:a16="http://schemas.microsoft.com/office/drawing/2014/main" id="{A6446C88-C89C-B6FB-F122-6FDA9BCF809E}"/>
              </a:ext>
            </a:extLst>
          </p:cNvPr>
          <p:cNvSpPr txBox="1"/>
          <p:nvPr/>
        </p:nvSpPr>
        <p:spPr>
          <a:xfrm>
            <a:off x="245861" y="793314"/>
            <a:ext cx="2639783" cy="523220"/>
          </a:xfrm>
          <a:prstGeom prst="rect">
            <a:avLst/>
          </a:prstGeom>
          <a:noFill/>
        </p:spPr>
        <p:txBody>
          <a:bodyPr wrap="square" rtlCol="0">
            <a:spAutoFit/>
          </a:bodyPr>
          <a:lstStyle/>
          <a:p>
            <a:pPr algn="ctr"/>
            <a:r>
              <a:rPr kumimoji="1" lang="ja-JP" altLang="en-US" sz="2800" b="1" dirty="0">
                <a:solidFill>
                  <a:srgbClr val="FF0000"/>
                </a:solidFill>
                <a:latin typeface="BIZ UDPゴシック" panose="020B0400000000000000" pitchFamily="50" charset="-128"/>
                <a:ea typeface="BIZ UDPゴシック" panose="020B0400000000000000" pitchFamily="50" charset="-128"/>
              </a:rPr>
              <a:t>川口版ＩＣＳ</a:t>
            </a:r>
          </a:p>
        </p:txBody>
      </p:sp>
    </p:spTree>
    <p:extLst>
      <p:ext uri="{BB962C8B-B14F-4D97-AF65-F5344CB8AC3E}">
        <p14:creationId xmlns:p14="http://schemas.microsoft.com/office/powerpoint/2010/main" val="3906315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B0150-23B5-F682-E845-949C258A8FE0}"/>
            </a:ext>
          </a:extLst>
        </p:cNvPr>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EEC6D072-09C6-914E-5974-2797F19D9C5C}"/>
              </a:ext>
            </a:extLst>
          </p:cNvPr>
          <p:cNvSpPr/>
          <p:nvPr/>
        </p:nvSpPr>
        <p:spPr>
          <a:xfrm>
            <a:off x="7411694" y="2924774"/>
            <a:ext cx="1856515" cy="53204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EBD10A5B-B603-0B1B-A0D1-03922039BCE6}"/>
              </a:ext>
            </a:extLst>
          </p:cNvPr>
          <p:cNvSpPr/>
          <p:nvPr/>
        </p:nvSpPr>
        <p:spPr>
          <a:xfrm>
            <a:off x="5073365" y="1235926"/>
            <a:ext cx="2075892" cy="105185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CEB79FC4-8E90-6329-A41C-BBE2C78D9D3A}"/>
              </a:ext>
            </a:extLst>
          </p:cNvPr>
          <p:cNvSpPr/>
          <p:nvPr/>
        </p:nvSpPr>
        <p:spPr>
          <a:xfrm>
            <a:off x="7411694" y="1235926"/>
            <a:ext cx="1856515" cy="161840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DAADAFB-6999-5783-809B-E48FCB7396AA}"/>
              </a:ext>
            </a:extLst>
          </p:cNvPr>
          <p:cNvSpPr/>
          <p:nvPr/>
        </p:nvSpPr>
        <p:spPr>
          <a:xfrm>
            <a:off x="386070" y="1227205"/>
            <a:ext cx="4479118" cy="23235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2400" dirty="0">
                <a:solidFill>
                  <a:schemeClr val="tx1"/>
                </a:solidFill>
                <a:latin typeface="ＤＦ特太ゴシック体" panose="020B0509000000000000" pitchFamily="49" charset="-128"/>
                <a:ea typeface="ＤＦ特太ゴシック体" panose="020B0509000000000000" pitchFamily="49" charset="-128"/>
              </a:rPr>
              <a:t>指揮統制</a:t>
            </a:r>
            <a:endParaRPr kumimoji="1" lang="en-US" altLang="ja-JP" sz="2400" dirty="0">
              <a:solidFill>
                <a:schemeClr val="tx1"/>
              </a:solidFill>
              <a:latin typeface="ＤＦ特太ゴシック体" panose="020B0509000000000000" pitchFamily="49" charset="-128"/>
              <a:ea typeface="ＤＦ特太ゴシック体" panose="020B0509000000000000" pitchFamily="49" charset="-128"/>
            </a:endParaRPr>
          </a:p>
          <a:p>
            <a:r>
              <a:rPr lang="ja-JP" altLang="en-US" sz="1200" dirty="0">
                <a:solidFill>
                  <a:schemeClr val="tx1"/>
                </a:solidFill>
                <a:highlight>
                  <a:srgbClr val="00FFFF"/>
                </a:highlight>
                <a:latin typeface="BIZ UDゴシック" panose="020B0400000000000000" pitchFamily="49" charset="-128"/>
                <a:ea typeface="BIZ UDゴシック" panose="020B0400000000000000" pitchFamily="49" charset="-128"/>
              </a:rPr>
              <a:t>スタッフの補佐を受けて</a:t>
            </a:r>
            <a:endParaRPr lang="en-US" altLang="ja-JP" sz="1200" dirty="0">
              <a:solidFill>
                <a:schemeClr val="tx1"/>
              </a:solidFill>
              <a:highlight>
                <a:srgbClr val="00FFFF"/>
              </a:highlight>
              <a:latin typeface="BIZ UDゴシック" panose="020B0400000000000000" pitchFamily="49" charset="-128"/>
              <a:ea typeface="BIZ UDゴシック" panose="020B0400000000000000" pitchFamily="49" charset="-128"/>
            </a:endParaRPr>
          </a:p>
          <a:p>
            <a:r>
              <a:rPr kumimoji="1" lang="ja-JP" altLang="en-US" sz="1200" dirty="0">
                <a:solidFill>
                  <a:schemeClr val="tx1"/>
                </a:solidFill>
                <a:highlight>
                  <a:srgbClr val="00FFFF"/>
                </a:highlight>
                <a:latin typeface="BIZ UDゴシック" panose="020B0400000000000000" pitchFamily="49" charset="-128"/>
                <a:ea typeface="BIZ UDゴシック" panose="020B0400000000000000" pitchFamily="49" charset="-128"/>
              </a:rPr>
              <a:t>現場対応の指揮調整を行う</a:t>
            </a:r>
          </a:p>
        </p:txBody>
      </p:sp>
      <p:sp>
        <p:nvSpPr>
          <p:cNvPr id="3" name="四角形 150">
            <a:extLst>
              <a:ext uri="{FF2B5EF4-FFF2-40B4-BE49-F238E27FC236}">
                <a16:creationId xmlns:a16="http://schemas.microsoft.com/office/drawing/2014/main" id="{0FB46536-921F-FF6F-D9BE-758CC726C6D7}"/>
              </a:ext>
            </a:extLst>
          </p:cNvPr>
          <p:cNvSpPr txBox="1">
            <a:spLocks/>
          </p:cNvSpPr>
          <p:nvPr/>
        </p:nvSpPr>
        <p:spPr>
          <a:xfrm>
            <a:off x="274186" y="294309"/>
            <a:ext cx="9357627" cy="635139"/>
          </a:xfrm>
          <a:prstGeom prst="rect">
            <a:avLst/>
          </a:prstGeom>
          <a:solidFill>
            <a:schemeClr val="accent5"/>
          </a:solidFill>
          <a:ln>
            <a:solidFill>
              <a:schemeClr val="tx1"/>
            </a:solidFill>
          </a:ln>
        </p:spPr>
        <p:txBody>
          <a:bodyPr vert="horz" lIns="91440" tIns="45720" rIns="91440" bIns="45720" rtlCol="0" anchor="ctr">
            <a:normAutofit fontScale="92500"/>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（参考）先行自治体の例（川口市／災害対策本部の構成①）</a:t>
            </a:r>
            <a:endParaRPr lang="ja-JP" altLang="en-US" dirty="0">
              <a:solidFill>
                <a:schemeClr val="bg1"/>
              </a:solidFill>
              <a:latin typeface="AR丸ゴシック体E"/>
              <a:ea typeface="AR丸ゴシック体E"/>
            </a:endParaRPr>
          </a:p>
        </p:txBody>
      </p:sp>
      <p:sp>
        <p:nvSpPr>
          <p:cNvPr id="19" name="四角形: 角を丸くする 18">
            <a:extLst>
              <a:ext uri="{FF2B5EF4-FFF2-40B4-BE49-F238E27FC236}">
                <a16:creationId xmlns:a16="http://schemas.microsoft.com/office/drawing/2014/main" id="{3906B119-44B0-CC0C-EAC4-96C1E2A531CA}"/>
              </a:ext>
            </a:extLst>
          </p:cNvPr>
          <p:cNvSpPr/>
          <p:nvPr/>
        </p:nvSpPr>
        <p:spPr>
          <a:xfrm>
            <a:off x="584273" y="2410312"/>
            <a:ext cx="1545493"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指揮統括部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51" name="四角形: 角を丸くする 50">
            <a:extLst>
              <a:ext uri="{FF2B5EF4-FFF2-40B4-BE49-F238E27FC236}">
                <a16:creationId xmlns:a16="http://schemas.microsoft.com/office/drawing/2014/main" id="{C0F3CB3B-F1BB-249C-BFFF-F60B1E0AF177}"/>
              </a:ext>
            </a:extLst>
          </p:cNvPr>
          <p:cNvSpPr/>
          <p:nvPr/>
        </p:nvSpPr>
        <p:spPr>
          <a:xfrm>
            <a:off x="7621387" y="1723255"/>
            <a:ext cx="1440160" cy="1046479"/>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秘書・広報</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54" name="楕円 53">
            <a:extLst>
              <a:ext uri="{FF2B5EF4-FFF2-40B4-BE49-F238E27FC236}">
                <a16:creationId xmlns:a16="http://schemas.microsoft.com/office/drawing/2014/main" id="{DC9E5DBE-7189-AAE2-11CE-BE285C54C32E}"/>
              </a:ext>
            </a:extLst>
          </p:cNvPr>
          <p:cNvSpPr/>
          <p:nvPr/>
        </p:nvSpPr>
        <p:spPr>
          <a:xfrm>
            <a:off x="2396717" y="1060793"/>
            <a:ext cx="2340260" cy="534279"/>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ＤＦ特太ゴシック体" panose="020B0509000000000000" pitchFamily="49" charset="-128"/>
              <a:ea typeface="ＤＦ特太ゴシック体" panose="020B0509000000000000" pitchFamily="49" charset="-128"/>
            </a:endParaRPr>
          </a:p>
        </p:txBody>
      </p:sp>
      <p:sp>
        <p:nvSpPr>
          <p:cNvPr id="58" name="楕円 57">
            <a:extLst>
              <a:ext uri="{FF2B5EF4-FFF2-40B4-BE49-F238E27FC236}">
                <a16:creationId xmlns:a16="http://schemas.microsoft.com/office/drawing/2014/main" id="{0E1AEB9F-03D8-EC75-0D23-57CE90075478}"/>
              </a:ext>
            </a:extLst>
          </p:cNvPr>
          <p:cNvSpPr/>
          <p:nvPr/>
        </p:nvSpPr>
        <p:spPr>
          <a:xfrm>
            <a:off x="5269566" y="1060793"/>
            <a:ext cx="1635030" cy="507858"/>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班名</a:t>
            </a:r>
          </a:p>
        </p:txBody>
      </p:sp>
      <p:sp>
        <p:nvSpPr>
          <p:cNvPr id="83" name="楕円 82">
            <a:extLst>
              <a:ext uri="{FF2B5EF4-FFF2-40B4-BE49-F238E27FC236}">
                <a16:creationId xmlns:a16="http://schemas.microsoft.com/office/drawing/2014/main" id="{69448CE8-F2CC-6778-5E0C-0DBB236179D9}"/>
              </a:ext>
            </a:extLst>
          </p:cNvPr>
          <p:cNvSpPr/>
          <p:nvPr/>
        </p:nvSpPr>
        <p:spPr>
          <a:xfrm>
            <a:off x="7592165" y="1080499"/>
            <a:ext cx="1495575" cy="479981"/>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担当</a:t>
            </a:r>
          </a:p>
        </p:txBody>
      </p:sp>
      <p:sp>
        <p:nvSpPr>
          <p:cNvPr id="4" name="テキスト ボックス 3">
            <a:extLst>
              <a:ext uri="{FF2B5EF4-FFF2-40B4-BE49-F238E27FC236}">
                <a16:creationId xmlns:a16="http://schemas.microsoft.com/office/drawing/2014/main" id="{FAA8D6D1-1C0D-5D1C-3956-F8942F63310D}"/>
              </a:ext>
            </a:extLst>
          </p:cNvPr>
          <p:cNvSpPr txBox="1"/>
          <p:nvPr/>
        </p:nvSpPr>
        <p:spPr>
          <a:xfrm>
            <a:off x="2542221" y="1041075"/>
            <a:ext cx="2055762" cy="584775"/>
          </a:xfrm>
          <a:prstGeom prst="rect">
            <a:avLst/>
          </a:prstGeom>
          <a:noFill/>
        </p:spPr>
        <p:txBody>
          <a:bodyPr wrap="square" rtlCol="0">
            <a:spAutoFit/>
          </a:bodyPr>
          <a:lstStyle/>
          <a:p>
            <a:pPr algn="ctr"/>
            <a:r>
              <a:rPr lang="ja-JP" altLang="en-US" sz="1600" dirty="0">
                <a:solidFill>
                  <a:schemeClr val="bg1"/>
                </a:solidFill>
                <a:latin typeface="ＤＦ特太ゴシック体" panose="020B0509000000000000" pitchFamily="49" charset="-128"/>
                <a:ea typeface="ＤＦ特太ゴシック体" panose="020B0509000000000000" pitchFamily="49" charset="-128"/>
              </a:rPr>
              <a:t>ＩＣＳによる区分</a:t>
            </a:r>
            <a:endParaRPr lang="en-US" altLang="ja-JP" sz="1600" dirty="0">
              <a:solidFill>
                <a:schemeClr val="bg1"/>
              </a:solidFill>
              <a:latin typeface="ＤＦ特太ゴシック体" panose="020B0509000000000000" pitchFamily="49" charset="-128"/>
              <a:ea typeface="ＤＦ特太ゴシック体" panose="020B0509000000000000" pitchFamily="49" charset="-128"/>
            </a:endParaRPr>
          </a:p>
          <a:p>
            <a:pPr algn="ctr"/>
            <a:r>
              <a:rPr lang="ja-JP" altLang="en-US" sz="1600" dirty="0">
                <a:solidFill>
                  <a:schemeClr val="bg1"/>
                </a:solidFill>
                <a:latin typeface="ＤＦ特太ゴシック体" panose="020B0509000000000000" pitchFamily="49" charset="-128"/>
                <a:ea typeface="ＤＦ特太ゴシック体" panose="020B0509000000000000" pitchFamily="49" charset="-128"/>
              </a:rPr>
              <a:t>（役割）</a:t>
            </a:r>
          </a:p>
        </p:txBody>
      </p:sp>
      <p:sp>
        <p:nvSpPr>
          <p:cNvPr id="13" name="正方形/長方形 12">
            <a:extLst>
              <a:ext uri="{FF2B5EF4-FFF2-40B4-BE49-F238E27FC236}">
                <a16:creationId xmlns:a16="http://schemas.microsoft.com/office/drawing/2014/main" id="{CFFAAF3C-8EE7-ED06-DDD9-BDAA3411D90A}"/>
              </a:ext>
            </a:extLst>
          </p:cNvPr>
          <p:cNvSpPr/>
          <p:nvPr/>
        </p:nvSpPr>
        <p:spPr>
          <a:xfrm>
            <a:off x="2408235" y="1737477"/>
            <a:ext cx="2340260" cy="531436"/>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33A1F40-3256-32E5-2C59-D1A9C2677068}"/>
              </a:ext>
            </a:extLst>
          </p:cNvPr>
          <p:cNvSpPr/>
          <p:nvPr/>
        </p:nvSpPr>
        <p:spPr>
          <a:xfrm>
            <a:off x="376739" y="3773699"/>
            <a:ext cx="4479118" cy="278999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2400" dirty="0">
                <a:solidFill>
                  <a:schemeClr val="accent6">
                    <a:lumMod val="50000"/>
                  </a:schemeClr>
                </a:solidFill>
                <a:latin typeface="ＤＦ特太ゴシック体" panose="020B0509000000000000" pitchFamily="49" charset="-128"/>
                <a:ea typeface="ＤＦ特太ゴシック体" panose="020B0509000000000000" pitchFamily="49" charset="-128"/>
              </a:rPr>
              <a:t>総務</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スタッフ</a:t>
            </a:r>
            <a:r>
              <a:rPr lang="en-US" altLang="ja-JP" sz="1200" dirty="0">
                <a:solidFill>
                  <a:schemeClr val="tx1"/>
                </a:solidFill>
                <a:latin typeface="BIZ UDゴシック" panose="020B0400000000000000" pitchFamily="49" charset="-128"/>
                <a:ea typeface="BIZ UDゴシック" panose="020B0400000000000000" pitchFamily="49" charset="-128"/>
              </a:rPr>
              <a:t>)</a:t>
            </a:r>
          </a:p>
          <a:p>
            <a:r>
              <a:rPr lang="ja-JP" altLang="en-US" sz="1200" dirty="0">
                <a:solidFill>
                  <a:schemeClr val="tx1"/>
                </a:solidFill>
                <a:highlight>
                  <a:srgbClr val="00FF00"/>
                </a:highlight>
                <a:latin typeface="BIZ UDゴシック" panose="020B0400000000000000" pitchFamily="49" charset="-128"/>
                <a:ea typeface="BIZ UDゴシック" panose="020B0400000000000000" pitchFamily="49" charset="-128"/>
              </a:rPr>
              <a:t>指揮者を補佐してスタッフ</a:t>
            </a:r>
            <a:endParaRPr lang="en-US" altLang="ja-JP" sz="1200" dirty="0">
              <a:solidFill>
                <a:schemeClr val="tx1"/>
              </a:solidFill>
              <a:highlight>
                <a:srgbClr val="00FF00"/>
              </a:highlight>
              <a:latin typeface="BIZ UDゴシック" panose="020B0400000000000000" pitchFamily="49" charset="-128"/>
              <a:ea typeface="BIZ UDゴシック" panose="020B0400000000000000" pitchFamily="49" charset="-128"/>
            </a:endParaRPr>
          </a:p>
          <a:p>
            <a:r>
              <a:rPr lang="ja-JP" altLang="en-US" sz="1200" dirty="0">
                <a:solidFill>
                  <a:schemeClr val="tx1"/>
                </a:solidFill>
                <a:highlight>
                  <a:srgbClr val="00FF00"/>
                </a:highlight>
                <a:latin typeface="BIZ UDゴシック" panose="020B0400000000000000" pitchFamily="49" charset="-128"/>
                <a:ea typeface="BIZ UDゴシック" panose="020B0400000000000000" pitchFamily="49" charset="-128"/>
              </a:rPr>
              <a:t>業務を行う</a:t>
            </a:r>
          </a:p>
          <a:p>
            <a:endParaRPr kumimoji="1" lang="ja-JP" altLang="en-US" sz="2400" dirty="0">
              <a:solidFill>
                <a:schemeClr val="accent6">
                  <a:lumMod val="50000"/>
                </a:schemeClr>
              </a:solidFill>
              <a:latin typeface="ＤＦ特太ゴシック体" panose="020B0509000000000000" pitchFamily="49" charset="-128"/>
              <a:ea typeface="ＤＦ特太ゴシック体" panose="020B0509000000000000" pitchFamily="49" charset="-128"/>
            </a:endParaRPr>
          </a:p>
        </p:txBody>
      </p:sp>
      <p:sp>
        <p:nvSpPr>
          <p:cNvPr id="15" name="正方形/長方形 14">
            <a:extLst>
              <a:ext uri="{FF2B5EF4-FFF2-40B4-BE49-F238E27FC236}">
                <a16:creationId xmlns:a16="http://schemas.microsoft.com/office/drawing/2014/main" id="{B1887A1D-85C0-5F95-5C19-BC251AE5787B}"/>
              </a:ext>
            </a:extLst>
          </p:cNvPr>
          <p:cNvSpPr/>
          <p:nvPr/>
        </p:nvSpPr>
        <p:spPr>
          <a:xfrm>
            <a:off x="2408235" y="2322892"/>
            <a:ext cx="2340260" cy="531436"/>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EC2F258-7F14-7408-89D1-A984883F30EB}"/>
              </a:ext>
            </a:extLst>
          </p:cNvPr>
          <p:cNvSpPr/>
          <p:nvPr/>
        </p:nvSpPr>
        <p:spPr>
          <a:xfrm>
            <a:off x="2408235" y="2914091"/>
            <a:ext cx="2340260" cy="531436"/>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7123A1E8-4587-1A6E-356D-7E75BFEB0CD6}"/>
              </a:ext>
            </a:extLst>
          </p:cNvPr>
          <p:cNvSpPr/>
          <p:nvPr/>
        </p:nvSpPr>
        <p:spPr>
          <a:xfrm>
            <a:off x="5087052" y="2341280"/>
            <a:ext cx="2075892" cy="51304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249E8176-8FE1-7C7A-3903-D500F739BBB0}"/>
              </a:ext>
            </a:extLst>
          </p:cNvPr>
          <p:cNvSpPr/>
          <p:nvPr/>
        </p:nvSpPr>
        <p:spPr>
          <a:xfrm>
            <a:off x="5091373" y="2933958"/>
            <a:ext cx="2075892" cy="51304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0D2391D0-1122-E56B-D758-67034F7EDEEC}"/>
              </a:ext>
            </a:extLst>
          </p:cNvPr>
          <p:cNvSpPr/>
          <p:nvPr/>
        </p:nvSpPr>
        <p:spPr>
          <a:xfrm>
            <a:off x="5311659" y="3062958"/>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FE64B79B-B8E8-48A3-314B-5B09AF43C441}"/>
              </a:ext>
            </a:extLst>
          </p:cNvPr>
          <p:cNvSpPr/>
          <p:nvPr/>
        </p:nvSpPr>
        <p:spPr>
          <a:xfrm>
            <a:off x="5269566" y="3021208"/>
            <a:ext cx="1657964"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議会</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848224CD-56B8-3708-913B-9C9C20B98484}"/>
              </a:ext>
            </a:extLst>
          </p:cNvPr>
          <p:cNvSpPr/>
          <p:nvPr/>
        </p:nvSpPr>
        <p:spPr>
          <a:xfrm>
            <a:off x="7643064" y="3038926"/>
            <a:ext cx="1440160" cy="320830"/>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議会</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7" name="矢印: 右 26">
            <a:extLst>
              <a:ext uri="{FF2B5EF4-FFF2-40B4-BE49-F238E27FC236}">
                <a16:creationId xmlns:a16="http://schemas.microsoft.com/office/drawing/2014/main" id="{BFF39C23-287A-9907-0885-41EA70DC031B}"/>
              </a:ext>
            </a:extLst>
          </p:cNvPr>
          <p:cNvSpPr/>
          <p:nvPr/>
        </p:nvSpPr>
        <p:spPr>
          <a:xfrm>
            <a:off x="5311659" y="1888249"/>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22665F50-A508-4BE7-CA17-AB445D41D918}"/>
              </a:ext>
            </a:extLst>
          </p:cNvPr>
          <p:cNvSpPr/>
          <p:nvPr/>
        </p:nvSpPr>
        <p:spPr>
          <a:xfrm>
            <a:off x="5332075" y="2446079"/>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30EB9E5D-6474-8BE8-E90D-22F1AF62566E}"/>
              </a:ext>
            </a:extLst>
          </p:cNvPr>
          <p:cNvSpPr/>
          <p:nvPr/>
        </p:nvSpPr>
        <p:spPr>
          <a:xfrm>
            <a:off x="5279281" y="1838091"/>
            <a:ext cx="1657964"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広報</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60" name="四角形: 角を丸くする 59">
            <a:extLst>
              <a:ext uri="{FF2B5EF4-FFF2-40B4-BE49-F238E27FC236}">
                <a16:creationId xmlns:a16="http://schemas.microsoft.com/office/drawing/2014/main" id="{2F8960E1-8B8D-A813-C121-1F94452034E8}"/>
              </a:ext>
            </a:extLst>
          </p:cNvPr>
          <p:cNvSpPr/>
          <p:nvPr/>
        </p:nvSpPr>
        <p:spPr>
          <a:xfrm>
            <a:off x="5279281" y="2431187"/>
            <a:ext cx="1657964"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秘書</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9" name="矢印: 右 28">
            <a:extLst>
              <a:ext uri="{FF2B5EF4-FFF2-40B4-BE49-F238E27FC236}">
                <a16:creationId xmlns:a16="http://schemas.microsoft.com/office/drawing/2014/main" id="{54F356EE-DA13-DEF4-ABFE-7734D5157D58}"/>
              </a:ext>
            </a:extLst>
          </p:cNvPr>
          <p:cNvSpPr/>
          <p:nvPr/>
        </p:nvSpPr>
        <p:spPr>
          <a:xfrm>
            <a:off x="2969553" y="1870740"/>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975C5596-69E2-D20A-1B77-878BEE30B125}"/>
              </a:ext>
            </a:extLst>
          </p:cNvPr>
          <p:cNvSpPr/>
          <p:nvPr/>
        </p:nvSpPr>
        <p:spPr>
          <a:xfrm>
            <a:off x="2958666" y="2491883"/>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47412CB6-E1AA-2229-9213-6CBBE4DF0568}"/>
              </a:ext>
            </a:extLst>
          </p:cNvPr>
          <p:cNvSpPr/>
          <p:nvPr/>
        </p:nvSpPr>
        <p:spPr>
          <a:xfrm>
            <a:off x="2965196" y="3066886"/>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8750646B-92A7-4FB7-B3CD-9E8BF76BD705}"/>
              </a:ext>
            </a:extLst>
          </p:cNvPr>
          <p:cNvSpPr/>
          <p:nvPr/>
        </p:nvSpPr>
        <p:spPr>
          <a:xfrm>
            <a:off x="2533958" y="1836420"/>
            <a:ext cx="2072289" cy="338548"/>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広報</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45637AD7-B432-0C0A-B768-19473D9E8578}"/>
              </a:ext>
            </a:extLst>
          </p:cNvPr>
          <p:cNvSpPr/>
          <p:nvPr/>
        </p:nvSpPr>
        <p:spPr>
          <a:xfrm>
            <a:off x="2533138" y="2409131"/>
            <a:ext cx="2072289" cy="338548"/>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連絡調整（秘書）</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CF4778B8-9A60-358F-60FA-E2E66E2D93FC}"/>
              </a:ext>
            </a:extLst>
          </p:cNvPr>
          <p:cNvSpPr/>
          <p:nvPr/>
        </p:nvSpPr>
        <p:spPr>
          <a:xfrm>
            <a:off x="2547197" y="3000701"/>
            <a:ext cx="2072289" cy="338548"/>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連絡調整（議会）</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797E60CA-D04D-EE38-8412-EC06DAB6D22B}"/>
              </a:ext>
            </a:extLst>
          </p:cNvPr>
          <p:cNvSpPr/>
          <p:nvPr/>
        </p:nvSpPr>
        <p:spPr>
          <a:xfrm>
            <a:off x="2408235" y="4173606"/>
            <a:ext cx="2340260" cy="666596"/>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368E98FB-1FD5-68C9-4217-F979155F76E7}"/>
              </a:ext>
            </a:extLst>
          </p:cNvPr>
          <p:cNvSpPr/>
          <p:nvPr/>
        </p:nvSpPr>
        <p:spPr>
          <a:xfrm>
            <a:off x="2413340" y="4979900"/>
            <a:ext cx="2340260" cy="147273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0EEB10F3-03F3-C23A-043E-9C73B76F5B40}"/>
              </a:ext>
            </a:extLst>
          </p:cNvPr>
          <p:cNvSpPr/>
          <p:nvPr/>
        </p:nvSpPr>
        <p:spPr>
          <a:xfrm>
            <a:off x="5107271" y="3788352"/>
            <a:ext cx="2075892" cy="105185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584F579F-81FE-F5F1-0287-8CE5D7AF87EE}"/>
              </a:ext>
            </a:extLst>
          </p:cNvPr>
          <p:cNvSpPr/>
          <p:nvPr/>
        </p:nvSpPr>
        <p:spPr>
          <a:xfrm>
            <a:off x="5120958" y="4941168"/>
            <a:ext cx="2075892" cy="88970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744ECC54-86AB-3BF4-4CFE-0D5DC5D99B3E}"/>
              </a:ext>
            </a:extLst>
          </p:cNvPr>
          <p:cNvSpPr/>
          <p:nvPr/>
        </p:nvSpPr>
        <p:spPr>
          <a:xfrm>
            <a:off x="5120958" y="5940288"/>
            <a:ext cx="2075892" cy="51304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5728F83D-1F01-16FD-BB4C-C398688AE135}"/>
              </a:ext>
            </a:extLst>
          </p:cNvPr>
          <p:cNvSpPr/>
          <p:nvPr/>
        </p:nvSpPr>
        <p:spPr>
          <a:xfrm>
            <a:off x="5320465" y="3612031"/>
            <a:ext cx="1635030" cy="507858"/>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班名</a:t>
            </a:r>
          </a:p>
        </p:txBody>
      </p:sp>
      <p:sp>
        <p:nvSpPr>
          <p:cNvPr id="47" name="楕円 46">
            <a:extLst>
              <a:ext uri="{FF2B5EF4-FFF2-40B4-BE49-F238E27FC236}">
                <a16:creationId xmlns:a16="http://schemas.microsoft.com/office/drawing/2014/main" id="{B272F7AF-2EDD-1C73-2B40-E2C789BE37F3}"/>
              </a:ext>
            </a:extLst>
          </p:cNvPr>
          <p:cNvSpPr/>
          <p:nvPr/>
        </p:nvSpPr>
        <p:spPr>
          <a:xfrm>
            <a:off x="2450871" y="3609020"/>
            <a:ext cx="2340260" cy="534279"/>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ＤＦ特太ゴシック体" panose="020B0509000000000000" pitchFamily="49" charset="-128"/>
              <a:ea typeface="ＤＦ特太ゴシック体" panose="020B0509000000000000" pitchFamily="49" charset="-128"/>
            </a:endParaRPr>
          </a:p>
        </p:txBody>
      </p:sp>
      <p:sp>
        <p:nvSpPr>
          <p:cNvPr id="46" name="テキスト ボックス 45">
            <a:extLst>
              <a:ext uri="{FF2B5EF4-FFF2-40B4-BE49-F238E27FC236}">
                <a16:creationId xmlns:a16="http://schemas.microsoft.com/office/drawing/2014/main" id="{43CF15BA-C7BB-AEDF-E151-4EFDF49F5EA8}"/>
              </a:ext>
            </a:extLst>
          </p:cNvPr>
          <p:cNvSpPr txBox="1"/>
          <p:nvPr/>
        </p:nvSpPr>
        <p:spPr>
          <a:xfrm>
            <a:off x="2593120" y="3592313"/>
            <a:ext cx="2055762" cy="584775"/>
          </a:xfrm>
          <a:prstGeom prst="rect">
            <a:avLst/>
          </a:prstGeom>
          <a:noFill/>
        </p:spPr>
        <p:txBody>
          <a:bodyPr wrap="square" rtlCol="0">
            <a:spAutoFit/>
          </a:bodyPr>
          <a:lstStyle/>
          <a:p>
            <a:pPr algn="ctr"/>
            <a:r>
              <a:rPr lang="ja-JP" altLang="en-US" sz="1600" dirty="0">
                <a:solidFill>
                  <a:schemeClr val="bg1"/>
                </a:solidFill>
                <a:latin typeface="ＤＦ特太ゴシック体" panose="020B0509000000000000" pitchFamily="49" charset="-128"/>
                <a:ea typeface="ＤＦ特太ゴシック体" panose="020B0509000000000000" pitchFamily="49" charset="-128"/>
              </a:rPr>
              <a:t>ＩＣＳによる区分</a:t>
            </a:r>
            <a:endParaRPr lang="en-US" altLang="ja-JP" sz="1600" dirty="0">
              <a:solidFill>
                <a:schemeClr val="bg1"/>
              </a:solidFill>
              <a:latin typeface="ＤＦ特太ゴシック体" panose="020B0509000000000000" pitchFamily="49" charset="-128"/>
              <a:ea typeface="ＤＦ特太ゴシック体" panose="020B0509000000000000" pitchFamily="49" charset="-128"/>
            </a:endParaRPr>
          </a:p>
          <a:p>
            <a:pPr algn="ctr"/>
            <a:r>
              <a:rPr lang="ja-JP" altLang="en-US" sz="1600" dirty="0">
                <a:solidFill>
                  <a:schemeClr val="bg1"/>
                </a:solidFill>
                <a:latin typeface="ＤＦ特太ゴシック体" panose="020B0509000000000000" pitchFamily="49" charset="-128"/>
                <a:ea typeface="ＤＦ特太ゴシック体" panose="020B0509000000000000" pitchFamily="49" charset="-128"/>
              </a:rPr>
              <a:t>（役割）</a:t>
            </a:r>
          </a:p>
        </p:txBody>
      </p:sp>
      <p:sp>
        <p:nvSpPr>
          <p:cNvPr id="48" name="四角形: 角を丸くする 47">
            <a:extLst>
              <a:ext uri="{FF2B5EF4-FFF2-40B4-BE49-F238E27FC236}">
                <a16:creationId xmlns:a16="http://schemas.microsoft.com/office/drawing/2014/main" id="{7033B736-E34B-FC21-6E6B-177396AD84B8}"/>
              </a:ext>
            </a:extLst>
          </p:cNvPr>
          <p:cNvSpPr/>
          <p:nvPr/>
        </p:nvSpPr>
        <p:spPr>
          <a:xfrm>
            <a:off x="577434" y="5071360"/>
            <a:ext cx="1545493" cy="338548"/>
          </a:xfrm>
          <a:prstGeom prst="roundRect">
            <a:avLst/>
          </a:prstGeom>
          <a:solidFill>
            <a:schemeClr val="accent6">
              <a:lumMod val="75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総務部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2AE6D3CA-14EB-780E-FA5B-9F20DA876260}"/>
              </a:ext>
            </a:extLst>
          </p:cNvPr>
          <p:cNvSpPr/>
          <p:nvPr/>
        </p:nvSpPr>
        <p:spPr>
          <a:xfrm>
            <a:off x="7434577" y="3780619"/>
            <a:ext cx="1856515" cy="105184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EB7222FF-F144-858B-428D-F0B6AB8850DD}"/>
              </a:ext>
            </a:extLst>
          </p:cNvPr>
          <p:cNvSpPr/>
          <p:nvPr/>
        </p:nvSpPr>
        <p:spPr>
          <a:xfrm>
            <a:off x="7684856" y="4246710"/>
            <a:ext cx="1440160" cy="320830"/>
          </a:xfrm>
          <a:prstGeom prst="roundRect">
            <a:avLst/>
          </a:prstGeom>
          <a:solidFill>
            <a:schemeClr val="accent6">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職員</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5" name="楕円 44">
            <a:extLst>
              <a:ext uri="{FF2B5EF4-FFF2-40B4-BE49-F238E27FC236}">
                <a16:creationId xmlns:a16="http://schemas.microsoft.com/office/drawing/2014/main" id="{BCFC820C-E971-B20C-0C66-A0BFF3732C8B}"/>
              </a:ext>
            </a:extLst>
          </p:cNvPr>
          <p:cNvSpPr/>
          <p:nvPr/>
        </p:nvSpPr>
        <p:spPr>
          <a:xfrm>
            <a:off x="7643064" y="3631737"/>
            <a:ext cx="1495575" cy="479981"/>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担当</a:t>
            </a:r>
          </a:p>
        </p:txBody>
      </p:sp>
      <p:sp>
        <p:nvSpPr>
          <p:cNvPr id="70" name="正方形/長方形 69">
            <a:extLst>
              <a:ext uri="{FF2B5EF4-FFF2-40B4-BE49-F238E27FC236}">
                <a16:creationId xmlns:a16="http://schemas.microsoft.com/office/drawing/2014/main" id="{23F9881A-3627-2201-D3A9-BF1729D5E8F3}"/>
              </a:ext>
            </a:extLst>
          </p:cNvPr>
          <p:cNvSpPr/>
          <p:nvPr/>
        </p:nvSpPr>
        <p:spPr>
          <a:xfrm>
            <a:off x="7436809" y="4941169"/>
            <a:ext cx="1856515" cy="88970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四角形: 角を丸くする 72">
            <a:extLst>
              <a:ext uri="{FF2B5EF4-FFF2-40B4-BE49-F238E27FC236}">
                <a16:creationId xmlns:a16="http://schemas.microsoft.com/office/drawing/2014/main" id="{4BC68F62-17D9-64F5-522C-178A62F27829}"/>
              </a:ext>
            </a:extLst>
          </p:cNvPr>
          <p:cNvSpPr/>
          <p:nvPr/>
        </p:nvSpPr>
        <p:spPr>
          <a:xfrm>
            <a:off x="7689304" y="5031075"/>
            <a:ext cx="1440160" cy="320830"/>
          </a:xfrm>
          <a:prstGeom prst="roundRect">
            <a:avLst/>
          </a:prstGeom>
          <a:solidFill>
            <a:schemeClr val="accent6">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総務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4" name="四角形: 角を丸くする 73">
            <a:extLst>
              <a:ext uri="{FF2B5EF4-FFF2-40B4-BE49-F238E27FC236}">
                <a16:creationId xmlns:a16="http://schemas.microsoft.com/office/drawing/2014/main" id="{85652CDD-792F-CDD5-220A-BA1EECC08B18}"/>
              </a:ext>
            </a:extLst>
          </p:cNvPr>
          <p:cNvSpPr/>
          <p:nvPr/>
        </p:nvSpPr>
        <p:spPr>
          <a:xfrm>
            <a:off x="7701346" y="5409908"/>
            <a:ext cx="1428118" cy="320830"/>
          </a:xfrm>
          <a:prstGeom prst="roundRect">
            <a:avLst/>
          </a:prstGeom>
          <a:solidFill>
            <a:schemeClr val="accent6">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会計</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6" name="正方形/長方形 75">
            <a:extLst>
              <a:ext uri="{FF2B5EF4-FFF2-40B4-BE49-F238E27FC236}">
                <a16:creationId xmlns:a16="http://schemas.microsoft.com/office/drawing/2014/main" id="{F7ECEDB8-FDAB-4B71-EDAB-40806080B9BD}"/>
              </a:ext>
            </a:extLst>
          </p:cNvPr>
          <p:cNvSpPr/>
          <p:nvPr/>
        </p:nvSpPr>
        <p:spPr>
          <a:xfrm>
            <a:off x="7434577" y="5940444"/>
            <a:ext cx="1856515" cy="51289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四角形: 角を丸くする 77">
            <a:extLst>
              <a:ext uri="{FF2B5EF4-FFF2-40B4-BE49-F238E27FC236}">
                <a16:creationId xmlns:a16="http://schemas.microsoft.com/office/drawing/2014/main" id="{4FDD5B81-4A7A-B4F9-B90D-198E1B3370F5}"/>
              </a:ext>
            </a:extLst>
          </p:cNvPr>
          <p:cNvSpPr/>
          <p:nvPr/>
        </p:nvSpPr>
        <p:spPr>
          <a:xfrm>
            <a:off x="7687480" y="6027538"/>
            <a:ext cx="1440160" cy="320830"/>
          </a:xfrm>
          <a:prstGeom prst="roundRect">
            <a:avLst/>
          </a:prstGeom>
          <a:solidFill>
            <a:schemeClr val="accent6">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福祉（日赤）</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8C782410-9668-9366-DCCB-8BB869CEDA1F}"/>
              </a:ext>
            </a:extLst>
          </p:cNvPr>
          <p:cNvSpPr>
            <a:spLocks noGrp="1"/>
          </p:cNvSpPr>
          <p:nvPr>
            <p:ph type="sldNum" sz="quarter" idx="12"/>
          </p:nvPr>
        </p:nvSpPr>
        <p:spPr>
          <a:xfrm>
            <a:off x="7450825" y="6373479"/>
            <a:ext cx="2078436" cy="365125"/>
          </a:xfrm>
        </p:spPr>
        <p:txBody>
          <a:bodyPr/>
          <a:lstStyle/>
          <a:p>
            <a:fld id="{2C9400E4-C46D-48FA-AEA0-ED136F70A0E5}" type="slidenum">
              <a:rPr kumimoji="1" lang="ja-JP" altLang="en-US" smtClean="0"/>
              <a:t>33</a:t>
            </a:fld>
            <a:endParaRPr kumimoji="1" lang="ja-JP" altLang="en-US" dirty="0"/>
          </a:p>
        </p:txBody>
      </p:sp>
      <p:sp>
        <p:nvSpPr>
          <p:cNvPr id="90" name="矢印: 右 89">
            <a:extLst>
              <a:ext uri="{FF2B5EF4-FFF2-40B4-BE49-F238E27FC236}">
                <a16:creationId xmlns:a16="http://schemas.microsoft.com/office/drawing/2014/main" id="{F569721C-9637-1055-EA14-F7239CA66827}"/>
              </a:ext>
            </a:extLst>
          </p:cNvPr>
          <p:cNvSpPr/>
          <p:nvPr/>
        </p:nvSpPr>
        <p:spPr>
          <a:xfrm>
            <a:off x="2968175" y="4304579"/>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矢印: 右 90">
            <a:extLst>
              <a:ext uri="{FF2B5EF4-FFF2-40B4-BE49-F238E27FC236}">
                <a16:creationId xmlns:a16="http://schemas.microsoft.com/office/drawing/2014/main" id="{7795C757-6D5F-F33F-3774-946838C59066}"/>
              </a:ext>
            </a:extLst>
          </p:cNvPr>
          <p:cNvSpPr/>
          <p:nvPr/>
        </p:nvSpPr>
        <p:spPr>
          <a:xfrm>
            <a:off x="2907973" y="5305414"/>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矢印: 右 93">
            <a:extLst>
              <a:ext uri="{FF2B5EF4-FFF2-40B4-BE49-F238E27FC236}">
                <a16:creationId xmlns:a16="http://schemas.microsoft.com/office/drawing/2014/main" id="{26A66AA7-1B18-8331-25B8-BE7A4A237E45}"/>
              </a:ext>
            </a:extLst>
          </p:cNvPr>
          <p:cNvSpPr/>
          <p:nvPr/>
        </p:nvSpPr>
        <p:spPr>
          <a:xfrm>
            <a:off x="2937137" y="6067728"/>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E817077F-847F-BE87-4F99-D5ACC39034B2}"/>
              </a:ext>
            </a:extLst>
          </p:cNvPr>
          <p:cNvSpPr/>
          <p:nvPr/>
        </p:nvSpPr>
        <p:spPr>
          <a:xfrm>
            <a:off x="2547197" y="5168253"/>
            <a:ext cx="2072289" cy="1226728"/>
          </a:xfrm>
          <a:prstGeom prst="roundRect">
            <a:avLst/>
          </a:prstGeom>
          <a:solidFill>
            <a:schemeClr val="accent6">
              <a:lumMod val="20000"/>
              <a:lumOff val="80000"/>
            </a:schemeClr>
          </a:solidFill>
          <a:ln w="15875">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義援金・経費</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BBA5B700-A829-EF96-E7D9-9B8684ADF9DC}"/>
              </a:ext>
            </a:extLst>
          </p:cNvPr>
          <p:cNvSpPr/>
          <p:nvPr/>
        </p:nvSpPr>
        <p:spPr>
          <a:xfrm>
            <a:off x="2547197" y="4288017"/>
            <a:ext cx="2072289" cy="338548"/>
          </a:xfrm>
          <a:prstGeom prst="roundRect">
            <a:avLst/>
          </a:prstGeom>
          <a:solidFill>
            <a:schemeClr val="accent6">
              <a:lumMod val="20000"/>
              <a:lumOff val="80000"/>
            </a:schemeClr>
          </a:solidFill>
          <a:ln w="15875">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人事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97" name="矢印: 右 96">
            <a:extLst>
              <a:ext uri="{FF2B5EF4-FFF2-40B4-BE49-F238E27FC236}">
                <a16:creationId xmlns:a16="http://schemas.microsoft.com/office/drawing/2014/main" id="{138EFF73-E5F6-F985-310E-D00294A5882D}"/>
              </a:ext>
            </a:extLst>
          </p:cNvPr>
          <p:cNvSpPr/>
          <p:nvPr/>
        </p:nvSpPr>
        <p:spPr>
          <a:xfrm>
            <a:off x="5533883" y="4257654"/>
            <a:ext cx="2075893"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矢印: 右 97">
            <a:extLst>
              <a:ext uri="{FF2B5EF4-FFF2-40B4-BE49-F238E27FC236}">
                <a16:creationId xmlns:a16="http://schemas.microsoft.com/office/drawing/2014/main" id="{B0E199D5-DC27-8A23-15EB-C782E08D8CC9}"/>
              </a:ext>
            </a:extLst>
          </p:cNvPr>
          <p:cNvSpPr/>
          <p:nvPr/>
        </p:nvSpPr>
        <p:spPr>
          <a:xfrm>
            <a:off x="5577407" y="5074384"/>
            <a:ext cx="2075893"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矢印: 右 98">
            <a:extLst>
              <a:ext uri="{FF2B5EF4-FFF2-40B4-BE49-F238E27FC236}">
                <a16:creationId xmlns:a16="http://schemas.microsoft.com/office/drawing/2014/main" id="{58E15BEC-A424-8608-AC41-EB149EEA5B06}"/>
              </a:ext>
            </a:extLst>
          </p:cNvPr>
          <p:cNvSpPr/>
          <p:nvPr/>
        </p:nvSpPr>
        <p:spPr>
          <a:xfrm>
            <a:off x="5569321" y="5465829"/>
            <a:ext cx="2075893"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3086EE10-38DF-288E-D5D1-CB27D1AC3AB2}"/>
              </a:ext>
            </a:extLst>
          </p:cNvPr>
          <p:cNvSpPr/>
          <p:nvPr/>
        </p:nvSpPr>
        <p:spPr>
          <a:xfrm>
            <a:off x="5393757" y="5025898"/>
            <a:ext cx="1585515" cy="722584"/>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会計</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00" name="矢印: 右 99">
            <a:extLst>
              <a:ext uri="{FF2B5EF4-FFF2-40B4-BE49-F238E27FC236}">
                <a16:creationId xmlns:a16="http://schemas.microsoft.com/office/drawing/2014/main" id="{64E76887-F2DC-1715-E5C6-DFD18A086EF8}"/>
              </a:ext>
            </a:extLst>
          </p:cNvPr>
          <p:cNvSpPr/>
          <p:nvPr/>
        </p:nvSpPr>
        <p:spPr>
          <a:xfrm>
            <a:off x="5563611" y="6053783"/>
            <a:ext cx="2075893"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70C2B617-2CEC-C1F0-5E68-A86F3871069E}"/>
              </a:ext>
            </a:extLst>
          </p:cNvPr>
          <p:cNvSpPr/>
          <p:nvPr/>
        </p:nvSpPr>
        <p:spPr>
          <a:xfrm>
            <a:off x="5385048" y="6027538"/>
            <a:ext cx="1594224"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日赤</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2" name="四角形: 角を丸くする 41">
            <a:extLst>
              <a:ext uri="{FF2B5EF4-FFF2-40B4-BE49-F238E27FC236}">
                <a16:creationId xmlns:a16="http://schemas.microsoft.com/office/drawing/2014/main" id="{A76E2099-8214-233D-EFE6-9315D9B9C3B4}"/>
              </a:ext>
            </a:extLst>
          </p:cNvPr>
          <p:cNvSpPr/>
          <p:nvPr/>
        </p:nvSpPr>
        <p:spPr>
          <a:xfrm>
            <a:off x="5321308" y="4237851"/>
            <a:ext cx="1657964"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職員</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07899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AAAA3-7D34-46A5-EEB8-076CB764A42F}"/>
            </a:ext>
          </a:extLst>
        </p:cNvPr>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F408026E-AAB3-2E97-6395-B82526D7F7A4}"/>
              </a:ext>
            </a:extLst>
          </p:cNvPr>
          <p:cNvSpPr/>
          <p:nvPr/>
        </p:nvSpPr>
        <p:spPr>
          <a:xfrm>
            <a:off x="5102510" y="5764976"/>
            <a:ext cx="4134966" cy="99838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3F41580C-97D9-DB44-204B-C87B47850D63}"/>
              </a:ext>
            </a:extLst>
          </p:cNvPr>
          <p:cNvSpPr/>
          <p:nvPr/>
        </p:nvSpPr>
        <p:spPr>
          <a:xfrm>
            <a:off x="5090379" y="3625370"/>
            <a:ext cx="4139679" cy="15238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36759185-29D3-949F-252A-C785B19B40DE}"/>
              </a:ext>
            </a:extLst>
          </p:cNvPr>
          <p:cNvSpPr/>
          <p:nvPr/>
        </p:nvSpPr>
        <p:spPr>
          <a:xfrm>
            <a:off x="5097796" y="2030857"/>
            <a:ext cx="4139680" cy="15238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02FE9002-C544-745B-E136-29BD6C53F214}"/>
              </a:ext>
            </a:extLst>
          </p:cNvPr>
          <p:cNvSpPr/>
          <p:nvPr/>
        </p:nvSpPr>
        <p:spPr>
          <a:xfrm>
            <a:off x="5090380" y="997078"/>
            <a:ext cx="4147096" cy="9755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150">
            <a:extLst>
              <a:ext uri="{FF2B5EF4-FFF2-40B4-BE49-F238E27FC236}">
                <a16:creationId xmlns:a16="http://schemas.microsoft.com/office/drawing/2014/main" id="{E04EAE52-B127-C2D7-1916-BAE9C632D9EA}"/>
              </a:ext>
            </a:extLst>
          </p:cNvPr>
          <p:cNvSpPr txBox="1">
            <a:spLocks/>
          </p:cNvSpPr>
          <p:nvPr/>
        </p:nvSpPr>
        <p:spPr>
          <a:xfrm>
            <a:off x="274186" y="94635"/>
            <a:ext cx="9357627" cy="635139"/>
          </a:xfrm>
          <a:prstGeom prst="rect">
            <a:avLst/>
          </a:prstGeom>
          <a:solidFill>
            <a:schemeClr val="accent5"/>
          </a:solidFill>
          <a:ln>
            <a:solidFill>
              <a:schemeClr val="tx1"/>
            </a:solidFill>
          </a:ln>
        </p:spPr>
        <p:txBody>
          <a:bodyPr vert="horz" lIns="91440" tIns="45720" rIns="91440" bIns="45720" rtlCol="0" anchor="ctr">
            <a:normAutofit fontScale="92500"/>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（参考）先行自治体の例（川口市／災害対策本部の構成②）</a:t>
            </a:r>
            <a:endParaRPr lang="ja-JP" altLang="en-US" dirty="0">
              <a:solidFill>
                <a:schemeClr val="bg1"/>
              </a:solidFill>
              <a:latin typeface="AR丸ゴシック体E"/>
              <a:ea typeface="AR丸ゴシック体E"/>
            </a:endParaRPr>
          </a:p>
        </p:txBody>
      </p:sp>
      <p:sp>
        <p:nvSpPr>
          <p:cNvPr id="17" name="正方形/長方形 16">
            <a:extLst>
              <a:ext uri="{FF2B5EF4-FFF2-40B4-BE49-F238E27FC236}">
                <a16:creationId xmlns:a16="http://schemas.microsoft.com/office/drawing/2014/main" id="{C9154A33-A891-8F30-657F-6798E909ECA6}"/>
              </a:ext>
            </a:extLst>
          </p:cNvPr>
          <p:cNvSpPr/>
          <p:nvPr/>
        </p:nvSpPr>
        <p:spPr>
          <a:xfrm>
            <a:off x="405119" y="997077"/>
            <a:ext cx="4536655" cy="576628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chemeClr val="accent5">
                    <a:lumMod val="50000"/>
                  </a:schemeClr>
                </a:solidFill>
                <a:latin typeface="ＤＦ特太ゴシック体" panose="020B0509000000000000" pitchFamily="49" charset="-128"/>
                <a:ea typeface="ＤＦ特太ゴシック体" panose="020B0509000000000000" pitchFamily="49" charset="-128"/>
              </a:rPr>
              <a:t>対策立案</a:t>
            </a:r>
            <a:endParaRPr lang="en-US" altLang="ja-JP" sz="2400" dirty="0">
              <a:solidFill>
                <a:schemeClr val="accent5">
                  <a:lumMod val="50000"/>
                </a:schemeClr>
              </a:solidFill>
              <a:latin typeface="ＤＦ特太ゴシック体" panose="020B0509000000000000" pitchFamily="49" charset="-128"/>
              <a:ea typeface="ＤＦ特太ゴシック体" panose="020B0509000000000000" pitchFamily="49" charset="-128"/>
            </a:endParaRPr>
          </a:p>
          <a:p>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スタッフ</a:t>
            </a:r>
            <a:r>
              <a:rPr lang="en-US" altLang="ja-JP" sz="1200" dirty="0">
                <a:solidFill>
                  <a:schemeClr val="tx1"/>
                </a:solidFill>
                <a:latin typeface="BIZ UDゴシック" panose="020B0400000000000000" pitchFamily="49" charset="-128"/>
                <a:ea typeface="BIZ UDゴシック" panose="020B0400000000000000" pitchFamily="49" charset="-128"/>
              </a:rPr>
              <a:t>)</a:t>
            </a:r>
          </a:p>
          <a:p>
            <a:r>
              <a:rPr lang="ja-JP" altLang="en-US" sz="1200" dirty="0">
                <a:solidFill>
                  <a:schemeClr val="tx1"/>
                </a:solidFill>
                <a:highlight>
                  <a:srgbClr val="00FF00"/>
                </a:highlight>
                <a:latin typeface="BIZ UDゴシック" panose="020B0400000000000000" pitchFamily="49" charset="-128"/>
                <a:ea typeface="BIZ UDゴシック" panose="020B0400000000000000" pitchFamily="49" charset="-128"/>
              </a:rPr>
              <a:t>指揮者を補佐して</a:t>
            </a:r>
            <a:endParaRPr lang="en-US" altLang="ja-JP" sz="1200" dirty="0">
              <a:solidFill>
                <a:schemeClr val="tx1"/>
              </a:solidFill>
              <a:highlight>
                <a:srgbClr val="00FF00"/>
              </a:highlight>
              <a:latin typeface="BIZ UDゴシック" panose="020B0400000000000000" pitchFamily="49" charset="-128"/>
              <a:ea typeface="BIZ UDゴシック" panose="020B0400000000000000" pitchFamily="49" charset="-128"/>
            </a:endParaRPr>
          </a:p>
          <a:p>
            <a:r>
              <a:rPr lang="ja-JP" altLang="en-US" sz="1200" dirty="0">
                <a:solidFill>
                  <a:schemeClr val="tx1"/>
                </a:solidFill>
                <a:highlight>
                  <a:srgbClr val="00FF00"/>
                </a:highlight>
                <a:latin typeface="BIZ UDゴシック" panose="020B0400000000000000" pitchFamily="49" charset="-128"/>
                <a:ea typeface="BIZ UDゴシック" panose="020B0400000000000000" pitchFamily="49" charset="-128"/>
              </a:rPr>
              <a:t>スタッフ業務を行う</a:t>
            </a:r>
          </a:p>
          <a:p>
            <a:endParaRPr kumimoji="1" lang="ja-JP" altLang="en-US" sz="2400" dirty="0">
              <a:solidFill>
                <a:schemeClr val="accent5">
                  <a:lumMod val="50000"/>
                </a:schemeClr>
              </a:solidFill>
              <a:latin typeface="ＤＦ特太ゴシック体" panose="020B0509000000000000" pitchFamily="49" charset="-128"/>
              <a:ea typeface="ＤＦ特太ゴシック体" panose="020B0509000000000000" pitchFamily="49" charset="-128"/>
            </a:endParaRPr>
          </a:p>
        </p:txBody>
      </p:sp>
      <p:sp>
        <p:nvSpPr>
          <p:cNvPr id="18" name="四角形: 角を丸くする 17">
            <a:extLst>
              <a:ext uri="{FF2B5EF4-FFF2-40B4-BE49-F238E27FC236}">
                <a16:creationId xmlns:a16="http://schemas.microsoft.com/office/drawing/2014/main" id="{64735D5F-23F9-EADC-62C5-5DE6E06EB43B}"/>
              </a:ext>
            </a:extLst>
          </p:cNvPr>
          <p:cNvSpPr/>
          <p:nvPr/>
        </p:nvSpPr>
        <p:spPr>
          <a:xfrm>
            <a:off x="576074" y="3870241"/>
            <a:ext cx="1545493" cy="338548"/>
          </a:xfrm>
          <a:prstGeom prst="roundRect">
            <a:avLst/>
          </a:prstGeom>
          <a:solidFill>
            <a:schemeClr val="accent5"/>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対策立案部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54" name="楕円 53">
            <a:extLst>
              <a:ext uri="{FF2B5EF4-FFF2-40B4-BE49-F238E27FC236}">
                <a16:creationId xmlns:a16="http://schemas.microsoft.com/office/drawing/2014/main" id="{F963019F-2606-C819-828A-D4DC353FB985}"/>
              </a:ext>
            </a:extLst>
          </p:cNvPr>
          <p:cNvSpPr/>
          <p:nvPr/>
        </p:nvSpPr>
        <p:spPr>
          <a:xfrm>
            <a:off x="2396717" y="861119"/>
            <a:ext cx="2340260" cy="534279"/>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ＤＦ特太ゴシック体" panose="020B0509000000000000" pitchFamily="49" charset="-128"/>
              <a:ea typeface="ＤＦ特太ゴシック体" panose="020B0509000000000000" pitchFamily="49" charset="-128"/>
            </a:endParaRPr>
          </a:p>
        </p:txBody>
      </p:sp>
      <p:sp>
        <p:nvSpPr>
          <p:cNvPr id="58" name="楕円 57">
            <a:extLst>
              <a:ext uri="{FF2B5EF4-FFF2-40B4-BE49-F238E27FC236}">
                <a16:creationId xmlns:a16="http://schemas.microsoft.com/office/drawing/2014/main" id="{03F1CCDF-17A1-9690-260D-C236F6606F40}"/>
              </a:ext>
            </a:extLst>
          </p:cNvPr>
          <p:cNvSpPr/>
          <p:nvPr/>
        </p:nvSpPr>
        <p:spPr>
          <a:xfrm>
            <a:off x="5269566" y="861119"/>
            <a:ext cx="1635030" cy="507858"/>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班名</a:t>
            </a:r>
          </a:p>
        </p:txBody>
      </p:sp>
      <p:sp>
        <p:nvSpPr>
          <p:cNvPr id="81" name="矢印: 右 80">
            <a:extLst>
              <a:ext uri="{FF2B5EF4-FFF2-40B4-BE49-F238E27FC236}">
                <a16:creationId xmlns:a16="http://schemas.microsoft.com/office/drawing/2014/main" id="{AED026C0-28DE-F8B2-8D61-DA89436FEC4E}"/>
              </a:ext>
            </a:extLst>
          </p:cNvPr>
          <p:cNvSpPr/>
          <p:nvPr/>
        </p:nvSpPr>
        <p:spPr>
          <a:xfrm>
            <a:off x="5318094" y="2293270"/>
            <a:ext cx="2208675" cy="1030138"/>
          </a:xfrm>
          <a:prstGeom prst="rightArrow">
            <a:avLst>
              <a:gd name="adj1" fmla="val 50000"/>
              <a:gd name="adj2" fmla="val 250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F06689CE-59DE-4F91-5690-B508CFB317B6}"/>
              </a:ext>
            </a:extLst>
          </p:cNvPr>
          <p:cNvSpPr/>
          <p:nvPr/>
        </p:nvSpPr>
        <p:spPr>
          <a:xfrm>
            <a:off x="7592165" y="880825"/>
            <a:ext cx="1495575" cy="479981"/>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担当</a:t>
            </a:r>
          </a:p>
        </p:txBody>
      </p:sp>
      <p:sp>
        <p:nvSpPr>
          <p:cNvPr id="4" name="テキスト ボックス 3">
            <a:extLst>
              <a:ext uri="{FF2B5EF4-FFF2-40B4-BE49-F238E27FC236}">
                <a16:creationId xmlns:a16="http://schemas.microsoft.com/office/drawing/2014/main" id="{6E11A3DB-9744-5266-EC63-9E6AE23D2DB4}"/>
              </a:ext>
            </a:extLst>
          </p:cNvPr>
          <p:cNvSpPr txBox="1"/>
          <p:nvPr/>
        </p:nvSpPr>
        <p:spPr>
          <a:xfrm>
            <a:off x="2542221" y="841401"/>
            <a:ext cx="2055762" cy="584775"/>
          </a:xfrm>
          <a:prstGeom prst="rect">
            <a:avLst/>
          </a:prstGeom>
          <a:noFill/>
        </p:spPr>
        <p:txBody>
          <a:bodyPr wrap="square" rtlCol="0">
            <a:spAutoFit/>
          </a:bodyPr>
          <a:lstStyle/>
          <a:p>
            <a:pPr algn="ctr"/>
            <a:r>
              <a:rPr lang="ja-JP" altLang="en-US" sz="1600" dirty="0">
                <a:solidFill>
                  <a:schemeClr val="bg1"/>
                </a:solidFill>
                <a:latin typeface="ＤＦ特太ゴシック体" panose="020B0509000000000000" pitchFamily="49" charset="-128"/>
                <a:ea typeface="ＤＦ特太ゴシック体" panose="020B0509000000000000" pitchFamily="49" charset="-128"/>
              </a:rPr>
              <a:t>ＩＣＳによる区分</a:t>
            </a:r>
            <a:endParaRPr lang="en-US" altLang="ja-JP" sz="1600" dirty="0">
              <a:solidFill>
                <a:schemeClr val="bg1"/>
              </a:solidFill>
              <a:latin typeface="ＤＦ特太ゴシック体" panose="020B0509000000000000" pitchFamily="49" charset="-128"/>
              <a:ea typeface="ＤＦ特太ゴシック体" panose="020B0509000000000000" pitchFamily="49" charset="-128"/>
            </a:endParaRPr>
          </a:p>
          <a:p>
            <a:pPr algn="ctr"/>
            <a:r>
              <a:rPr lang="ja-JP" altLang="en-US" sz="1600" dirty="0">
                <a:solidFill>
                  <a:schemeClr val="bg1"/>
                </a:solidFill>
                <a:latin typeface="ＤＦ特太ゴシック体" panose="020B0509000000000000" pitchFamily="49" charset="-128"/>
                <a:ea typeface="ＤＦ特太ゴシック体" panose="020B0509000000000000" pitchFamily="49" charset="-128"/>
              </a:rPr>
              <a:t>（役割）</a:t>
            </a:r>
          </a:p>
        </p:txBody>
      </p:sp>
      <p:sp>
        <p:nvSpPr>
          <p:cNvPr id="12" name="四角形: 角を丸くする 11">
            <a:extLst>
              <a:ext uri="{FF2B5EF4-FFF2-40B4-BE49-F238E27FC236}">
                <a16:creationId xmlns:a16="http://schemas.microsoft.com/office/drawing/2014/main" id="{B631E47A-C6B5-D013-C9A4-81899FAC8CD4}"/>
              </a:ext>
            </a:extLst>
          </p:cNvPr>
          <p:cNvSpPr/>
          <p:nvPr/>
        </p:nvSpPr>
        <p:spPr>
          <a:xfrm>
            <a:off x="7615686" y="1562192"/>
            <a:ext cx="1440160" cy="320830"/>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危機管理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93C251C-6ADE-3D5A-1CF7-C718D5A26DF2}"/>
              </a:ext>
            </a:extLst>
          </p:cNvPr>
          <p:cNvSpPr/>
          <p:nvPr/>
        </p:nvSpPr>
        <p:spPr>
          <a:xfrm>
            <a:off x="7598996" y="2114028"/>
            <a:ext cx="729121" cy="425341"/>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企画</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経営</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9385E86C-837A-2D34-A9C5-2587F2E3BC25}"/>
              </a:ext>
            </a:extLst>
          </p:cNvPr>
          <p:cNvSpPr/>
          <p:nvPr/>
        </p:nvSpPr>
        <p:spPr>
          <a:xfrm>
            <a:off x="8400343" y="2113202"/>
            <a:ext cx="729121" cy="417857"/>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財政</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EEB6862F-ECA7-3C38-3820-4BA13CCB8DEF}"/>
              </a:ext>
            </a:extLst>
          </p:cNvPr>
          <p:cNvSpPr/>
          <p:nvPr/>
        </p:nvSpPr>
        <p:spPr>
          <a:xfrm>
            <a:off x="2396717" y="1449694"/>
            <a:ext cx="2340260" cy="522966"/>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4F7D1598-4231-99A0-D5A2-2C0E3FC999CB}"/>
              </a:ext>
            </a:extLst>
          </p:cNvPr>
          <p:cNvSpPr/>
          <p:nvPr/>
        </p:nvSpPr>
        <p:spPr>
          <a:xfrm>
            <a:off x="7598996" y="2594539"/>
            <a:ext cx="729121" cy="417857"/>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総務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5A762541-BC10-B061-B046-9F5EE36A568B}"/>
              </a:ext>
            </a:extLst>
          </p:cNvPr>
          <p:cNvSpPr/>
          <p:nvPr/>
        </p:nvSpPr>
        <p:spPr>
          <a:xfrm>
            <a:off x="8412845" y="2594539"/>
            <a:ext cx="729121" cy="417857"/>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危機</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管理</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7D29C8A2-DC4C-9EC1-290E-29ABAEE9DB18}"/>
              </a:ext>
            </a:extLst>
          </p:cNvPr>
          <p:cNvSpPr/>
          <p:nvPr/>
        </p:nvSpPr>
        <p:spPr>
          <a:xfrm>
            <a:off x="7614285" y="3073055"/>
            <a:ext cx="729121" cy="417857"/>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選管</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監査</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37AB1F74-A077-D1EC-94A3-F31BF53B9CFE}"/>
              </a:ext>
            </a:extLst>
          </p:cNvPr>
          <p:cNvSpPr/>
          <p:nvPr/>
        </p:nvSpPr>
        <p:spPr>
          <a:xfrm>
            <a:off x="2396717" y="2057191"/>
            <a:ext cx="2340260" cy="1497552"/>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四角形: 角を丸くする 64">
            <a:extLst>
              <a:ext uri="{FF2B5EF4-FFF2-40B4-BE49-F238E27FC236}">
                <a16:creationId xmlns:a16="http://schemas.microsoft.com/office/drawing/2014/main" id="{3F6A2ABC-515C-CB2E-BBE8-1B0E52F3217B}"/>
              </a:ext>
            </a:extLst>
          </p:cNvPr>
          <p:cNvSpPr/>
          <p:nvPr/>
        </p:nvSpPr>
        <p:spPr>
          <a:xfrm>
            <a:off x="5286255" y="2139542"/>
            <a:ext cx="1673566" cy="1311345"/>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情報</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収集整理</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F73944A6-EC61-4E91-89D9-BB32F2671012}"/>
              </a:ext>
            </a:extLst>
          </p:cNvPr>
          <p:cNvSpPr/>
          <p:nvPr/>
        </p:nvSpPr>
        <p:spPr>
          <a:xfrm>
            <a:off x="2409890" y="3619972"/>
            <a:ext cx="2340260" cy="1493254"/>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C40ABC33-AA20-25A0-2F89-9CA500C58A3E}"/>
              </a:ext>
            </a:extLst>
          </p:cNvPr>
          <p:cNvSpPr/>
          <p:nvPr/>
        </p:nvSpPr>
        <p:spPr>
          <a:xfrm>
            <a:off x="7603566" y="3709001"/>
            <a:ext cx="729121" cy="425341"/>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企画</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経営</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12FE6EC2-1C1A-2D98-5C59-AB212E893348}"/>
              </a:ext>
            </a:extLst>
          </p:cNvPr>
          <p:cNvSpPr/>
          <p:nvPr/>
        </p:nvSpPr>
        <p:spPr>
          <a:xfrm>
            <a:off x="8404913" y="3708175"/>
            <a:ext cx="729121" cy="417857"/>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財政</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4" name="四角形: 角を丸くする 43">
            <a:extLst>
              <a:ext uri="{FF2B5EF4-FFF2-40B4-BE49-F238E27FC236}">
                <a16:creationId xmlns:a16="http://schemas.microsoft.com/office/drawing/2014/main" id="{98D7613E-44BA-6B12-2C14-E5E7417B2B36}"/>
              </a:ext>
            </a:extLst>
          </p:cNvPr>
          <p:cNvSpPr/>
          <p:nvPr/>
        </p:nvSpPr>
        <p:spPr>
          <a:xfrm>
            <a:off x="7603566" y="4189512"/>
            <a:ext cx="729121" cy="417857"/>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総務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5" name="四角形: 角を丸くする 44">
            <a:extLst>
              <a:ext uri="{FF2B5EF4-FFF2-40B4-BE49-F238E27FC236}">
                <a16:creationId xmlns:a16="http://schemas.microsoft.com/office/drawing/2014/main" id="{6D2F2638-393A-44F3-E570-2BDFA7985FCD}"/>
              </a:ext>
            </a:extLst>
          </p:cNvPr>
          <p:cNvSpPr/>
          <p:nvPr/>
        </p:nvSpPr>
        <p:spPr>
          <a:xfrm>
            <a:off x="8417415" y="4189512"/>
            <a:ext cx="729121" cy="417857"/>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職員</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6" name="四角形: 角を丸くする 45">
            <a:extLst>
              <a:ext uri="{FF2B5EF4-FFF2-40B4-BE49-F238E27FC236}">
                <a16:creationId xmlns:a16="http://schemas.microsoft.com/office/drawing/2014/main" id="{FF568BE1-988B-7B7D-272E-2EC7DD399E0C}"/>
              </a:ext>
            </a:extLst>
          </p:cNvPr>
          <p:cNvSpPr/>
          <p:nvPr/>
        </p:nvSpPr>
        <p:spPr>
          <a:xfrm>
            <a:off x="7618855" y="4668028"/>
            <a:ext cx="729121" cy="417857"/>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行政</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管理</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47" name="四角形: 角を丸くする 46">
            <a:extLst>
              <a:ext uri="{FF2B5EF4-FFF2-40B4-BE49-F238E27FC236}">
                <a16:creationId xmlns:a16="http://schemas.microsoft.com/office/drawing/2014/main" id="{BEDDA19C-6E76-EBD7-5807-2B3CBB657917}"/>
              </a:ext>
            </a:extLst>
          </p:cNvPr>
          <p:cNvSpPr/>
          <p:nvPr/>
        </p:nvSpPr>
        <p:spPr>
          <a:xfrm>
            <a:off x="8417761" y="4666635"/>
            <a:ext cx="729121" cy="417857"/>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危機</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管理</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53" name="矢印: 右 52">
            <a:extLst>
              <a:ext uri="{FF2B5EF4-FFF2-40B4-BE49-F238E27FC236}">
                <a16:creationId xmlns:a16="http://schemas.microsoft.com/office/drawing/2014/main" id="{5AD187D6-530F-AF8D-DC3E-F757F45ADC98}"/>
              </a:ext>
            </a:extLst>
          </p:cNvPr>
          <p:cNvSpPr/>
          <p:nvPr/>
        </p:nvSpPr>
        <p:spPr>
          <a:xfrm>
            <a:off x="5351510" y="3894721"/>
            <a:ext cx="2167327" cy="1030138"/>
          </a:xfrm>
          <a:prstGeom prst="rightArrow">
            <a:avLst>
              <a:gd name="adj1" fmla="val 50000"/>
              <a:gd name="adj2" fmla="val 250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四角形: 角を丸くする 65">
            <a:extLst>
              <a:ext uri="{FF2B5EF4-FFF2-40B4-BE49-F238E27FC236}">
                <a16:creationId xmlns:a16="http://schemas.microsoft.com/office/drawing/2014/main" id="{E3E6F645-FF9A-EC61-BF76-566E7D50646C}"/>
              </a:ext>
            </a:extLst>
          </p:cNvPr>
          <p:cNvSpPr/>
          <p:nvPr/>
        </p:nvSpPr>
        <p:spPr>
          <a:xfrm>
            <a:off x="5286255" y="3724309"/>
            <a:ext cx="1673566" cy="1311345"/>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戦略立案</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401D8C2D-8188-59BB-E2FB-D764B683F480}"/>
              </a:ext>
            </a:extLst>
          </p:cNvPr>
          <p:cNvSpPr/>
          <p:nvPr/>
        </p:nvSpPr>
        <p:spPr>
          <a:xfrm>
            <a:off x="5101982" y="5226101"/>
            <a:ext cx="4128076" cy="45970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CC4083E3-BA23-E1C8-6D46-6824E6D3293F}"/>
              </a:ext>
            </a:extLst>
          </p:cNvPr>
          <p:cNvSpPr/>
          <p:nvPr/>
        </p:nvSpPr>
        <p:spPr>
          <a:xfrm>
            <a:off x="2424224" y="5226102"/>
            <a:ext cx="2340260" cy="474142"/>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四角形: 角を丸くする 75">
            <a:extLst>
              <a:ext uri="{FF2B5EF4-FFF2-40B4-BE49-F238E27FC236}">
                <a16:creationId xmlns:a16="http://schemas.microsoft.com/office/drawing/2014/main" id="{FB5E0ECD-FF94-0814-4C62-79205ED9AC96}"/>
              </a:ext>
            </a:extLst>
          </p:cNvPr>
          <p:cNvSpPr/>
          <p:nvPr/>
        </p:nvSpPr>
        <p:spPr>
          <a:xfrm>
            <a:off x="7661102" y="5310628"/>
            <a:ext cx="1440160" cy="320830"/>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行政管理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80" name="四角形: 角を丸くする 79">
            <a:extLst>
              <a:ext uri="{FF2B5EF4-FFF2-40B4-BE49-F238E27FC236}">
                <a16:creationId xmlns:a16="http://schemas.microsoft.com/office/drawing/2014/main" id="{D00AED76-1EE0-B2CD-1E8D-9040E1BA6285}"/>
              </a:ext>
            </a:extLst>
          </p:cNvPr>
          <p:cNvSpPr/>
          <p:nvPr/>
        </p:nvSpPr>
        <p:spPr>
          <a:xfrm>
            <a:off x="7661102" y="5877893"/>
            <a:ext cx="1440160" cy="753732"/>
          </a:xfrm>
          <a:prstGeom prst="roundRect">
            <a:avLst/>
          </a:prstGeom>
          <a:solidFill>
            <a:schemeClr val="accent1">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危機管理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564D2A72-ABF0-A03E-EF9D-52DD8895AA58}"/>
              </a:ext>
            </a:extLst>
          </p:cNvPr>
          <p:cNvSpPr>
            <a:spLocks noGrp="1"/>
          </p:cNvSpPr>
          <p:nvPr>
            <p:ph type="sldNum" sz="quarter" idx="12"/>
          </p:nvPr>
        </p:nvSpPr>
        <p:spPr>
          <a:xfrm>
            <a:off x="7450825" y="6173805"/>
            <a:ext cx="2078436" cy="365125"/>
          </a:xfrm>
        </p:spPr>
        <p:txBody>
          <a:bodyPr/>
          <a:lstStyle/>
          <a:p>
            <a:fld id="{2C9400E4-C46D-48FA-AEA0-ED136F70A0E5}" type="slidenum">
              <a:rPr kumimoji="1" lang="ja-JP" altLang="en-US" smtClean="0"/>
              <a:t>34</a:t>
            </a:fld>
            <a:endParaRPr kumimoji="1" lang="ja-JP" altLang="en-US" dirty="0"/>
          </a:p>
        </p:txBody>
      </p:sp>
      <p:sp>
        <p:nvSpPr>
          <p:cNvPr id="82" name="矢印: 右 81">
            <a:extLst>
              <a:ext uri="{FF2B5EF4-FFF2-40B4-BE49-F238E27FC236}">
                <a16:creationId xmlns:a16="http://schemas.microsoft.com/office/drawing/2014/main" id="{A478190B-EE06-CDDE-C3C3-4977F3263940}"/>
              </a:ext>
            </a:extLst>
          </p:cNvPr>
          <p:cNvSpPr/>
          <p:nvPr/>
        </p:nvSpPr>
        <p:spPr>
          <a:xfrm>
            <a:off x="2961087" y="5332276"/>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四角形: 角を丸くする 66">
            <a:extLst>
              <a:ext uri="{FF2B5EF4-FFF2-40B4-BE49-F238E27FC236}">
                <a16:creationId xmlns:a16="http://schemas.microsoft.com/office/drawing/2014/main" id="{CBA961AA-E298-FC48-5A59-68BFB26B1ED2}"/>
              </a:ext>
            </a:extLst>
          </p:cNvPr>
          <p:cNvSpPr/>
          <p:nvPr/>
        </p:nvSpPr>
        <p:spPr>
          <a:xfrm>
            <a:off x="5275257" y="5286119"/>
            <a:ext cx="1673566"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文書管理</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87" name="矢印: 右 86">
            <a:extLst>
              <a:ext uri="{FF2B5EF4-FFF2-40B4-BE49-F238E27FC236}">
                <a16:creationId xmlns:a16="http://schemas.microsoft.com/office/drawing/2014/main" id="{0AAEC4CE-7B1A-D7DB-2D1D-D3372DDFC935}"/>
              </a:ext>
            </a:extLst>
          </p:cNvPr>
          <p:cNvSpPr/>
          <p:nvPr/>
        </p:nvSpPr>
        <p:spPr>
          <a:xfrm>
            <a:off x="5322578" y="5897847"/>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矢印: 右 87">
            <a:extLst>
              <a:ext uri="{FF2B5EF4-FFF2-40B4-BE49-F238E27FC236}">
                <a16:creationId xmlns:a16="http://schemas.microsoft.com/office/drawing/2014/main" id="{93FAEE7F-7711-262C-78F3-729B55628E84}"/>
              </a:ext>
            </a:extLst>
          </p:cNvPr>
          <p:cNvSpPr/>
          <p:nvPr/>
        </p:nvSpPr>
        <p:spPr>
          <a:xfrm>
            <a:off x="5322578" y="6323973"/>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四角形: 角を丸くする 68">
            <a:extLst>
              <a:ext uri="{FF2B5EF4-FFF2-40B4-BE49-F238E27FC236}">
                <a16:creationId xmlns:a16="http://schemas.microsoft.com/office/drawing/2014/main" id="{AB55E55B-EA43-442A-03E6-90BE54350FDA}"/>
              </a:ext>
            </a:extLst>
          </p:cNvPr>
          <p:cNvSpPr/>
          <p:nvPr/>
        </p:nvSpPr>
        <p:spPr>
          <a:xfrm>
            <a:off x="5286255" y="6293077"/>
            <a:ext cx="1673566"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BIZ UDPゴシック" panose="020B0400000000000000" pitchFamily="50" charset="-128"/>
                <a:ea typeface="BIZ UDPゴシック" panose="020B0400000000000000" pitchFamily="50" charset="-128"/>
              </a:rPr>
              <a:t>有識者支援対応</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68" name="四角形: 角を丸くする 67">
            <a:extLst>
              <a:ext uri="{FF2B5EF4-FFF2-40B4-BE49-F238E27FC236}">
                <a16:creationId xmlns:a16="http://schemas.microsoft.com/office/drawing/2014/main" id="{1D6FBD22-574F-7A47-7F23-21A3C462A624}"/>
              </a:ext>
            </a:extLst>
          </p:cNvPr>
          <p:cNvSpPr/>
          <p:nvPr/>
        </p:nvSpPr>
        <p:spPr>
          <a:xfrm>
            <a:off x="5275257" y="5841938"/>
            <a:ext cx="1673566"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本部運営</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95" name="正方形/長方形 94">
            <a:extLst>
              <a:ext uri="{FF2B5EF4-FFF2-40B4-BE49-F238E27FC236}">
                <a16:creationId xmlns:a16="http://schemas.microsoft.com/office/drawing/2014/main" id="{6B2C33F9-78C9-EE23-1F0E-FC9CE581095D}"/>
              </a:ext>
            </a:extLst>
          </p:cNvPr>
          <p:cNvSpPr/>
          <p:nvPr/>
        </p:nvSpPr>
        <p:spPr>
          <a:xfrm>
            <a:off x="2424224" y="5781209"/>
            <a:ext cx="2340260" cy="924155"/>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矢印: 右 95">
            <a:extLst>
              <a:ext uri="{FF2B5EF4-FFF2-40B4-BE49-F238E27FC236}">
                <a16:creationId xmlns:a16="http://schemas.microsoft.com/office/drawing/2014/main" id="{E9D6B3F5-FA0F-640F-11F0-C340F2D3A3B1}"/>
              </a:ext>
            </a:extLst>
          </p:cNvPr>
          <p:cNvSpPr/>
          <p:nvPr/>
        </p:nvSpPr>
        <p:spPr>
          <a:xfrm>
            <a:off x="5282609" y="1581022"/>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四角形: 角を丸くする 63">
            <a:extLst>
              <a:ext uri="{FF2B5EF4-FFF2-40B4-BE49-F238E27FC236}">
                <a16:creationId xmlns:a16="http://schemas.microsoft.com/office/drawing/2014/main" id="{6C4F4EF7-AB16-921C-58A4-849A2516FD9D}"/>
              </a:ext>
            </a:extLst>
          </p:cNvPr>
          <p:cNvSpPr/>
          <p:nvPr/>
        </p:nvSpPr>
        <p:spPr>
          <a:xfrm>
            <a:off x="5298959" y="1530643"/>
            <a:ext cx="1673566"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事前対策</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97" name="矢印: 右 96">
            <a:extLst>
              <a:ext uri="{FF2B5EF4-FFF2-40B4-BE49-F238E27FC236}">
                <a16:creationId xmlns:a16="http://schemas.microsoft.com/office/drawing/2014/main" id="{9C618879-2F92-2EBD-4A3D-736972F5CC87}"/>
              </a:ext>
            </a:extLst>
          </p:cNvPr>
          <p:cNvSpPr/>
          <p:nvPr/>
        </p:nvSpPr>
        <p:spPr>
          <a:xfrm>
            <a:off x="2949532" y="1570803"/>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6FCEC44-1A99-47D2-1CBE-2A99FD0454F0}"/>
              </a:ext>
            </a:extLst>
          </p:cNvPr>
          <p:cNvSpPr/>
          <p:nvPr/>
        </p:nvSpPr>
        <p:spPr>
          <a:xfrm>
            <a:off x="2537774" y="1537610"/>
            <a:ext cx="2084493" cy="338548"/>
          </a:xfrm>
          <a:prstGeom prst="roundRect">
            <a:avLst/>
          </a:prstGeom>
          <a:solidFill>
            <a:schemeClr val="accent5">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事前対策</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98" name="矢印: 右 97">
            <a:extLst>
              <a:ext uri="{FF2B5EF4-FFF2-40B4-BE49-F238E27FC236}">
                <a16:creationId xmlns:a16="http://schemas.microsoft.com/office/drawing/2014/main" id="{DCAE4B9D-25E4-FF02-C4A8-AFDD98120F31}"/>
              </a:ext>
            </a:extLst>
          </p:cNvPr>
          <p:cNvSpPr/>
          <p:nvPr/>
        </p:nvSpPr>
        <p:spPr>
          <a:xfrm>
            <a:off x="3153975" y="2308121"/>
            <a:ext cx="2075892" cy="1030138"/>
          </a:xfrm>
          <a:prstGeom prst="rightArrow">
            <a:avLst>
              <a:gd name="adj1" fmla="val 50000"/>
              <a:gd name="adj2" fmla="val 250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814E30D7-63F8-21CB-1465-B6121659CBD7}"/>
              </a:ext>
            </a:extLst>
          </p:cNvPr>
          <p:cNvSpPr/>
          <p:nvPr/>
        </p:nvSpPr>
        <p:spPr>
          <a:xfrm>
            <a:off x="2552108" y="2139542"/>
            <a:ext cx="2084493" cy="1303531"/>
          </a:xfrm>
          <a:prstGeom prst="roundRect">
            <a:avLst/>
          </a:prstGeom>
          <a:solidFill>
            <a:schemeClr val="accent5">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状況分析</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情報</a:t>
            </a:r>
            <a:r>
              <a:rPr lang="en-US" altLang="ja-JP" dirty="0">
                <a:solidFill>
                  <a:schemeClr val="tx1"/>
                </a:solidFill>
                <a:latin typeface="BIZ UDPゴシック" panose="020B0400000000000000" pitchFamily="50" charset="-128"/>
                <a:ea typeface="BIZ UDPゴシック" panose="020B0400000000000000" pitchFamily="50" charset="-128"/>
              </a:rPr>
              <a:t>】</a:t>
            </a:r>
          </a:p>
        </p:txBody>
      </p:sp>
      <p:sp>
        <p:nvSpPr>
          <p:cNvPr id="99" name="矢印: 右 98">
            <a:extLst>
              <a:ext uri="{FF2B5EF4-FFF2-40B4-BE49-F238E27FC236}">
                <a16:creationId xmlns:a16="http://schemas.microsoft.com/office/drawing/2014/main" id="{ECBD58D8-62AC-8B92-7A89-6BAAF0EAA652}"/>
              </a:ext>
            </a:extLst>
          </p:cNvPr>
          <p:cNvSpPr/>
          <p:nvPr/>
        </p:nvSpPr>
        <p:spPr>
          <a:xfrm>
            <a:off x="3137418" y="3894721"/>
            <a:ext cx="2075892" cy="1030138"/>
          </a:xfrm>
          <a:prstGeom prst="rightArrow">
            <a:avLst>
              <a:gd name="adj1" fmla="val 50000"/>
              <a:gd name="adj2" fmla="val 250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12307B64-163E-7061-9C9E-1160DFB05102}"/>
              </a:ext>
            </a:extLst>
          </p:cNvPr>
          <p:cNvSpPr/>
          <p:nvPr/>
        </p:nvSpPr>
        <p:spPr>
          <a:xfrm>
            <a:off x="2544048" y="3691862"/>
            <a:ext cx="2084493" cy="1311345"/>
          </a:xfrm>
          <a:prstGeom prst="roundRect">
            <a:avLst/>
          </a:prstGeom>
          <a:solidFill>
            <a:schemeClr val="accent5">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状況分析</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作戦</a:t>
            </a:r>
            <a:r>
              <a:rPr lang="en-US" altLang="ja-JP" dirty="0">
                <a:solidFill>
                  <a:schemeClr val="tx1"/>
                </a:solidFill>
                <a:latin typeface="BIZ UDPゴシック" panose="020B0400000000000000" pitchFamily="50" charset="-128"/>
                <a:ea typeface="BIZ UDPゴシック" panose="020B0400000000000000" pitchFamily="50" charset="-128"/>
              </a:rPr>
              <a:t>】</a:t>
            </a:r>
          </a:p>
        </p:txBody>
      </p:sp>
      <p:sp>
        <p:nvSpPr>
          <p:cNvPr id="100" name="矢印: 右 99">
            <a:extLst>
              <a:ext uri="{FF2B5EF4-FFF2-40B4-BE49-F238E27FC236}">
                <a16:creationId xmlns:a16="http://schemas.microsoft.com/office/drawing/2014/main" id="{712A7C01-2C6E-2969-1B61-29CCA3D7A0CA}"/>
              </a:ext>
            </a:extLst>
          </p:cNvPr>
          <p:cNvSpPr/>
          <p:nvPr/>
        </p:nvSpPr>
        <p:spPr>
          <a:xfrm>
            <a:off x="2949532" y="5881048"/>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矢印: 右 100">
            <a:extLst>
              <a:ext uri="{FF2B5EF4-FFF2-40B4-BE49-F238E27FC236}">
                <a16:creationId xmlns:a16="http://schemas.microsoft.com/office/drawing/2014/main" id="{649BA24A-6D19-DEF9-9D5C-62E928532612}"/>
              </a:ext>
            </a:extLst>
          </p:cNvPr>
          <p:cNvSpPr/>
          <p:nvPr/>
        </p:nvSpPr>
        <p:spPr>
          <a:xfrm>
            <a:off x="2957018" y="6290822"/>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2D684FBB-4497-8AF7-7AB9-160340D2F024}"/>
              </a:ext>
            </a:extLst>
          </p:cNvPr>
          <p:cNvSpPr/>
          <p:nvPr/>
        </p:nvSpPr>
        <p:spPr>
          <a:xfrm>
            <a:off x="2552107" y="5291331"/>
            <a:ext cx="2084493" cy="338548"/>
          </a:xfrm>
          <a:prstGeom prst="roundRect">
            <a:avLst/>
          </a:prstGeom>
          <a:solidFill>
            <a:schemeClr val="accent5">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文書管理</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BB2962B4-4C85-6E36-881C-0D3D00241629}"/>
              </a:ext>
            </a:extLst>
          </p:cNvPr>
          <p:cNvSpPr/>
          <p:nvPr/>
        </p:nvSpPr>
        <p:spPr>
          <a:xfrm>
            <a:off x="2587649" y="5836202"/>
            <a:ext cx="2084493" cy="338548"/>
          </a:xfrm>
          <a:prstGeom prst="roundRect">
            <a:avLst/>
          </a:prstGeom>
          <a:solidFill>
            <a:schemeClr val="accent5">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運営管理</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E96946CF-EDC0-F8D2-848C-97D5015879BD}"/>
              </a:ext>
            </a:extLst>
          </p:cNvPr>
          <p:cNvSpPr/>
          <p:nvPr/>
        </p:nvSpPr>
        <p:spPr>
          <a:xfrm>
            <a:off x="2587649" y="6276009"/>
            <a:ext cx="2084493" cy="338548"/>
          </a:xfrm>
          <a:prstGeom prst="roundRect">
            <a:avLst/>
          </a:prstGeom>
          <a:solidFill>
            <a:schemeClr val="accent5">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有識者支援</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59074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B7EC9-1898-9F55-459A-E4755E8C903B}"/>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955DF9E-0024-7F4B-F02F-FF507DBE7336}"/>
              </a:ext>
            </a:extLst>
          </p:cNvPr>
          <p:cNvSpPr/>
          <p:nvPr/>
        </p:nvSpPr>
        <p:spPr>
          <a:xfrm>
            <a:off x="356059" y="1010827"/>
            <a:ext cx="4644274" cy="2434479"/>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2400" dirty="0">
                <a:solidFill>
                  <a:schemeClr val="tx1"/>
                </a:solidFill>
                <a:latin typeface="ＤＦ特太ゴシック体" panose="020B0509000000000000" pitchFamily="49" charset="-128"/>
                <a:ea typeface="ＤＦ特太ゴシック体" panose="020B0509000000000000" pitchFamily="49" charset="-128"/>
              </a:rPr>
              <a:t>後方支援</a:t>
            </a:r>
            <a:endParaRPr kumimoji="1" lang="en-US" altLang="ja-JP" sz="2400" dirty="0">
              <a:solidFill>
                <a:schemeClr val="tx1"/>
              </a:solidFill>
              <a:latin typeface="ＤＦ特太ゴシック体" panose="020B0509000000000000" pitchFamily="49" charset="-128"/>
              <a:ea typeface="ＤＦ特太ゴシック体" panose="020B0509000000000000" pitchFamily="49" charset="-128"/>
            </a:endParaRPr>
          </a:p>
          <a:p>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スタッフ</a:t>
            </a:r>
            <a:r>
              <a:rPr lang="en-US" altLang="ja-JP" sz="1200" dirty="0">
                <a:solidFill>
                  <a:schemeClr val="tx1"/>
                </a:solidFill>
                <a:latin typeface="BIZ UDゴシック" panose="020B0400000000000000" pitchFamily="49" charset="-128"/>
                <a:ea typeface="BIZ UDゴシック" panose="020B0400000000000000" pitchFamily="49" charset="-128"/>
              </a:rPr>
              <a:t>)</a:t>
            </a:r>
          </a:p>
          <a:p>
            <a:r>
              <a:rPr lang="ja-JP" altLang="en-US" sz="1200" dirty="0">
                <a:solidFill>
                  <a:schemeClr val="tx1"/>
                </a:solidFill>
                <a:highlight>
                  <a:srgbClr val="00FF00"/>
                </a:highlight>
                <a:latin typeface="BIZ UDゴシック" panose="020B0400000000000000" pitchFamily="49" charset="-128"/>
                <a:ea typeface="BIZ UDゴシック" panose="020B0400000000000000" pitchFamily="49" charset="-128"/>
              </a:rPr>
              <a:t>指揮者を補佐して</a:t>
            </a:r>
            <a:endParaRPr lang="en-US" altLang="ja-JP" sz="1200" dirty="0">
              <a:solidFill>
                <a:schemeClr val="tx1"/>
              </a:solidFill>
              <a:highlight>
                <a:srgbClr val="00FF00"/>
              </a:highlight>
              <a:latin typeface="BIZ UDゴシック" panose="020B0400000000000000" pitchFamily="49" charset="-128"/>
              <a:ea typeface="BIZ UDゴシック" panose="020B0400000000000000" pitchFamily="49" charset="-128"/>
            </a:endParaRPr>
          </a:p>
          <a:p>
            <a:r>
              <a:rPr lang="ja-JP" altLang="en-US" sz="1200" dirty="0">
                <a:solidFill>
                  <a:schemeClr val="tx1"/>
                </a:solidFill>
                <a:highlight>
                  <a:srgbClr val="00FF00"/>
                </a:highlight>
                <a:latin typeface="BIZ UDゴシック" panose="020B0400000000000000" pitchFamily="49" charset="-128"/>
                <a:ea typeface="BIZ UDゴシック" panose="020B0400000000000000" pitchFamily="49" charset="-128"/>
              </a:rPr>
              <a:t>スタッフ業務を行う</a:t>
            </a:r>
          </a:p>
          <a:p>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41" name="正方形/長方形 40">
            <a:extLst>
              <a:ext uri="{FF2B5EF4-FFF2-40B4-BE49-F238E27FC236}">
                <a16:creationId xmlns:a16="http://schemas.microsoft.com/office/drawing/2014/main" id="{F0439EB5-A45B-FBC0-D4BE-EC49763448E5}"/>
              </a:ext>
            </a:extLst>
          </p:cNvPr>
          <p:cNvSpPr/>
          <p:nvPr/>
        </p:nvSpPr>
        <p:spPr>
          <a:xfrm>
            <a:off x="356059" y="3526685"/>
            <a:ext cx="4634538" cy="3106671"/>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48" name="正方形/長方形 47">
            <a:extLst>
              <a:ext uri="{FF2B5EF4-FFF2-40B4-BE49-F238E27FC236}">
                <a16:creationId xmlns:a16="http://schemas.microsoft.com/office/drawing/2014/main" id="{01579334-416C-8BF3-28AE-0AA10695B181}"/>
              </a:ext>
            </a:extLst>
          </p:cNvPr>
          <p:cNvSpPr/>
          <p:nvPr/>
        </p:nvSpPr>
        <p:spPr>
          <a:xfrm>
            <a:off x="2434631" y="2845782"/>
            <a:ext cx="2390824" cy="475206"/>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47" name="正方形/長方形 46">
            <a:extLst>
              <a:ext uri="{FF2B5EF4-FFF2-40B4-BE49-F238E27FC236}">
                <a16:creationId xmlns:a16="http://schemas.microsoft.com/office/drawing/2014/main" id="{94529BBA-AF8A-7BBE-A3D2-6FA1FEB225F3}"/>
              </a:ext>
            </a:extLst>
          </p:cNvPr>
          <p:cNvSpPr/>
          <p:nvPr/>
        </p:nvSpPr>
        <p:spPr>
          <a:xfrm>
            <a:off x="5090636" y="2852936"/>
            <a:ext cx="4380134" cy="47650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4A2903BC-5F6E-96A7-B427-8556B5FDF340}"/>
              </a:ext>
            </a:extLst>
          </p:cNvPr>
          <p:cNvSpPr/>
          <p:nvPr/>
        </p:nvSpPr>
        <p:spPr>
          <a:xfrm>
            <a:off x="5089593" y="4709024"/>
            <a:ext cx="4380134" cy="194492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74987224-1F75-D130-A0F0-3DCFC68A1F26}"/>
              </a:ext>
            </a:extLst>
          </p:cNvPr>
          <p:cNvSpPr/>
          <p:nvPr/>
        </p:nvSpPr>
        <p:spPr>
          <a:xfrm>
            <a:off x="5097005" y="4147939"/>
            <a:ext cx="4380134" cy="47650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02178BA3-C0D2-1E82-6182-9A09FB99C590}"/>
              </a:ext>
            </a:extLst>
          </p:cNvPr>
          <p:cNvSpPr/>
          <p:nvPr/>
        </p:nvSpPr>
        <p:spPr>
          <a:xfrm>
            <a:off x="2434631" y="4709025"/>
            <a:ext cx="2381778" cy="1924330"/>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43" name="正方形/長方形 42">
            <a:extLst>
              <a:ext uri="{FF2B5EF4-FFF2-40B4-BE49-F238E27FC236}">
                <a16:creationId xmlns:a16="http://schemas.microsoft.com/office/drawing/2014/main" id="{701608F9-E576-D0CB-446E-0E8547CAEE18}"/>
              </a:ext>
            </a:extLst>
          </p:cNvPr>
          <p:cNvSpPr/>
          <p:nvPr/>
        </p:nvSpPr>
        <p:spPr>
          <a:xfrm>
            <a:off x="2434631" y="4147939"/>
            <a:ext cx="2381778" cy="475206"/>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42" name="正方形/長方形 41">
            <a:extLst>
              <a:ext uri="{FF2B5EF4-FFF2-40B4-BE49-F238E27FC236}">
                <a16:creationId xmlns:a16="http://schemas.microsoft.com/office/drawing/2014/main" id="{F8A4451E-C212-0A7A-82C4-C214655B9D34}"/>
              </a:ext>
            </a:extLst>
          </p:cNvPr>
          <p:cNvSpPr/>
          <p:nvPr/>
        </p:nvSpPr>
        <p:spPr>
          <a:xfrm>
            <a:off x="2428452" y="3541657"/>
            <a:ext cx="2381778" cy="505401"/>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40" name="正方形/長方形 39">
            <a:extLst>
              <a:ext uri="{FF2B5EF4-FFF2-40B4-BE49-F238E27FC236}">
                <a16:creationId xmlns:a16="http://schemas.microsoft.com/office/drawing/2014/main" id="{0F952D34-229C-9B65-F753-DFB97B863DC0}"/>
              </a:ext>
            </a:extLst>
          </p:cNvPr>
          <p:cNvSpPr/>
          <p:nvPr/>
        </p:nvSpPr>
        <p:spPr>
          <a:xfrm>
            <a:off x="2419405" y="1556178"/>
            <a:ext cx="2390824" cy="1169641"/>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39" name="正方形/長方形 38">
            <a:extLst>
              <a:ext uri="{FF2B5EF4-FFF2-40B4-BE49-F238E27FC236}">
                <a16:creationId xmlns:a16="http://schemas.microsoft.com/office/drawing/2014/main" id="{B40D2421-DA7B-E966-6660-BF21BF503DA0}"/>
              </a:ext>
            </a:extLst>
          </p:cNvPr>
          <p:cNvSpPr/>
          <p:nvPr/>
        </p:nvSpPr>
        <p:spPr>
          <a:xfrm>
            <a:off x="5097005" y="3543594"/>
            <a:ext cx="4380134" cy="51161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11FEA5F3-9F43-5528-0B52-F48965717B53}"/>
              </a:ext>
            </a:extLst>
          </p:cNvPr>
          <p:cNvSpPr/>
          <p:nvPr/>
        </p:nvSpPr>
        <p:spPr>
          <a:xfrm>
            <a:off x="5073366" y="1172591"/>
            <a:ext cx="4380134" cy="155322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150">
            <a:extLst>
              <a:ext uri="{FF2B5EF4-FFF2-40B4-BE49-F238E27FC236}">
                <a16:creationId xmlns:a16="http://schemas.microsoft.com/office/drawing/2014/main" id="{4A46BE29-8A45-6900-5C78-D40F617F2339}"/>
              </a:ext>
            </a:extLst>
          </p:cNvPr>
          <p:cNvSpPr txBox="1">
            <a:spLocks/>
          </p:cNvSpPr>
          <p:nvPr/>
        </p:nvSpPr>
        <p:spPr>
          <a:xfrm>
            <a:off x="274186" y="294309"/>
            <a:ext cx="9357627" cy="635139"/>
          </a:xfrm>
          <a:prstGeom prst="rect">
            <a:avLst/>
          </a:prstGeom>
          <a:solidFill>
            <a:schemeClr val="accent5"/>
          </a:solidFill>
          <a:ln>
            <a:solidFill>
              <a:schemeClr val="tx1"/>
            </a:solidFill>
          </a:ln>
        </p:spPr>
        <p:txBody>
          <a:bodyPr vert="horz" lIns="91440" tIns="45720" rIns="91440" bIns="45720" rtlCol="0" anchor="ctr">
            <a:normAutofit fontScale="92500"/>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（参考）先行自治体の例（川口市／災害対策本部の構成③）</a:t>
            </a:r>
            <a:endParaRPr lang="ja-JP" altLang="en-US" dirty="0">
              <a:solidFill>
                <a:schemeClr val="bg1"/>
              </a:solidFill>
              <a:latin typeface="AR丸ゴシック体E"/>
              <a:ea typeface="AR丸ゴシック体E"/>
            </a:endParaRPr>
          </a:p>
        </p:txBody>
      </p:sp>
      <p:sp>
        <p:nvSpPr>
          <p:cNvPr id="19" name="四角形: 角を丸くする 18">
            <a:extLst>
              <a:ext uri="{FF2B5EF4-FFF2-40B4-BE49-F238E27FC236}">
                <a16:creationId xmlns:a16="http://schemas.microsoft.com/office/drawing/2014/main" id="{8E2B1859-DDA4-E7A2-B30D-488D1B8B1EF9}"/>
              </a:ext>
            </a:extLst>
          </p:cNvPr>
          <p:cNvSpPr/>
          <p:nvPr/>
        </p:nvSpPr>
        <p:spPr>
          <a:xfrm>
            <a:off x="479439" y="2400943"/>
            <a:ext cx="1545493" cy="338548"/>
          </a:xfrm>
          <a:prstGeom prst="roundRect">
            <a:avLst/>
          </a:prstGeom>
          <a:solidFill>
            <a:schemeClr val="accent4"/>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BIZ UDPゴシック" panose="020B0400000000000000" pitchFamily="50" charset="-128"/>
                <a:ea typeface="BIZ UDPゴシック" panose="020B0400000000000000" pitchFamily="50" charset="-128"/>
              </a:rPr>
              <a:t>サービス提供部</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AEEC8D22-B271-1AB1-ACC4-C61BD4B20C72}"/>
              </a:ext>
            </a:extLst>
          </p:cNvPr>
          <p:cNvSpPr>
            <a:spLocks noGrp="1"/>
          </p:cNvSpPr>
          <p:nvPr>
            <p:ph type="sldNum" sz="quarter" idx="12"/>
          </p:nvPr>
        </p:nvSpPr>
        <p:spPr>
          <a:xfrm>
            <a:off x="7450825" y="6373479"/>
            <a:ext cx="2078436" cy="365125"/>
          </a:xfrm>
        </p:spPr>
        <p:txBody>
          <a:bodyPr/>
          <a:lstStyle/>
          <a:p>
            <a:fld id="{2C9400E4-C46D-48FA-AEA0-ED136F70A0E5}" type="slidenum">
              <a:rPr kumimoji="1" lang="ja-JP" altLang="en-US" smtClean="0"/>
              <a:t>35</a:t>
            </a:fld>
            <a:endParaRPr kumimoji="1" lang="ja-JP" altLang="en-US" dirty="0"/>
          </a:p>
        </p:txBody>
      </p:sp>
      <p:sp>
        <p:nvSpPr>
          <p:cNvPr id="49" name="矢印: 右 48">
            <a:extLst>
              <a:ext uri="{FF2B5EF4-FFF2-40B4-BE49-F238E27FC236}">
                <a16:creationId xmlns:a16="http://schemas.microsoft.com/office/drawing/2014/main" id="{59B59F21-ED7D-5950-1DCB-1C2FF346D90A}"/>
              </a:ext>
            </a:extLst>
          </p:cNvPr>
          <p:cNvSpPr/>
          <p:nvPr/>
        </p:nvSpPr>
        <p:spPr>
          <a:xfrm>
            <a:off x="5378146" y="1638247"/>
            <a:ext cx="2264519" cy="1000786"/>
          </a:xfrm>
          <a:prstGeom prst="rightArrow">
            <a:avLst>
              <a:gd name="adj1" fmla="val 50000"/>
              <a:gd name="adj2" fmla="val 404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C73296B6-019B-CF3E-5227-6927F014D4AE}"/>
              </a:ext>
            </a:extLst>
          </p:cNvPr>
          <p:cNvSpPr/>
          <p:nvPr/>
        </p:nvSpPr>
        <p:spPr>
          <a:xfrm>
            <a:off x="7788843" y="2913899"/>
            <a:ext cx="1440160" cy="308879"/>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職員</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54" name="楕円 53">
            <a:extLst>
              <a:ext uri="{FF2B5EF4-FFF2-40B4-BE49-F238E27FC236}">
                <a16:creationId xmlns:a16="http://schemas.microsoft.com/office/drawing/2014/main" id="{1EDA74B1-AC88-562A-ECC0-55CDE3CF1F37}"/>
              </a:ext>
            </a:extLst>
          </p:cNvPr>
          <p:cNvSpPr/>
          <p:nvPr/>
        </p:nvSpPr>
        <p:spPr>
          <a:xfrm>
            <a:off x="2396717" y="991121"/>
            <a:ext cx="2340260" cy="534279"/>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ＤＦ特太ゴシック体" panose="020B0509000000000000" pitchFamily="49" charset="-128"/>
              <a:ea typeface="ＤＦ特太ゴシック体" panose="020B0509000000000000" pitchFamily="49" charset="-128"/>
            </a:endParaRPr>
          </a:p>
        </p:txBody>
      </p:sp>
      <p:sp>
        <p:nvSpPr>
          <p:cNvPr id="58" name="楕円 57">
            <a:extLst>
              <a:ext uri="{FF2B5EF4-FFF2-40B4-BE49-F238E27FC236}">
                <a16:creationId xmlns:a16="http://schemas.microsoft.com/office/drawing/2014/main" id="{5AE9453C-2EEF-CBC0-8C7C-086102FECB6F}"/>
              </a:ext>
            </a:extLst>
          </p:cNvPr>
          <p:cNvSpPr/>
          <p:nvPr/>
        </p:nvSpPr>
        <p:spPr>
          <a:xfrm>
            <a:off x="5269566" y="991121"/>
            <a:ext cx="1635030" cy="507858"/>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班名</a:t>
            </a:r>
          </a:p>
        </p:txBody>
      </p:sp>
      <p:sp>
        <p:nvSpPr>
          <p:cNvPr id="59" name="四角形: 角を丸くする 58">
            <a:extLst>
              <a:ext uri="{FF2B5EF4-FFF2-40B4-BE49-F238E27FC236}">
                <a16:creationId xmlns:a16="http://schemas.microsoft.com/office/drawing/2014/main" id="{C3CA6676-F03F-F4AA-692C-1D5A56BA9005}"/>
              </a:ext>
            </a:extLst>
          </p:cNvPr>
          <p:cNvSpPr/>
          <p:nvPr/>
        </p:nvSpPr>
        <p:spPr>
          <a:xfrm>
            <a:off x="5269566" y="1556792"/>
            <a:ext cx="1657964" cy="1099004"/>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情報・通信</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83" name="楕円 82">
            <a:extLst>
              <a:ext uri="{FF2B5EF4-FFF2-40B4-BE49-F238E27FC236}">
                <a16:creationId xmlns:a16="http://schemas.microsoft.com/office/drawing/2014/main" id="{11BC3B77-B07B-8BB4-BED1-98E8AD5ADDA3}"/>
              </a:ext>
            </a:extLst>
          </p:cNvPr>
          <p:cNvSpPr/>
          <p:nvPr/>
        </p:nvSpPr>
        <p:spPr>
          <a:xfrm>
            <a:off x="7592165" y="1010827"/>
            <a:ext cx="1495575" cy="479981"/>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担当</a:t>
            </a:r>
          </a:p>
        </p:txBody>
      </p:sp>
      <p:sp>
        <p:nvSpPr>
          <p:cNvPr id="4" name="テキスト ボックス 3">
            <a:extLst>
              <a:ext uri="{FF2B5EF4-FFF2-40B4-BE49-F238E27FC236}">
                <a16:creationId xmlns:a16="http://schemas.microsoft.com/office/drawing/2014/main" id="{4D6AC580-45B4-3CD9-3130-CC64DEF2234A}"/>
              </a:ext>
            </a:extLst>
          </p:cNvPr>
          <p:cNvSpPr txBox="1"/>
          <p:nvPr/>
        </p:nvSpPr>
        <p:spPr>
          <a:xfrm>
            <a:off x="2542221" y="971403"/>
            <a:ext cx="2055762" cy="584775"/>
          </a:xfrm>
          <a:prstGeom prst="rect">
            <a:avLst/>
          </a:prstGeom>
          <a:noFill/>
        </p:spPr>
        <p:txBody>
          <a:bodyPr wrap="square" rtlCol="0">
            <a:spAutoFit/>
          </a:bodyPr>
          <a:lstStyle/>
          <a:p>
            <a:pPr algn="ctr"/>
            <a:r>
              <a:rPr lang="ja-JP" altLang="en-US" sz="1600" dirty="0">
                <a:solidFill>
                  <a:schemeClr val="bg1"/>
                </a:solidFill>
                <a:latin typeface="ＤＦ特太ゴシック体" panose="020B0509000000000000" pitchFamily="49" charset="-128"/>
                <a:ea typeface="ＤＦ特太ゴシック体" panose="020B0509000000000000" pitchFamily="49" charset="-128"/>
              </a:rPr>
              <a:t>ＩＣＳによる区分</a:t>
            </a:r>
            <a:endParaRPr lang="en-US" altLang="ja-JP" sz="1600" dirty="0">
              <a:solidFill>
                <a:schemeClr val="bg1"/>
              </a:solidFill>
              <a:latin typeface="ＤＦ特太ゴシック体" panose="020B0509000000000000" pitchFamily="49" charset="-128"/>
              <a:ea typeface="ＤＦ特太ゴシック体" panose="020B0509000000000000" pitchFamily="49" charset="-128"/>
            </a:endParaRPr>
          </a:p>
          <a:p>
            <a:pPr algn="ctr"/>
            <a:r>
              <a:rPr lang="ja-JP" altLang="en-US" sz="1600" dirty="0">
                <a:solidFill>
                  <a:schemeClr val="bg1"/>
                </a:solidFill>
                <a:latin typeface="ＤＦ特太ゴシック体" panose="020B0509000000000000" pitchFamily="49" charset="-128"/>
                <a:ea typeface="ＤＦ特太ゴシック体" panose="020B0509000000000000" pitchFamily="49" charset="-128"/>
              </a:rPr>
              <a:t>（役割）</a:t>
            </a:r>
          </a:p>
        </p:txBody>
      </p:sp>
      <p:sp>
        <p:nvSpPr>
          <p:cNvPr id="12" name="四角形: 角を丸くする 11">
            <a:extLst>
              <a:ext uri="{FF2B5EF4-FFF2-40B4-BE49-F238E27FC236}">
                <a16:creationId xmlns:a16="http://schemas.microsoft.com/office/drawing/2014/main" id="{F121E719-B30C-50F5-5CCA-2A88CD12F1AB}"/>
              </a:ext>
            </a:extLst>
          </p:cNvPr>
          <p:cNvSpPr/>
          <p:nvPr/>
        </p:nvSpPr>
        <p:spPr>
          <a:xfrm>
            <a:off x="517046" y="4786093"/>
            <a:ext cx="1545493" cy="338548"/>
          </a:xfrm>
          <a:prstGeom prst="roundRect">
            <a:avLst/>
          </a:prstGeom>
          <a:solidFill>
            <a:schemeClr val="accent4"/>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業務支援部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3" name="矢印: 右 12">
            <a:extLst>
              <a:ext uri="{FF2B5EF4-FFF2-40B4-BE49-F238E27FC236}">
                <a16:creationId xmlns:a16="http://schemas.microsoft.com/office/drawing/2014/main" id="{94E673FA-F581-0420-EB96-AB2E626C119D}"/>
              </a:ext>
            </a:extLst>
          </p:cNvPr>
          <p:cNvSpPr/>
          <p:nvPr/>
        </p:nvSpPr>
        <p:spPr>
          <a:xfrm>
            <a:off x="3106974" y="1990365"/>
            <a:ext cx="2072289"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608C71A-2DB6-D5B0-426B-6BB9E9C2DCA5}"/>
              </a:ext>
            </a:extLst>
          </p:cNvPr>
          <p:cNvSpPr/>
          <p:nvPr/>
        </p:nvSpPr>
        <p:spPr>
          <a:xfrm>
            <a:off x="2532693" y="1934250"/>
            <a:ext cx="2072289" cy="338548"/>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情報・通信</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4" name="矢印: 右 13">
            <a:extLst>
              <a:ext uri="{FF2B5EF4-FFF2-40B4-BE49-F238E27FC236}">
                <a16:creationId xmlns:a16="http://schemas.microsoft.com/office/drawing/2014/main" id="{6C4AD808-8558-00F8-322C-9E44B6B993C0}"/>
              </a:ext>
            </a:extLst>
          </p:cNvPr>
          <p:cNvSpPr/>
          <p:nvPr/>
        </p:nvSpPr>
        <p:spPr>
          <a:xfrm>
            <a:off x="3124392" y="2951427"/>
            <a:ext cx="2110761"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6F545212-2334-B02C-45B5-2D426E1C9E69}"/>
              </a:ext>
            </a:extLst>
          </p:cNvPr>
          <p:cNvSpPr/>
          <p:nvPr/>
        </p:nvSpPr>
        <p:spPr>
          <a:xfrm>
            <a:off x="5440431" y="2957869"/>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四角形: 角を丸くする 59">
            <a:extLst>
              <a:ext uri="{FF2B5EF4-FFF2-40B4-BE49-F238E27FC236}">
                <a16:creationId xmlns:a16="http://schemas.microsoft.com/office/drawing/2014/main" id="{95EAF1B7-6CED-3DD7-0E4C-E76BAF1A6192}"/>
              </a:ext>
            </a:extLst>
          </p:cNvPr>
          <p:cNvSpPr/>
          <p:nvPr/>
        </p:nvSpPr>
        <p:spPr>
          <a:xfrm>
            <a:off x="5294253" y="2913899"/>
            <a:ext cx="1657964"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健康管理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5A96F6D4-4DF3-7907-AE1F-0D69045FF7CC}"/>
              </a:ext>
            </a:extLst>
          </p:cNvPr>
          <p:cNvSpPr/>
          <p:nvPr/>
        </p:nvSpPr>
        <p:spPr>
          <a:xfrm>
            <a:off x="2532693" y="2901409"/>
            <a:ext cx="2072289" cy="338548"/>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健康管理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85D7921-B8F3-8520-0873-915A3D06367E}"/>
              </a:ext>
            </a:extLst>
          </p:cNvPr>
          <p:cNvSpPr/>
          <p:nvPr/>
        </p:nvSpPr>
        <p:spPr>
          <a:xfrm>
            <a:off x="7752839" y="2335135"/>
            <a:ext cx="1440160" cy="301543"/>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管財</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BFD948E7-6644-B303-8497-5B6E0EB76614}"/>
              </a:ext>
            </a:extLst>
          </p:cNvPr>
          <p:cNvSpPr/>
          <p:nvPr/>
        </p:nvSpPr>
        <p:spPr>
          <a:xfrm>
            <a:off x="7761312" y="1946193"/>
            <a:ext cx="1440160" cy="301543"/>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危機管理</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02A7C494-3D2E-39BA-B97A-08FDE07D2DCD}"/>
              </a:ext>
            </a:extLst>
          </p:cNvPr>
          <p:cNvSpPr/>
          <p:nvPr/>
        </p:nvSpPr>
        <p:spPr>
          <a:xfrm>
            <a:off x="7752839" y="1556792"/>
            <a:ext cx="1440160" cy="302002"/>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情報</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FAB09E04-1542-8588-70A2-E7B5FA818731}"/>
              </a:ext>
            </a:extLst>
          </p:cNvPr>
          <p:cNvSpPr/>
          <p:nvPr/>
        </p:nvSpPr>
        <p:spPr>
          <a:xfrm>
            <a:off x="7797316" y="3621916"/>
            <a:ext cx="1440160" cy="308879"/>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施設マネジメント</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9CCB936F-A7B5-8790-219C-A339FFCCABDA}"/>
              </a:ext>
            </a:extLst>
          </p:cNvPr>
          <p:cNvSpPr/>
          <p:nvPr/>
        </p:nvSpPr>
        <p:spPr>
          <a:xfrm>
            <a:off x="7788843" y="4225598"/>
            <a:ext cx="1440160" cy="301543"/>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管財</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2EBE403C-A309-355E-B033-04F22C8B297D}"/>
              </a:ext>
            </a:extLst>
          </p:cNvPr>
          <p:cNvSpPr/>
          <p:nvPr/>
        </p:nvSpPr>
        <p:spPr>
          <a:xfrm>
            <a:off x="7761312" y="4782498"/>
            <a:ext cx="1440160" cy="301543"/>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契約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6418003E-595A-BD14-CB73-F5D36CE0C8C3}"/>
              </a:ext>
            </a:extLst>
          </p:cNvPr>
          <p:cNvSpPr/>
          <p:nvPr/>
        </p:nvSpPr>
        <p:spPr>
          <a:xfrm>
            <a:off x="7752839" y="5139846"/>
            <a:ext cx="1440160" cy="301543"/>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税・債権管理</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3D4D221E-4C6F-96F0-CD98-6CFA22FF990F}"/>
              </a:ext>
            </a:extLst>
          </p:cNvPr>
          <p:cNvSpPr/>
          <p:nvPr/>
        </p:nvSpPr>
        <p:spPr>
          <a:xfrm>
            <a:off x="7752839" y="5522424"/>
            <a:ext cx="1440160" cy="301543"/>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労働政策</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A641834C-A7ED-B83F-3CC9-7D7A0710EE52}"/>
              </a:ext>
            </a:extLst>
          </p:cNvPr>
          <p:cNvSpPr/>
          <p:nvPr/>
        </p:nvSpPr>
        <p:spPr>
          <a:xfrm>
            <a:off x="7752839" y="5895233"/>
            <a:ext cx="1440160" cy="301543"/>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産業・農政</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59E918E1-CBA9-4F95-F86D-442B21CD68C1}"/>
              </a:ext>
            </a:extLst>
          </p:cNvPr>
          <p:cNvSpPr/>
          <p:nvPr/>
        </p:nvSpPr>
        <p:spPr>
          <a:xfrm>
            <a:off x="7761312" y="6262842"/>
            <a:ext cx="1440160" cy="301543"/>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公営競技</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53" name="矢印: 右 52">
            <a:extLst>
              <a:ext uri="{FF2B5EF4-FFF2-40B4-BE49-F238E27FC236}">
                <a16:creationId xmlns:a16="http://schemas.microsoft.com/office/drawing/2014/main" id="{6920ABEB-0F20-DF7A-648A-4AAF4C1575B7}"/>
              </a:ext>
            </a:extLst>
          </p:cNvPr>
          <p:cNvSpPr/>
          <p:nvPr/>
        </p:nvSpPr>
        <p:spPr>
          <a:xfrm>
            <a:off x="5673981" y="4745135"/>
            <a:ext cx="1968684" cy="1818555"/>
          </a:xfrm>
          <a:prstGeom prst="rightArrow">
            <a:avLst>
              <a:gd name="adj1" fmla="val 50000"/>
              <a:gd name="adj2" fmla="val 172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8A52539D-5AD1-7EE2-6F87-309581B33E45}"/>
              </a:ext>
            </a:extLst>
          </p:cNvPr>
          <p:cNvSpPr/>
          <p:nvPr/>
        </p:nvSpPr>
        <p:spPr>
          <a:xfrm>
            <a:off x="5294253" y="4806672"/>
            <a:ext cx="1657964" cy="1757017"/>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物資調達</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55" name="矢印: 右 54">
            <a:extLst>
              <a:ext uri="{FF2B5EF4-FFF2-40B4-BE49-F238E27FC236}">
                <a16:creationId xmlns:a16="http://schemas.microsoft.com/office/drawing/2014/main" id="{6D685B1F-FE63-95DE-67D1-1B4C59F18C77}"/>
              </a:ext>
            </a:extLst>
          </p:cNvPr>
          <p:cNvSpPr/>
          <p:nvPr/>
        </p:nvSpPr>
        <p:spPr>
          <a:xfrm>
            <a:off x="5472992" y="3657121"/>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矢印: 右 69">
            <a:extLst>
              <a:ext uri="{FF2B5EF4-FFF2-40B4-BE49-F238E27FC236}">
                <a16:creationId xmlns:a16="http://schemas.microsoft.com/office/drawing/2014/main" id="{63CCDF75-765F-8603-F431-B0ABDAFBA879}"/>
              </a:ext>
            </a:extLst>
          </p:cNvPr>
          <p:cNvSpPr/>
          <p:nvPr/>
        </p:nvSpPr>
        <p:spPr>
          <a:xfrm>
            <a:off x="5480292" y="4261886"/>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4ACEA695-82FD-6615-8B78-F061C1AD283B}"/>
              </a:ext>
            </a:extLst>
          </p:cNvPr>
          <p:cNvSpPr/>
          <p:nvPr/>
        </p:nvSpPr>
        <p:spPr>
          <a:xfrm>
            <a:off x="5294253" y="3614850"/>
            <a:ext cx="1657964"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空地調整</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B08D1EDD-4E53-ED76-D6B6-29E1DFA16A60}"/>
              </a:ext>
            </a:extLst>
          </p:cNvPr>
          <p:cNvSpPr/>
          <p:nvPr/>
        </p:nvSpPr>
        <p:spPr>
          <a:xfrm>
            <a:off x="5294253" y="4219630"/>
            <a:ext cx="1657964"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車両</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3" name="矢印: 右 72">
            <a:extLst>
              <a:ext uri="{FF2B5EF4-FFF2-40B4-BE49-F238E27FC236}">
                <a16:creationId xmlns:a16="http://schemas.microsoft.com/office/drawing/2014/main" id="{6FC91056-578B-B2D3-8DEC-57D0692BD232}"/>
              </a:ext>
            </a:extLst>
          </p:cNvPr>
          <p:cNvSpPr/>
          <p:nvPr/>
        </p:nvSpPr>
        <p:spPr>
          <a:xfrm>
            <a:off x="2937067" y="5544322"/>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8B9A99F3-E17C-4060-E6C0-2BDD86271C4E}"/>
              </a:ext>
            </a:extLst>
          </p:cNvPr>
          <p:cNvSpPr/>
          <p:nvPr/>
        </p:nvSpPr>
        <p:spPr>
          <a:xfrm>
            <a:off x="2583986" y="4806672"/>
            <a:ext cx="2072289" cy="1719371"/>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資機材・物資</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8" name="矢印: 右 77">
            <a:extLst>
              <a:ext uri="{FF2B5EF4-FFF2-40B4-BE49-F238E27FC236}">
                <a16:creationId xmlns:a16="http://schemas.microsoft.com/office/drawing/2014/main" id="{F35AE3CB-507B-9C52-D21E-AD0E2D5F3DC1}"/>
              </a:ext>
            </a:extLst>
          </p:cNvPr>
          <p:cNvSpPr/>
          <p:nvPr/>
        </p:nvSpPr>
        <p:spPr>
          <a:xfrm>
            <a:off x="2937067" y="4261886"/>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矢印: 右 78">
            <a:extLst>
              <a:ext uri="{FF2B5EF4-FFF2-40B4-BE49-F238E27FC236}">
                <a16:creationId xmlns:a16="http://schemas.microsoft.com/office/drawing/2014/main" id="{BADA76A3-A55A-9E9B-4B6C-656E2AEA1D3A}"/>
              </a:ext>
            </a:extLst>
          </p:cNvPr>
          <p:cNvSpPr/>
          <p:nvPr/>
        </p:nvSpPr>
        <p:spPr>
          <a:xfrm>
            <a:off x="2916451" y="3666948"/>
            <a:ext cx="2289312" cy="264909"/>
          </a:xfrm>
          <a:prstGeom prst="rightArrow">
            <a:avLst>
              <a:gd name="adj1" fmla="val 50000"/>
              <a:gd name="adj2" fmla="val 111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04752261-99DC-9DBA-884E-631F46F6CA1C}"/>
              </a:ext>
            </a:extLst>
          </p:cNvPr>
          <p:cNvSpPr/>
          <p:nvPr/>
        </p:nvSpPr>
        <p:spPr>
          <a:xfrm>
            <a:off x="2548057" y="3621916"/>
            <a:ext cx="2072289" cy="338548"/>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空地</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704DC446-6197-FF8E-0E2D-6E5C6E8F29C2}"/>
              </a:ext>
            </a:extLst>
          </p:cNvPr>
          <p:cNvSpPr/>
          <p:nvPr/>
        </p:nvSpPr>
        <p:spPr>
          <a:xfrm>
            <a:off x="2572083" y="4207095"/>
            <a:ext cx="2072289" cy="338548"/>
          </a:xfrm>
          <a:prstGeom prst="roundRect">
            <a:avLst/>
          </a:prstGeom>
          <a:solidFill>
            <a:schemeClr val="accent4">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車両</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37687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163B1-BD96-D76C-4A41-FF10030CCD15}"/>
            </a:ext>
          </a:extLst>
        </p:cNvPr>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335697D3-7561-6A69-E00F-1546E25DE657}"/>
              </a:ext>
            </a:extLst>
          </p:cNvPr>
          <p:cNvSpPr/>
          <p:nvPr/>
        </p:nvSpPr>
        <p:spPr>
          <a:xfrm>
            <a:off x="252594" y="3215179"/>
            <a:ext cx="4634538" cy="616973"/>
          </a:xfrm>
          <a:prstGeom prst="rect">
            <a:avLst/>
          </a:prstGeom>
          <a:solidFill>
            <a:srgbClr val="F5DD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3" name="四角形 150">
            <a:extLst>
              <a:ext uri="{FF2B5EF4-FFF2-40B4-BE49-F238E27FC236}">
                <a16:creationId xmlns:a16="http://schemas.microsoft.com/office/drawing/2014/main" id="{42E20B37-3EC4-5D08-3474-C93E18D30A70}"/>
              </a:ext>
            </a:extLst>
          </p:cNvPr>
          <p:cNvSpPr txBox="1">
            <a:spLocks/>
          </p:cNvSpPr>
          <p:nvPr/>
        </p:nvSpPr>
        <p:spPr>
          <a:xfrm>
            <a:off x="274186" y="188640"/>
            <a:ext cx="9357627" cy="635139"/>
          </a:xfrm>
          <a:prstGeom prst="rect">
            <a:avLst/>
          </a:prstGeom>
          <a:solidFill>
            <a:schemeClr val="accent5"/>
          </a:solidFill>
          <a:ln>
            <a:solidFill>
              <a:schemeClr val="tx1"/>
            </a:solidFill>
          </a:ln>
        </p:spPr>
        <p:txBody>
          <a:bodyPr vert="horz" lIns="91440" tIns="45720" rIns="91440" bIns="45720" rtlCol="0" anchor="ctr">
            <a:normAutofit fontScale="92500"/>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（参考）先行自治体の例（川口市／災害対策本部の構成④）</a:t>
            </a:r>
            <a:endParaRPr lang="ja-JP" altLang="en-US" dirty="0">
              <a:solidFill>
                <a:schemeClr val="bg1"/>
              </a:solidFill>
              <a:latin typeface="AR丸ゴシック体E"/>
              <a:ea typeface="AR丸ゴシック体E"/>
            </a:endParaRPr>
          </a:p>
        </p:txBody>
      </p:sp>
      <p:sp>
        <p:nvSpPr>
          <p:cNvPr id="17" name="正方形/長方形 16">
            <a:extLst>
              <a:ext uri="{FF2B5EF4-FFF2-40B4-BE49-F238E27FC236}">
                <a16:creationId xmlns:a16="http://schemas.microsoft.com/office/drawing/2014/main" id="{ED798CA4-8F2C-D744-FA83-3563B2316878}"/>
              </a:ext>
            </a:extLst>
          </p:cNvPr>
          <p:cNvSpPr/>
          <p:nvPr/>
        </p:nvSpPr>
        <p:spPr>
          <a:xfrm>
            <a:off x="252594" y="923969"/>
            <a:ext cx="4634538" cy="2182970"/>
          </a:xfrm>
          <a:prstGeom prst="rect">
            <a:avLst/>
          </a:prstGeom>
          <a:solidFill>
            <a:srgbClr val="F5DD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rgbClr val="FF0000"/>
                </a:solidFill>
                <a:latin typeface="ＤＦ特太ゴシック体" panose="020B0509000000000000" pitchFamily="49" charset="-128"/>
                <a:ea typeface="ＤＦ特太ゴシック体" panose="020B0509000000000000" pitchFamily="49" charset="-128"/>
              </a:rPr>
              <a:t>事態対処</a:t>
            </a:r>
            <a:r>
              <a:rPr lang="ja-JP" altLang="en-US" dirty="0">
                <a:solidFill>
                  <a:srgbClr val="FF0000"/>
                </a:solidFill>
                <a:latin typeface="BIZ UDPゴシック" panose="020B0400000000000000" pitchFamily="50" charset="-128"/>
                <a:ea typeface="BIZ UDPゴシック" panose="020B0400000000000000" pitchFamily="50" charset="-128"/>
              </a:rPr>
              <a:t>　</a:t>
            </a:r>
            <a:r>
              <a:rPr lang="en-US" altLang="ja-JP" dirty="0">
                <a:solidFill>
                  <a:srgbClr val="FF0000"/>
                </a:solidFill>
                <a:latin typeface="BIZ UDPゴシック" panose="020B0400000000000000" pitchFamily="50" charset="-128"/>
                <a:ea typeface="BIZ UDPゴシック" panose="020B0400000000000000" pitchFamily="50" charset="-128"/>
              </a:rPr>
              <a:t>※</a:t>
            </a:r>
            <a:r>
              <a:rPr lang="ja-JP" altLang="en-US" dirty="0">
                <a:solidFill>
                  <a:srgbClr val="FF0000"/>
                </a:solidFill>
                <a:latin typeface="BIZ UDPゴシック" panose="020B0400000000000000" pitchFamily="50" charset="-128"/>
                <a:ea typeface="BIZ UDPゴシック" panose="020B0400000000000000" pitchFamily="50" charset="-128"/>
              </a:rPr>
              <a:t>一部抜粋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dirty="0">
                <a:solidFill>
                  <a:schemeClr val="tx1"/>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ライン）</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highlight>
                  <a:srgbClr val="FFFF00"/>
                </a:highlight>
                <a:latin typeface="BIZ UDゴシック" panose="020B0400000000000000" pitchFamily="49" charset="-128"/>
                <a:ea typeface="BIZ UDゴシック" panose="020B0400000000000000" pitchFamily="49" charset="-128"/>
              </a:rPr>
              <a:t>指揮者の指令に基づいて</a:t>
            </a:r>
            <a:endParaRPr lang="en-US" altLang="ja-JP" sz="1400" dirty="0">
              <a:solidFill>
                <a:schemeClr val="tx1"/>
              </a:solidFill>
              <a:highlight>
                <a:srgbClr val="FFFF00"/>
              </a:highlight>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highlight>
                  <a:srgbClr val="FFFF00"/>
                </a:highlight>
                <a:latin typeface="BIZ UDゴシック" panose="020B0400000000000000" pitchFamily="49" charset="-128"/>
                <a:ea typeface="BIZ UDゴシック" panose="020B0400000000000000" pitchFamily="49" charset="-128"/>
              </a:rPr>
              <a:t>現場対応を行う</a:t>
            </a:r>
          </a:p>
        </p:txBody>
      </p:sp>
      <p:sp>
        <p:nvSpPr>
          <p:cNvPr id="54" name="楕円 53">
            <a:extLst>
              <a:ext uri="{FF2B5EF4-FFF2-40B4-BE49-F238E27FC236}">
                <a16:creationId xmlns:a16="http://schemas.microsoft.com/office/drawing/2014/main" id="{77CBD2C5-B510-5D03-78BF-79165A6B1983}"/>
              </a:ext>
            </a:extLst>
          </p:cNvPr>
          <p:cNvSpPr/>
          <p:nvPr/>
        </p:nvSpPr>
        <p:spPr>
          <a:xfrm>
            <a:off x="2504728" y="1531795"/>
            <a:ext cx="2340260" cy="534279"/>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ＤＦ特太ゴシック体" panose="020B0509000000000000" pitchFamily="49" charset="-128"/>
              <a:ea typeface="ＤＦ特太ゴシック体" panose="020B0509000000000000" pitchFamily="49" charset="-128"/>
            </a:endParaRPr>
          </a:p>
        </p:txBody>
      </p:sp>
      <p:sp>
        <p:nvSpPr>
          <p:cNvPr id="4" name="テキスト ボックス 3">
            <a:extLst>
              <a:ext uri="{FF2B5EF4-FFF2-40B4-BE49-F238E27FC236}">
                <a16:creationId xmlns:a16="http://schemas.microsoft.com/office/drawing/2014/main" id="{BFD7E390-3200-F0BE-3DC5-09D2F53BE04D}"/>
              </a:ext>
            </a:extLst>
          </p:cNvPr>
          <p:cNvSpPr txBox="1"/>
          <p:nvPr/>
        </p:nvSpPr>
        <p:spPr>
          <a:xfrm>
            <a:off x="2650232" y="1512077"/>
            <a:ext cx="2055762" cy="584775"/>
          </a:xfrm>
          <a:prstGeom prst="rect">
            <a:avLst/>
          </a:prstGeom>
          <a:noFill/>
        </p:spPr>
        <p:txBody>
          <a:bodyPr wrap="square" rtlCol="0">
            <a:spAutoFit/>
          </a:bodyPr>
          <a:lstStyle/>
          <a:p>
            <a:pPr algn="ctr"/>
            <a:r>
              <a:rPr lang="ja-JP" altLang="en-US" sz="1600" dirty="0">
                <a:solidFill>
                  <a:schemeClr val="bg1"/>
                </a:solidFill>
                <a:latin typeface="ＤＦ特太ゴシック体" panose="020B0509000000000000" pitchFamily="49" charset="-128"/>
                <a:ea typeface="ＤＦ特太ゴシック体" panose="020B0509000000000000" pitchFamily="49" charset="-128"/>
              </a:rPr>
              <a:t>ＩＣＳによる区分</a:t>
            </a:r>
            <a:endParaRPr lang="en-US" altLang="ja-JP" sz="1600" dirty="0">
              <a:solidFill>
                <a:schemeClr val="bg1"/>
              </a:solidFill>
              <a:latin typeface="ＤＦ特太ゴシック体" panose="020B0509000000000000" pitchFamily="49" charset="-128"/>
              <a:ea typeface="ＤＦ特太ゴシック体" panose="020B0509000000000000" pitchFamily="49" charset="-128"/>
            </a:endParaRPr>
          </a:p>
          <a:p>
            <a:pPr algn="ctr"/>
            <a:r>
              <a:rPr lang="ja-JP" altLang="en-US" sz="1600" dirty="0">
                <a:solidFill>
                  <a:schemeClr val="bg1"/>
                </a:solidFill>
                <a:latin typeface="ＤＦ特太ゴシック体" panose="020B0509000000000000" pitchFamily="49" charset="-128"/>
                <a:ea typeface="ＤＦ特太ゴシック体" panose="020B0509000000000000" pitchFamily="49" charset="-128"/>
              </a:rPr>
              <a:t>（役割）</a:t>
            </a:r>
          </a:p>
        </p:txBody>
      </p:sp>
      <p:sp>
        <p:nvSpPr>
          <p:cNvPr id="2" name="スライド番号プレースホルダー 1">
            <a:extLst>
              <a:ext uri="{FF2B5EF4-FFF2-40B4-BE49-F238E27FC236}">
                <a16:creationId xmlns:a16="http://schemas.microsoft.com/office/drawing/2014/main" id="{A6ABAB43-95B7-066D-B22D-95B9BACFBA88}"/>
              </a:ext>
            </a:extLst>
          </p:cNvPr>
          <p:cNvSpPr>
            <a:spLocks noGrp="1"/>
          </p:cNvSpPr>
          <p:nvPr>
            <p:ph type="sldNum" sz="quarter" idx="12"/>
          </p:nvPr>
        </p:nvSpPr>
        <p:spPr>
          <a:xfrm>
            <a:off x="7450825" y="6267810"/>
            <a:ext cx="2078436" cy="365125"/>
          </a:xfrm>
        </p:spPr>
        <p:txBody>
          <a:bodyPr/>
          <a:lstStyle/>
          <a:p>
            <a:fld id="{2C9400E4-C46D-48FA-AEA0-ED136F70A0E5}" type="slidenum">
              <a:rPr kumimoji="1" lang="ja-JP" altLang="en-US" smtClean="0"/>
              <a:t>36</a:t>
            </a:fld>
            <a:endParaRPr kumimoji="1" lang="ja-JP" altLang="en-US" dirty="0"/>
          </a:p>
        </p:txBody>
      </p:sp>
      <p:sp>
        <p:nvSpPr>
          <p:cNvPr id="24" name="四角形: 角を丸くする 23">
            <a:extLst>
              <a:ext uri="{FF2B5EF4-FFF2-40B4-BE49-F238E27FC236}">
                <a16:creationId xmlns:a16="http://schemas.microsoft.com/office/drawing/2014/main" id="{7E2602D8-F2B9-D235-DF92-340E15C23D96}"/>
              </a:ext>
            </a:extLst>
          </p:cNvPr>
          <p:cNvSpPr/>
          <p:nvPr/>
        </p:nvSpPr>
        <p:spPr>
          <a:xfrm>
            <a:off x="505197" y="3272659"/>
            <a:ext cx="1568004" cy="454514"/>
          </a:xfrm>
          <a:prstGeom prst="roundRect">
            <a:avLst/>
          </a:prstGeom>
          <a:solidFill>
            <a:srgbClr val="FF0000"/>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災害相談</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窓口部</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B57F0955-A239-90C0-C772-D3621A5AF84C}"/>
              </a:ext>
            </a:extLst>
          </p:cNvPr>
          <p:cNvSpPr/>
          <p:nvPr/>
        </p:nvSpPr>
        <p:spPr>
          <a:xfrm>
            <a:off x="507448" y="2297735"/>
            <a:ext cx="1568004" cy="512407"/>
          </a:xfrm>
          <a:prstGeom prst="roundRect">
            <a:avLst/>
          </a:prstGeom>
          <a:solidFill>
            <a:srgbClr val="FF0000"/>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避難所等</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運営部</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8BB91A41-54A0-644D-BA33-C2E9B9EDACE7}"/>
              </a:ext>
            </a:extLst>
          </p:cNvPr>
          <p:cNvSpPr/>
          <p:nvPr/>
        </p:nvSpPr>
        <p:spPr>
          <a:xfrm>
            <a:off x="2396717" y="2110928"/>
            <a:ext cx="2381778" cy="886024"/>
          </a:xfrm>
          <a:prstGeom prst="rect">
            <a:avLst/>
          </a:prstGeom>
          <a:solidFill>
            <a:srgbClr val="FEAEA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39" name="正方形/長方形 38">
            <a:extLst>
              <a:ext uri="{FF2B5EF4-FFF2-40B4-BE49-F238E27FC236}">
                <a16:creationId xmlns:a16="http://schemas.microsoft.com/office/drawing/2014/main" id="{603C3F9B-AD28-D706-163D-5A8B50B56AE3}"/>
              </a:ext>
            </a:extLst>
          </p:cNvPr>
          <p:cNvSpPr/>
          <p:nvPr/>
        </p:nvSpPr>
        <p:spPr>
          <a:xfrm>
            <a:off x="5112072" y="935444"/>
            <a:ext cx="4544862" cy="21714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3CB62384-1D72-5568-88A7-E907D51DF5E0}"/>
              </a:ext>
            </a:extLst>
          </p:cNvPr>
          <p:cNvSpPr/>
          <p:nvPr/>
        </p:nvSpPr>
        <p:spPr>
          <a:xfrm>
            <a:off x="7638980" y="2155640"/>
            <a:ext cx="1657964" cy="308879"/>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rgbClr val="FF0000"/>
                </a:solidFill>
                <a:latin typeface="BIZ UDPゴシック" panose="020B0400000000000000" pitchFamily="50" charset="-128"/>
                <a:ea typeface="BIZ UDPゴシック" panose="020B0400000000000000" pitchFamily="50" charset="-128"/>
              </a:rPr>
              <a:t>避難所担当職員</a:t>
            </a:r>
            <a:endParaRPr kumimoji="1" lang="en-US" altLang="ja-JP" sz="1500" dirty="0">
              <a:solidFill>
                <a:srgbClr val="FF0000"/>
              </a:solidFill>
              <a:latin typeface="BIZ UDPゴシック" panose="020B0400000000000000" pitchFamily="50" charset="-128"/>
              <a:ea typeface="BIZ UDPゴシック" panose="020B0400000000000000" pitchFamily="50" charset="-128"/>
            </a:endParaRPr>
          </a:p>
        </p:txBody>
      </p:sp>
      <p:sp>
        <p:nvSpPr>
          <p:cNvPr id="41" name="矢印: 右 40">
            <a:extLst>
              <a:ext uri="{FF2B5EF4-FFF2-40B4-BE49-F238E27FC236}">
                <a16:creationId xmlns:a16="http://schemas.microsoft.com/office/drawing/2014/main" id="{720ABB5D-077E-5C9F-46A4-565D7A290D43}"/>
              </a:ext>
            </a:extLst>
          </p:cNvPr>
          <p:cNvSpPr/>
          <p:nvPr/>
        </p:nvSpPr>
        <p:spPr>
          <a:xfrm>
            <a:off x="5513696" y="2173426"/>
            <a:ext cx="2019616" cy="761027"/>
          </a:xfrm>
          <a:prstGeom prst="rightArrow">
            <a:avLst>
              <a:gd name="adj1" fmla="val 50000"/>
              <a:gd name="adj2" fmla="val 387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5470DFDF-2D86-3738-F908-EBDD49075300}"/>
              </a:ext>
            </a:extLst>
          </p:cNvPr>
          <p:cNvSpPr/>
          <p:nvPr/>
        </p:nvSpPr>
        <p:spPr>
          <a:xfrm>
            <a:off x="5307884" y="2199610"/>
            <a:ext cx="1657964" cy="654927"/>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避難所運営</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60" name="四角形: 角を丸くする 59">
            <a:extLst>
              <a:ext uri="{FF2B5EF4-FFF2-40B4-BE49-F238E27FC236}">
                <a16:creationId xmlns:a16="http://schemas.microsoft.com/office/drawing/2014/main" id="{D2BC2736-841D-E3C0-F2B9-A1C34C60496F}"/>
              </a:ext>
            </a:extLst>
          </p:cNvPr>
          <p:cNvSpPr/>
          <p:nvPr/>
        </p:nvSpPr>
        <p:spPr>
          <a:xfrm>
            <a:off x="7638980" y="2545658"/>
            <a:ext cx="1657964" cy="308879"/>
          </a:xfrm>
          <a:prstGeom prst="roundRect">
            <a:avLst/>
          </a:prstGeom>
          <a:solidFill>
            <a:srgbClr val="F5DDF2"/>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chemeClr val="tx1"/>
                </a:solidFill>
                <a:latin typeface="BIZ UDPゴシック" panose="020B0400000000000000" pitchFamily="50" charset="-128"/>
                <a:ea typeface="BIZ UDPゴシック" panose="020B0400000000000000" pitchFamily="50" charset="-128"/>
              </a:rPr>
              <a:t>教育</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p:txBody>
      </p:sp>
      <p:sp>
        <p:nvSpPr>
          <p:cNvPr id="62" name="矢印: 右 61">
            <a:extLst>
              <a:ext uri="{FF2B5EF4-FFF2-40B4-BE49-F238E27FC236}">
                <a16:creationId xmlns:a16="http://schemas.microsoft.com/office/drawing/2014/main" id="{313A314F-21E4-8BA0-BFBF-BA4BAACD0A35}"/>
              </a:ext>
            </a:extLst>
          </p:cNvPr>
          <p:cNvSpPr/>
          <p:nvPr/>
        </p:nvSpPr>
        <p:spPr>
          <a:xfrm>
            <a:off x="3249950" y="2175204"/>
            <a:ext cx="2019616" cy="761027"/>
          </a:xfrm>
          <a:prstGeom prst="rightArrow">
            <a:avLst>
              <a:gd name="adj1" fmla="val 50000"/>
              <a:gd name="adj2" fmla="val 387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D18302BC-0998-4419-FA54-67C56840315B}"/>
              </a:ext>
            </a:extLst>
          </p:cNvPr>
          <p:cNvSpPr/>
          <p:nvPr/>
        </p:nvSpPr>
        <p:spPr>
          <a:xfrm>
            <a:off x="2525694" y="2244756"/>
            <a:ext cx="2072289" cy="609781"/>
          </a:xfrm>
          <a:prstGeom prst="roundRect">
            <a:avLst/>
          </a:prstGeom>
          <a:solidFill>
            <a:schemeClr val="accent2">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避難所等運営</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15E13CED-9056-9AE4-B13C-8C680B898AF0}"/>
              </a:ext>
            </a:extLst>
          </p:cNvPr>
          <p:cNvSpPr/>
          <p:nvPr/>
        </p:nvSpPr>
        <p:spPr>
          <a:xfrm>
            <a:off x="2408840" y="3275492"/>
            <a:ext cx="2381778" cy="454513"/>
          </a:xfrm>
          <a:prstGeom prst="rect">
            <a:avLst/>
          </a:prstGeom>
          <a:solidFill>
            <a:srgbClr val="FEAEA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74" name="正方形/長方形 73">
            <a:extLst>
              <a:ext uri="{FF2B5EF4-FFF2-40B4-BE49-F238E27FC236}">
                <a16:creationId xmlns:a16="http://schemas.microsoft.com/office/drawing/2014/main" id="{EEEF959E-5F86-D226-E33A-D247D3C150FF}"/>
              </a:ext>
            </a:extLst>
          </p:cNvPr>
          <p:cNvSpPr/>
          <p:nvPr/>
        </p:nvSpPr>
        <p:spPr>
          <a:xfrm>
            <a:off x="5103934" y="3220848"/>
            <a:ext cx="4549472" cy="56936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AC554290-2C10-8782-CA7D-0EBBE577DFC1}"/>
              </a:ext>
            </a:extLst>
          </p:cNvPr>
          <p:cNvSpPr/>
          <p:nvPr/>
        </p:nvSpPr>
        <p:spPr>
          <a:xfrm>
            <a:off x="5307884" y="1544921"/>
            <a:ext cx="1635030" cy="507858"/>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班名</a:t>
            </a:r>
          </a:p>
        </p:txBody>
      </p:sp>
      <p:sp>
        <p:nvSpPr>
          <p:cNvPr id="83" name="楕円 82">
            <a:extLst>
              <a:ext uri="{FF2B5EF4-FFF2-40B4-BE49-F238E27FC236}">
                <a16:creationId xmlns:a16="http://schemas.microsoft.com/office/drawing/2014/main" id="{F5899BFD-17B6-22F6-94FE-A13E68BBFDEA}"/>
              </a:ext>
            </a:extLst>
          </p:cNvPr>
          <p:cNvSpPr/>
          <p:nvPr/>
        </p:nvSpPr>
        <p:spPr>
          <a:xfrm>
            <a:off x="7720174" y="1556252"/>
            <a:ext cx="1495575" cy="479981"/>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担当</a:t>
            </a:r>
          </a:p>
        </p:txBody>
      </p:sp>
      <p:sp>
        <p:nvSpPr>
          <p:cNvPr id="107" name="正方形/長方形 106">
            <a:extLst>
              <a:ext uri="{FF2B5EF4-FFF2-40B4-BE49-F238E27FC236}">
                <a16:creationId xmlns:a16="http://schemas.microsoft.com/office/drawing/2014/main" id="{2B74396E-FADA-042A-63D0-6FC7D7D787E0}"/>
              </a:ext>
            </a:extLst>
          </p:cNvPr>
          <p:cNvSpPr/>
          <p:nvPr/>
        </p:nvSpPr>
        <p:spPr>
          <a:xfrm>
            <a:off x="252594" y="3911602"/>
            <a:ext cx="4634538" cy="2397717"/>
          </a:xfrm>
          <a:prstGeom prst="rect">
            <a:avLst/>
          </a:prstGeom>
          <a:solidFill>
            <a:srgbClr val="F5DD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08" name="正方形/長方形 107">
            <a:extLst>
              <a:ext uri="{FF2B5EF4-FFF2-40B4-BE49-F238E27FC236}">
                <a16:creationId xmlns:a16="http://schemas.microsoft.com/office/drawing/2014/main" id="{2CBB3DDD-4981-165E-FD15-B0BB81AB5868}"/>
              </a:ext>
            </a:extLst>
          </p:cNvPr>
          <p:cNvSpPr/>
          <p:nvPr/>
        </p:nvSpPr>
        <p:spPr>
          <a:xfrm>
            <a:off x="2403120" y="4011792"/>
            <a:ext cx="2381778" cy="2214635"/>
          </a:xfrm>
          <a:prstGeom prst="rect">
            <a:avLst/>
          </a:prstGeom>
          <a:solidFill>
            <a:srgbClr val="FEAEA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19" name="四角形: 角を丸くする 18">
            <a:extLst>
              <a:ext uri="{FF2B5EF4-FFF2-40B4-BE49-F238E27FC236}">
                <a16:creationId xmlns:a16="http://schemas.microsoft.com/office/drawing/2014/main" id="{DE5D066C-6526-8B81-9529-BCF2CBD59CDD}"/>
              </a:ext>
            </a:extLst>
          </p:cNvPr>
          <p:cNvSpPr/>
          <p:nvPr/>
        </p:nvSpPr>
        <p:spPr>
          <a:xfrm>
            <a:off x="501648" y="4834198"/>
            <a:ext cx="1552798" cy="621958"/>
          </a:xfrm>
          <a:prstGeom prst="roundRect">
            <a:avLst/>
          </a:prstGeom>
          <a:solidFill>
            <a:srgbClr val="FF0000"/>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環境衛生部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111" name="正方形/長方形 110">
            <a:extLst>
              <a:ext uri="{FF2B5EF4-FFF2-40B4-BE49-F238E27FC236}">
                <a16:creationId xmlns:a16="http://schemas.microsoft.com/office/drawing/2014/main" id="{ADA57B2C-54A0-297E-F273-CD410CB0B792}"/>
              </a:ext>
            </a:extLst>
          </p:cNvPr>
          <p:cNvSpPr/>
          <p:nvPr/>
        </p:nvSpPr>
        <p:spPr>
          <a:xfrm>
            <a:off x="5103934" y="3909622"/>
            <a:ext cx="4549472" cy="23996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四角形: 角を丸くする 112">
            <a:extLst>
              <a:ext uri="{FF2B5EF4-FFF2-40B4-BE49-F238E27FC236}">
                <a16:creationId xmlns:a16="http://schemas.microsoft.com/office/drawing/2014/main" id="{4C645F49-4918-1907-B7C5-7132E2FF9548}"/>
              </a:ext>
            </a:extLst>
          </p:cNvPr>
          <p:cNvSpPr/>
          <p:nvPr/>
        </p:nvSpPr>
        <p:spPr>
          <a:xfrm>
            <a:off x="5366855" y="4021287"/>
            <a:ext cx="1657964" cy="288774"/>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環境総務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14" name="四角形: 角を丸くする 113">
            <a:extLst>
              <a:ext uri="{FF2B5EF4-FFF2-40B4-BE49-F238E27FC236}">
                <a16:creationId xmlns:a16="http://schemas.microsoft.com/office/drawing/2014/main" id="{F597C479-9851-329F-9614-1DEC2ACD29C9}"/>
              </a:ext>
            </a:extLst>
          </p:cNvPr>
          <p:cNvSpPr/>
          <p:nvPr/>
        </p:nvSpPr>
        <p:spPr>
          <a:xfrm>
            <a:off x="7661061" y="3339289"/>
            <a:ext cx="1657964" cy="308879"/>
          </a:xfrm>
          <a:prstGeom prst="roundRect">
            <a:avLst/>
          </a:prstGeom>
          <a:solidFill>
            <a:srgbClr val="F5DDF2"/>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chemeClr val="tx1"/>
                </a:solidFill>
                <a:latin typeface="BIZ UDPゴシック" panose="020B0400000000000000" pitchFamily="50" charset="-128"/>
                <a:ea typeface="BIZ UDPゴシック" panose="020B0400000000000000" pitchFamily="50" charset="-128"/>
              </a:rPr>
              <a:t>市民</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p:txBody>
      </p:sp>
      <p:sp>
        <p:nvSpPr>
          <p:cNvPr id="115" name="矢印: 右 114">
            <a:extLst>
              <a:ext uri="{FF2B5EF4-FFF2-40B4-BE49-F238E27FC236}">
                <a16:creationId xmlns:a16="http://schemas.microsoft.com/office/drawing/2014/main" id="{94723E14-FDA6-9FE6-8434-E2E57D0E8F36}"/>
              </a:ext>
            </a:extLst>
          </p:cNvPr>
          <p:cNvSpPr/>
          <p:nvPr/>
        </p:nvSpPr>
        <p:spPr>
          <a:xfrm>
            <a:off x="5513696" y="3352638"/>
            <a:ext cx="2019616" cy="316589"/>
          </a:xfrm>
          <a:prstGeom prst="rightArrow">
            <a:avLst>
              <a:gd name="adj1" fmla="val 50000"/>
              <a:gd name="adj2" fmla="val 10685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9C3E9A2C-1278-FA76-C22A-0DC26C18CB11}"/>
              </a:ext>
            </a:extLst>
          </p:cNvPr>
          <p:cNvSpPr/>
          <p:nvPr/>
        </p:nvSpPr>
        <p:spPr>
          <a:xfrm>
            <a:off x="3224808" y="3350976"/>
            <a:ext cx="2019616" cy="316589"/>
          </a:xfrm>
          <a:prstGeom prst="rightArrow">
            <a:avLst>
              <a:gd name="adj1" fmla="val 50000"/>
              <a:gd name="adj2" fmla="val 10685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四角形: 角を丸くする 76">
            <a:extLst>
              <a:ext uri="{FF2B5EF4-FFF2-40B4-BE49-F238E27FC236}">
                <a16:creationId xmlns:a16="http://schemas.microsoft.com/office/drawing/2014/main" id="{EF4B3E51-D901-FF79-2931-559F1D73AF33}"/>
              </a:ext>
            </a:extLst>
          </p:cNvPr>
          <p:cNvSpPr/>
          <p:nvPr/>
        </p:nvSpPr>
        <p:spPr>
          <a:xfrm>
            <a:off x="5324867" y="3339289"/>
            <a:ext cx="1657964" cy="316589"/>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市民</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73" name="四角形: 角を丸くする 72">
            <a:extLst>
              <a:ext uri="{FF2B5EF4-FFF2-40B4-BE49-F238E27FC236}">
                <a16:creationId xmlns:a16="http://schemas.microsoft.com/office/drawing/2014/main" id="{663FF013-BE76-BA31-122F-9013A916984E}"/>
              </a:ext>
            </a:extLst>
          </p:cNvPr>
          <p:cNvSpPr/>
          <p:nvPr/>
        </p:nvSpPr>
        <p:spPr>
          <a:xfrm>
            <a:off x="2537817" y="3357850"/>
            <a:ext cx="2072289" cy="293641"/>
          </a:xfrm>
          <a:prstGeom prst="roundRect">
            <a:avLst/>
          </a:prstGeom>
          <a:solidFill>
            <a:schemeClr val="accent2">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避難所等運営</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22" name="四角形: 角を丸くする 121">
            <a:extLst>
              <a:ext uri="{FF2B5EF4-FFF2-40B4-BE49-F238E27FC236}">
                <a16:creationId xmlns:a16="http://schemas.microsoft.com/office/drawing/2014/main" id="{5E93C5ED-B836-8310-BD8B-2A46507D224A}"/>
              </a:ext>
            </a:extLst>
          </p:cNvPr>
          <p:cNvSpPr/>
          <p:nvPr/>
        </p:nvSpPr>
        <p:spPr>
          <a:xfrm>
            <a:off x="5366855" y="5881873"/>
            <a:ext cx="1657964" cy="288774"/>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BIZ UDPゴシック" panose="020B0400000000000000" pitchFamily="50" charset="-128"/>
                <a:ea typeface="BIZ UDPゴシック" panose="020B0400000000000000" pitchFamily="50" charset="-128"/>
              </a:rPr>
              <a:t>し尿処理</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23" name="四角形: 角を丸くする 122">
            <a:extLst>
              <a:ext uri="{FF2B5EF4-FFF2-40B4-BE49-F238E27FC236}">
                <a16:creationId xmlns:a16="http://schemas.microsoft.com/office/drawing/2014/main" id="{7EA0E0CA-9542-A75F-B326-A07B9066745C}"/>
              </a:ext>
            </a:extLst>
          </p:cNvPr>
          <p:cNvSpPr/>
          <p:nvPr/>
        </p:nvSpPr>
        <p:spPr>
          <a:xfrm>
            <a:off x="7666674" y="4021287"/>
            <a:ext cx="1657964" cy="2149359"/>
          </a:xfrm>
          <a:prstGeom prst="roundRect">
            <a:avLst/>
          </a:prstGeom>
          <a:solidFill>
            <a:srgbClr val="F5DDF2"/>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chemeClr val="tx1"/>
                </a:solidFill>
                <a:latin typeface="BIZ UDPゴシック" panose="020B0400000000000000" pitchFamily="50" charset="-128"/>
                <a:ea typeface="BIZ UDPゴシック" panose="020B0400000000000000" pitchFamily="50" charset="-128"/>
              </a:rPr>
              <a:t>環境</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p:txBody>
      </p:sp>
      <p:sp>
        <p:nvSpPr>
          <p:cNvPr id="124" name="矢印: 右 123">
            <a:extLst>
              <a:ext uri="{FF2B5EF4-FFF2-40B4-BE49-F238E27FC236}">
                <a16:creationId xmlns:a16="http://schemas.microsoft.com/office/drawing/2014/main" id="{E46E4EE3-AD42-1999-313B-19B9630CE21C}"/>
              </a:ext>
            </a:extLst>
          </p:cNvPr>
          <p:cNvSpPr/>
          <p:nvPr/>
        </p:nvSpPr>
        <p:spPr>
          <a:xfrm>
            <a:off x="3310160" y="4140508"/>
            <a:ext cx="2019616" cy="2030138"/>
          </a:xfrm>
          <a:prstGeom prst="rightArrow">
            <a:avLst>
              <a:gd name="adj1" fmla="val 50000"/>
              <a:gd name="adj2" fmla="val 171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四角形: 角を丸くする 109">
            <a:extLst>
              <a:ext uri="{FF2B5EF4-FFF2-40B4-BE49-F238E27FC236}">
                <a16:creationId xmlns:a16="http://schemas.microsoft.com/office/drawing/2014/main" id="{3EBF32A4-4885-7488-9F94-77FBEDB27889}"/>
              </a:ext>
            </a:extLst>
          </p:cNvPr>
          <p:cNvSpPr/>
          <p:nvPr/>
        </p:nvSpPr>
        <p:spPr>
          <a:xfrm>
            <a:off x="2532097" y="4145621"/>
            <a:ext cx="2072289" cy="1999112"/>
          </a:xfrm>
          <a:prstGeom prst="roundRect">
            <a:avLst/>
          </a:prstGeom>
          <a:solidFill>
            <a:schemeClr val="accent2">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災害廃棄物処理</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25" name="矢印: 右 124">
            <a:extLst>
              <a:ext uri="{FF2B5EF4-FFF2-40B4-BE49-F238E27FC236}">
                <a16:creationId xmlns:a16="http://schemas.microsoft.com/office/drawing/2014/main" id="{7EF137E7-C531-7B6D-82AD-2853B2AE5C0C}"/>
              </a:ext>
            </a:extLst>
          </p:cNvPr>
          <p:cNvSpPr/>
          <p:nvPr/>
        </p:nvSpPr>
        <p:spPr>
          <a:xfrm>
            <a:off x="5592697" y="4094402"/>
            <a:ext cx="2019616" cy="2030138"/>
          </a:xfrm>
          <a:prstGeom prst="rightArrow">
            <a:avLst>
              <a:gd name="adj1" fmla="val 50000"/>
              <a:gd name="adj2" fmla="val 171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四角形: 角を丸くする 117">
            <a:extLst>
              <a:ext uri="{FF2B5EF4-FFF2-40B4-BE49-F238E27FC236}">
                <a16:creationId xmlns:a16="http://schemas.microsoft.com/office/drawing/2014/main" id="{B4AD8E4A-5042-7720-5A99-FD9DB92BE09E}"/>
              </a:ext>
            </a:extLst>
          </p:cNvPr>
          <p:cNvSpPr/>
          <p:nvPr/>
        </p:nvSpPr>
        <p:spPr>
          <a:xfrm>
            <a:off x="5366855" y="4386442"/>
            <a:ext cx="1657964" cy="288774"/>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環境保全</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19" name="四角形: 角を丸くする 118">
            <a:extLst>
              <a:ext uri="{FF2B5EF4-FFF2-40B4-BE49-F238E27FC236}">
                <a16:creationId xmlns:a16="http://schemas.microsoft.com/office/drawing/2014/main" id="{0A0F55C0-A17F-5B19-2F03-BDDD3E332351}"/>
              </a:ext>
            </a:extLst>
          </p:cNvPr>
          <p:cNvSpPr/>
          <p:nvPr/>
        </p:nvSpPr>
        <p:spPr>
          <a:xfrm>
            <a:off x="5366855" y="4751597"/>
            <a:ext cx="1657964" cy="288774"/>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廃棄物対策</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20" name="四角形: 角を丸くする 119">
            <a:extLst>
              <a:ext uri="{FF2B5EF4-FFF2-40B4-BE49-F238E27FC236}">
                <a16:creationId xmlns:a16="http://schemas.microsoft.com/office/drawing/2014/main" id="{4B058101-6DF2-9E7A-F863-8DCE404F53C4}"/>
              </a:ext>
            </a:extLst>
          </p:cNvPr>
          <p:cNvSpPr/>
          <p:nvPr/>
        </p:nvSpPr>
        <p:spPr>
          <a:xfrm>
            <a:off x="5366855" y="5116752"/>
            <a:ext cx="1657964" cy="288774"/>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収集</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21" name="四角形: 角を丸くする 120">
            <a:extLst>
              <a:ext uri="{FF2B5EF4-FFF2-40B4-BE49-F238E27FC236}">
                <a16:creationId xmlns:a16="http://schemas.microsoft.com/office/drawing/2014/main" id="{478FE31E-F4EC-1187-30B3-DB852E7972BA}"/>
              </a:ext>
            </a:extLst>
          </p:cNvPr>
          <p:cNvSpPr/>
          <p:nvPr/>
        </p:nvSpPr>
        <p:spPr>
          <a:xfrm>
            <a:off x="5366855" y="5499012"/>
            <a:ext cx="1657964" cy="288774"/>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センター</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29" name="吹き出し: 角を丸めた四角形 128">
            <a:extLst>
              <a:ext uri="{FF2B5EF4-FFF2-40B4-BE49-F238E27FC236}">
                <a16:creationId xmlns:a16="http://schemas.microsoft.com/office/drawing/2014/main" id="{422C6C02-E769-1F3E-D63A-ACF2ED627E77}"/>
              </a:ext>
            </a:extLst>
          </p:cNvPr>
          <p:cNvSpPr/>
          <p:nvPr/>
        </p:nvSpPr>
        <p:spPr>
          <a:xfrm>
            <a:off x="2900772" y="975489"/>
            <a:ext cx="5873937" cy="493609"/>
          </a:xfrm>
          <a:prstGeom prst="wedgeRoundRectCallout">
            <a:avLst>
              <a:gd name="adj1" fmla="val -60391"/>
              <a:gd name="adj2" fmla="val 53678"/>
              <a:gd name="adj3" fmla="val 16667"/>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FF0000"/>
                </a:solidFill>
                <a:latin typeface="BIZ UDゴシック" panose="020B0400000000000000" pitchFamily="49" charset="-128"/>
                <a:ea typeface="BIZ UDゴシック" panose="020B0400000000000000" pitchFamily="49" charset="-128"/>
              </a:rPr>
              <a:t>災害時の現場対応は日常業務の延長線上にあるという考え方により、事態対応はＩＣＳによる「役割」を日常的に担う部署が担当している。</a:t>
            </a:r>
          </a:p>
        </p:txBody>
      </p:sp>
    </p:spTree>
    <p:extLst>
      <p:ext uri="{BB962C8B-B14F-4D97-AF65-F5344CB8AC3E}">
        <p14:creationId xmlns:p14="http://schemas.microsoft.com/office/powerpoint/2010/main" val="1187642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C932-624E-B76D-9D0D-30B0911995A0}"/>
            </a:ext>
          </a:extLst>
        </p:cNvPr>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485D0296-136F-EE42-94CA-DB6AFBA706EE}"/>
              </a:ext>
            </a:extLst>
          </p:cNvPr>
          <p:cNvSpPr/>
          <p:nvPr/>
        </p:nvSpPr>
        <p:spPr>
          <a:xfrm>
            <a:off x="5133664" y="3850187"/>
            <a:ext cx="4544862" cy="224285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矢印: 右 68">
            <a:extLst>
              <a:ext uri="{FF2B5EF4-FFF2-40B4-BE49-F238E27FC236}">
                <a16:creationId xmlns:a16="http://schemas.microsoft.com/office/drawing/2014/main" id="{EF087501-43D4-0786-8723-3C12A53AAE0F}"/>
              </a:ext>
            </a:extLst>
          </p:cNvPr>
          <p:cNvSpPr/>
          <p:nvPr/>
        </p:nvSpPr>
        <p:spPr>
          <a:xfrm>
            <a:off x="5676076" y="4085218"/>
            <a:ext cx="2019616" cy="1864062"/>
          </a:xfrm>
          <a:prstGeom prst="rightArrow">
            <a:avLst>
              <a:gd name="adj1" fmla="val 50000"/>
              <a:gd name="adj2" fmla="val 171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150">
            <a:extLst>
              <a:ext uri="{FF2B5EF4-FFF2-40B4-BE49-F238E27FC236}">
                <a16:creationId xmlns:a16="http://schemas.microsoft.com/office/drawing/2014/main" id="{C1C40F9A-7DA2-B435-A725-0344EF3286AC}"/>
              </a:ext>
            </a:extLst>
          </p:cNvPr>
          <p:cNvSpPr txBox="1">
            <a:spLocks/>
          </p:cNvSpPr>
          <p:nvPr/>
        </p:nvSpPr>
        <p:spPr>
          <a:xfrm>
            <a:off x="274186" y="188640"/>
            <a:ext cx="9357627" cy="635139"/>
          </a:xfrm>
          <a:prstGeom prst="rect">
            <a:avLst/>
          </a:prstGeom>
          <a:solidFill>
            <a:schemeClr val="accent5"/>
          </a:solidFill>
          <a:ln>
            <a:solidFill>
              <a:schemeClr val="tx1"/>
            </a:solidFill>
          </a:ln>
        </p:spPr>
        <p:txBody>
          <a:bodyPr vert="horz" lIns="91440" tIns="45720" rIns="91440" bIns="45720" rtlCol="0" anchor="ctr">
            <a:normAutofit fontScale="92500"/>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（参考）先行自治体の例（川口市／災害対策本部の構成⑤）</a:t>
            </a:r>
            <a:endParaRPr lang="ja-JP" altLang="en-US" dirty="0">
              <a:solidFill>
                <a:schemeClr val="bg1"/>
              </a:solidFill>
              <a:latin typeface="AR丸ゴシック体E"/>
              <a:ea typeface="AR丸ゴシック体E"/>
            </a:endParaRPr>
          </a:p>
        </p:txBody>
      </p:sp>
      <p:sp>
        <p:nvSpPr>
          <p:cNvPr id="17" name="正方形/長方形 16">
            <a:extLst>
              <a:ext uri="{FF2B5EF4-FFF2-40B4-BE49-F238E27FC236}">
                <a16:creationId xmlns:a16="http://schemas.microsoft.com/office/drawing/2014/main" id="{E0B7F067-D27A-A767-9DAA-0FBD6F236FFC}"/>
              </a:ext>
            </a:extLst>
          </p:cNvPr>
          <p:cNvSpPr/>
          <p:nvPr/>
        </p:nvSpPr>
        <p:spPr>
          <a:xfrm>
            <a:off x="252594" y="1092416"/>
            <a:ext cx="4634538" cy="2624616"/>
          </a:xfrm>
          <a:prstGeom prst="rect">
            <a:avLst/>
          </a:prstGeom>
          <a:solidFill>
            <a:srgbClr val="F5DD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rgbClr val="FF0000"/>
                </a:solidFill>
                <a:latin typeface="ＤＦ特太ゴシック体" panose="020B0509000000000000" pitchFamily="49" charset="-128"/>
                <a:ea typeface="ＤＦ特太ゴシック体" panose="020B0509000000000000" pitchFamily="49" charset="-128"/>
              </a:rPr>
              <a:t>事態対処</a:t>
            </a:r>
            <a:endParaRPr lang="en-US" altLang="ja-JP" sz="2400" dirty="0">
              <a:solidFill>
                <a:srgbClr val="FF0000"/>
              </a:solidFill>
              <a:latin typeface="ＤＦ特太ゴシック体" panose="020B0509000000000000" pitchFamily="49" charset="-128"/>
              <a:ea typeface="ＤＦ特太ゴシック体" panose="020B0509000000000000" pitchFamily="49"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　</a:t>
            </a:r>
            <a:r>
              <a:rPr lang="en-US" altLang="ja-JP" dirty="0">
                <a:solidFill>
                  <a:srgbClr val="FF0000"/>
                </a:solidFill>
                <a:latin typeface="BIZ UDPゴシック" panose="020B0400000000000000" pitchFamily="50" charset="-128"/>
                <a:ea typeface="BIZ UDPゴシック" panose="020B0400000000000000" pitchFamily="50" charset="-128"/>
              </a:rPr>
              <a:t>※</a:t>
            </a:r>
            <a:r>
              <a:rPr lang="ja-JP" altLang="en-US" dirty="0">
                <a:solidFill>
                  <a:srgbClr val="FF0000"/>
                </a:solidFill>
                <a:latin typeface="BIZ UDPゴシック" panose="020B0400000000000000" pitchFamily="50" charset="-128"/>
                <a:ea typeface="BIZ UDPゴシック" panose="020B0400000000000000" pitchFamily="50" charset="-128"/>
              </a:rPr>
              <a:t>一部抜粋</a:t>
            </a:r>
            <a:endParaRPr kumimoji="1" lang="ja-JP" altLang="en-US" sz="2800" dirty="0">
              <a:solidFill>
                <a:srgbClr val="FF0000"/>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F496B595-4DE0-E9AB-7AE3-852DE853C7DE}"/>
              </a:ext>
            </a:extLst>
          </p:cNvPr>
          <p:cNvSpPr>
            <a:spLocks noGrp="1"/>
          </p:cNvSpPr>
          <p:nvPr>
            <p:ph type="sldNum" sz="quarter" idx="12"/>
          </p:nvPr>
        </p:nvSpPr>
        <p:spPr>
          <a:xfrm>
            <a:off x="7450825" y="6267810"/>
            <a:ext cx="2078436" cy="365125"/>
          </a:xfrm>
        </p:spPr>
        <p:txBody>
          <a:bodyPr/>
          <a:lstStyle/>
          <a:p>
            <a:fld id="{2C9400E4-C46D-48FA-AEA0-ED136F70A0E5}" type="slidenum">
              <a:rPr kumimoji="1" lang="ja-JP" altLang="en-US" smtClean="0"/>
              <a:t>37</a:t>
            </a:fld>
            <a:endParaRPr kumimoji="1" lang="ja-JP" altLang="en-US" dirty="0"/>
          </a:p>
        </p:txBody>
      </p:sp>
      <p:sp>
        <p:nvSpPr>
          <p:cNvPr id="24" name="四角形: 角を丸くする 23">
            <a:extLst>
              <a:ext uri="{FF2B5EF4-FFF2-40B4-BE49-F238E27FC236}">
                <a16:creationId xmlns:a16="http://schemas.microsoft.com/office/drawing/2014/main" id="{05DA2C29-E203-5E69-4791-F977290D4047}"/>
              </a:ext>
            </a:extLst>
          </p:cNvPr>
          <p:cNvSpPr/>
          <p:nvPr/>
        </p:nvSpPr>
        <p:spPr>
          <a:xfrm>
            <a:off x="506285" y="2310643"/>
            <a:ext cx="1568004" cy="454514"/>
          </a:xfrm>
          <a:prstGeom prst="roundRect">
            <a:avLst/>
          </a:prstGeom>
          <a:solidFill>
            <a:srgbClr val="FF0000"/>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保健・防疫部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F41B2D51-7AB1-3E69-70C0-9E6340C6A090}"/>
              </a:ext>
            </a:extLst>
          </p:cNvPr>
          <p:cNvSpPr/>
          <p:nvPr/>
        </p:nvSpPr>
        <p:spPr>
          <a:xfrm>
            <a:off x="5112072" y="1081185"/>
            <a:ext cx="4544862" cy="263584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四角形: 角を丸くする 59">
            <a:extLst>
              <a:ext uri="{FF2B5EF4-FFF2-40B4-BE49-F238E27FC236}">
                <a16:creationId xmlns:a16="http://schemas.microsoft.com/office/drawing/2014/main" id="{588CF767-46A1-B333-90AC-07CBD3D5B563}"/>
              </a:ext>
            </a:extLst>
          </p:cNvPr>
          <p:cNvSpPr/>
          <p:nvPr/>
        </p:nvSpPr>
        <p:spPr>
          <a:xfrm>
            <a:off x="7795536" y="1532595"/>
            <a:ext cx="1657964" cy="2080221"/>
          </a:xfrm>
          <a:prstGeom prst="roundRect">
            <a:avLst/>
          </a:prstGeom>
          <a:solidFill>
            <a:srgbClr val="F5DDF2"/>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保健</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健康増進／保険</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疾病対策／地域保健／食品衛生／</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国民健康保険／</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高齢者保険事業／</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生活福祉</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0A6A2FA2-DE0A-E768-C118-A7632F600703}"/>
              </a:ext>
            </a:extLst>
          </p:cNvPr>
          <p:cNvSpPr/>
          <p:nvPr/>
        </p:nvSpPr>
        <p:spPr>
          <a:xfrm>
            <a:off x="2396717" y="1462983"/>
            <a:ext cx="2381778" cy="2149834"/>
          </a:xfrm>
          <a:prstGeom prst="rect">
            <a:avLst/>
          </a:prstGeom>
          <a:solidFill>
            <a:srgbClr val="FEAEA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58" name="楕円 57">
            <a:extLst>
              <a:ext uri="{FF2B5EF4-FFF2-40B4-BE49-F238E27FC236}">
                <a16:creationId xmlns:a16="http://schemas.microsoft.com/office/drawing/2014/main" id="{8FD2FC04-4E83-2593-A4EB-BF482ADDD003}"/>
              </a:ext>
            </a:extLst>
          </p:cNvPr>
          <p:cNvSpPr/>
          <p:nvPr/>
        </p:nvSpPr>
        <p:spPr>
          <a:xfrm>
            <a:off x="5269566" y="955124"/>
            <a:ext cx="1635030" cy="507858"/>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班名</a:t>
            </a:r>
          </a:p>
        </p:txBody>
      </p:sp>
      <p:sp>
        <p:nvSpPr>
          <p:cNvPr id="83" name="楕円 82">
            <a:extLst>
              <a:ext uri="{FF2B5EF4-FFF2-40B4-BE49-F238E27FC236}">
                <a16:creationId xmlns:a16="http://schemas.microsoft.com/office/drawing/2014/main" id="{2C9E9528-7AD1-70F9-382B-B50A25E02BB3}"/>
              </a:ext>
            </a:extLst>
          </p:cNvPr>
          <p:cNvSpPr/>
          <p:nvPr/>
        </p:nvSpPr>
        <p:spPr>
          <a:xfrm>
            <a:off x="7876731" y="974830"/>
            <a:ext cx="1495575" cy="479981"/>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担当</a:t>
            </a:r>
          </a:p>
        </p:txBody>
      </p:sp>
      <p:sp>
        <p:nvSpPr>
          <p:cNvPr id="42" name="正方形/長方形 41">
            <a:extLst>
              <a:ext uri="{FF2B5EF4-FFF2-40B4-BE49-F238E27FC236}">
                <a16:creationId xmlns:a16="http://schemas.microsoft.com/office/drawing/2014/main" id="{F0B13277-BF10-62E1-9B03-D60BF3AD9EA5}"/>
              </a:ext>
            </a:extLst>
          </p:cNvPr>
          <p:cNvSpPr/>
          <p:nvPr/>
        </p:nvSpPr>
        <p:spPr>
          <a:xfrm>
            <a:off x="274186" y="3861418"/>
            <a:ext cx="4634538" cy="2242857"/>
          </a:xfrm>
          <a:prstGeom prst="rect">
            <a:avLst/>
          </a:prstGeom>
          <a:solidFill>
            <a:srgbClr val="F5DD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3" name="四角形: 角を丸くする 42">
            <a:extLst>
              <a:ext uri="{FF2B5EF4-FFF2-40B4-BE49-F238E27FC236}">
                <a16:creationId xmlns:a16="http://schemas.microsoft.com/office/drawing/2014/main" id="{F6A9FD96-307F-EA94-5285-53B1505CCADB}"/>
              </a:ext>
            </a:extLst>
          </p:cNvPr>
          <p:cNvSpPr/>
          <p:nvPr/>
        </p:nvSpPr>
        <p:spPr>
          <a:xfrm>
            <a:off x="506285" y="4624756"/>
            <a:ext cx="1568004" cy="730328"/>
          </a:xfrm>
          <a:prstGeom prst="roundRect">
            <a:avLst/>
          </a:prstGeom>
          <a:solidFill>
            <a:srgbClr val="FF0000"/>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bg1"/>
                </a:solidFill>
                <a:latin typeface="BIZ UDPゴシック" panose="020B0400000000000000" pitchFamily="50" charset="-128"/>
                <a:ea typeface="BIZ UDPゴシック" panose="020B0400000000000000" pitchFamily="50" charset="-128"/>
              </a:rPr>
              <a:t>要配慮者</a:t>
            </a:r>
            <a:endParaRPr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bg1"/>
                </a:solidFill>
                <a:latin typeface="BIZ UDPゴシック" panose="020B0400000000000000" pitchFamily="50" charset="-128"/>
                <a:ea typeface="BIZ UDPゴシック" panose="020B0400000000000000" pitchFamily="50" charset="-128"/>
              </a:rPr>
              <a:t>対応部</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p:txBody>
      </p:sp>
      <p:sp>
        <p:nvSpPr>
          <p:cNvPr id="45" name="四角形: 角を丸くする 44">
            <a:extLst>
              <a:ext uri="{FF2B5EF4-FFF2-40B4-BE49-F238E27FC236}">
                <a16:creationId xmlns:a16="http://schemas.microsoft.com/office/drawing/2014/main" id="{DB53CF00-8873-BA6F-6C59-C81F4C1E5097}"/>
              </a:ext>
            </a:extLst>
          </p:cNvPr>
          <p:cNvSpPr/>
          <p:nvPr/>
        </p:nvSpPr>
        <p:spPr>
          <a:xfrm>
            <a:off x="7738082" y="4030559"/>
            <a:ext cx="1798727" cy="1918722"/>
          </a:xfrm>
          <a:prstGeom prst="roundRect">
            <a:avLst/>
          </a:prstGeom>
          <a:solidFill>
            <a:srgbClr val="F5DDF2"/>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福祉</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rgbClr val="FF0000"/>
                </a:solidFill>
                <a:latin typeface="BIZ UDPゴシック" panose="020B0400000000000000" pitchFamily="50" charset="-128"/>
                <a:ea typeface="BIZ UDPゴシック" panose="020B0400000000000000" pitchFamily="50" charset="-128"/>
              </a:rPr>
              <a:t>福祉避難所担当職員</a:t>
            </a:r>
            <a:r>
              <a:rPr kumimoji="1" lang="ja-JP" altLang="en-US" sz="1200" dirty="0">
                <a:solidFill>
                  <a:schemeClr val="tx1"/>
                </a:solidFill>
                <a:latin typeface="BIZ UDPゴシック" panose="020B0400000000000000" pitchFamily="50" charset="-128"/>
                <a:ea typeface="BIZ UDPゴシック" panose="020B0400000000000000" pitchFamily="50" charset="-128"/>
              </a:rPr>
              <a:t>生活福祉</a:t>
            </a:r>
            <a:r>
              <a:rPr lang="ja-JP" altLang="en-US" sz="1200" dirty="0">
                <a:solidFill>
                  <a:schemeClr val="tx1"/>
                </a:solidFill>
                <a:latin typeface="BIZ UDPゴシック" panose="020B0400000000000000" pitchFamily="50" charset="-128"/>
                <a:ea typeface="BIZ UDPゴシック" panose="020B0400000000000000" pitchFamily="50" charset="-128"/>
              </a:rPr>
              <a:t>／障害福祉／高齢者福祉／</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介護保険／子育て支援／保育</a:t>
            </a:r>
            <a:r>
              <a:rPr lang="ja-JP" altLang="en-US" sz="1200" dirty="0">
                <a:solidFill>
                  <a:schemeClr val="tx1"/>
                </a:solidFill>
                <a:latin typeface="BIZ UDPゴシック" panose="020B0400000000000000" pitchFamily="50" charset="-128"/>
                <a:ea typeface="BIZ UDPゴシック" panose="020B0400000000000000" pitchFamily="50" charset="-128"/>
              </a:rPr>
              <a:t>／青少年</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01170583-0BD0-BB97-D6C8-BD3ACC083D0B}"/>
              </a:ext>
            </a:extLst>
          </p:cNvPr>
          <p:cNvSpPr/>
          <p:nvPr/>
        </p:nvSpPr>
        <p:spPr>
          <a:xfrm>
            <a:off x="2407918" y="3945320"/>
            <a:ext cx="2381778" cy="2075968"/>
          </a:xfrm>
          <a:prstGeom prst="rect">
            <a:avLst/>
          </a:prstGeom>
          <a:solidFill>
            <a:srgbClr val="FEAEA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68" name="矢印: 右 67">
            <a:extLst>
              <a:ext uri="{FF2B5EF4-FFF2-40B4-BE49-F238E27FC236}">
                <a16:creationId xmlns:a16="http://schemas.microsoft.com/office/drawing/2014/main" id="{F6417337-B954-C0E2-C811-1ABD487953EB}"/>
              </a:ext>
            </a:extLst>
          </p:cNvPr>
          <p:cNvSpPr/>
          <p:nvPr/>
        </p:nvSpPr>
        <p:spPr>
          <a:xfrm>
            <a:off x="5720570" y="1529610"/>
            <a:ext cx="2019616" cy="2086190"/>
          </a:xfrm>
          <a:prstGeom prst="rightArrow">
            <a:avLst>
              <a:gd name="adj1" fmla="val 50000"/>
              <a:gd name="adj2" fmla="val 171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四角形: 角を丸くする 112">
            <a:extLst>
              <a:ext uri="{FF2B5EF4-FFF2-40B4-BE49-F238E27FC236}">
                <a16:creationId xmlns:a16="http://schemas.microsoft.com/office/drawing/2014/main" id="{4CB816CD-623D-0E9B-5C68-E794C2039E3D}"/>
              </a:ext>
            </a:extLst>
          </p:cNvPr>
          <p:cNvSpPr/>
          <p:nvPr/>
        </p:nvSpPr>
        <p:spPr>
          <a:xfrm>
            <a:off x="5324312" y="2722553"/>
            <a:ext cx="811308" cy="49742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埋</a:t>
            </a:r>
            <a:r>
              <a:rPr kumimoji="1" lang="ja-JP" altLang="en-US" sz="1400" dirty="0">
                <a:solidFill>
                  <a:schemeClr val="tx1"/>
                </a:solidFill>
                <a:latin typeface="BIZ UDPゴシック" panose="020B0400000000000000" pitchFamily="50" charset="-128"/>
                <a:ea typeface="BIZ UDPゴシック" panose="020B0400000000000000" pitchFamily="50" charset="-128"/>
              </a:rPr>
              <a:t>火葬</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77" name="四角形: 角を丸くする 76">
            <a:extLst>
              <a:ext uri="{FF2B5EF4-FFF2-40B4-BE49-F238E27FC236}">
                <a16:creationId xmlns:a16="http://schemas.microsoft.com/office/drawing/2014/main" id="{90FA7744-1FFA-3B7D-C740-700B5F5EADF2}"/>
              </a:ext>
            </a:extLst>
          </p:cNvPr>
          <p:cNvSpPr/>
          <p:nvPr/>
        </p:nvSpPr>
        <p:spPr>
          <a:xfrm>
            <a:off x="5321948" y="2142569"/>
            <a:ext cx="797244" cy="489749"/>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避難所保健</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ED97DD02-C4BE-5594-3B30-6EFB6E7BDE6C}"/>
              </a:ext>
            </a:extLst>
          </p:cNvPr>
          <p:cNvSpPr/>
          <p:nvPr/>
        </p:nvSpPr>
        <p:spPr>
          <a:xfrm>
            <a:off x="5307884" y="1520788"/>
            <a:ext cx="811308" cy="50509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BIZ UDPゴシック" panose="020B0400000000000000" pitchFamily="50" charset="-128"/>
                <a:ea typeface="BIZ UDPゴシック" panose="020B0400000000000000" pitchFamily="50" charset="-128"/>
              </a:rPr>
              <a:t>調整</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6B1E0F55-425B-DA32-4C48-DE78A6000B71}"/>
              </a:ext>
            </a:extLst>
          </p:cNvPr>
          <p:cNvSpPr/>
          <p:nvPr/>
        </p:nvSpPr>
        <p:spPr>
          <a:xfrm>
            <a:off x="6215934" y="1522262"/>
            <a:ext cx="811308" cy="50509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医療</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救護</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5A0F7993-CB57-1DE1-5381-88BCC6D6E53B}"/>
              </a:ext>
            </a:extLst>
          </p:cNvPr>
          <p:cNvSpPr/>
          <p:nvPr/>
        </p:nvSpPr>
        <p:spPr>
          <a:xfrm>
            <a:off x="6237960" y="2720260"/>
            <a:ext cx="785010" cy="49742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BIZ UDPゴシック" panose="020B0400000000000000" pitchFamily="50" charset="-128"/>
                <a:ea typeface="BIZ UDPゴシック" panose="020B0400000000000000" pitchFamily="50" charset="-128"/>
              </a:rPr>
              <a:t>物品</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5FCFA325-E9FF-B774-1218-B1F823B2AEBE}"/>
              </a:ext>
            </a:extLst>
          </p:cNvPr>
          <p:cNvSpPr/>
          <p:nvPr/>
        </p:nvSpPr>
        <p:spPr>
          <a:xfrm>
            <a:off x="5325356" y="3324042"/>
            <a:ext cx="1697614" cy="288774"/>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BIZ UDPゴシック" panose="020B0400000000000000" pitchFamily="50" charset="-128"/>
                <a:ea typeface="BIZ UDPゴシック" panose="020B0400000000000000" pitchFamily="50" charset="-128"/>
              </a:rPr>
              <a:t>遺体安置所運営</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0FD5A9A1-7D73-F561-F1F1-070F72B27C37}"/>
              </a:ext>
            </a:extLst>
          </p:cNvPr>
          <p:cNvSpPr/>
          <p:nvPr/>
        </p:nvSpPr>
        <p:spPr>
          <a:xfrm>
            <a:off x="6222303" y="2140530"/>
            <a:ext cx="811308" cy="50509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BIZ UDPゴシック" panose="020B0400000000000000" pitchFamily="50" charset="-128"/>
                <a:ea typeface="BIZ UDPゴシック" panose="020B0400000000000000" pitchFamily="50" charset="-128"/>
              </a:rPr>
              <a:t>防疫</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52" name="四角形: 角を丸くする 51">
            <a:extLst>
              <a:ext uri="{FF2B5EF4-FFF2-40B4-BE49-F238E27FC236}">
                <a16:creationId xmlns:a16="http://schemas.microsoft.com/office/drawing/2014/main" id="{98952E4A-FB42-7C4C-E226-E6718101A569}"/>
              </a:ext>
            </a:extLst>
          </p:cNvPr>
          <p:cNvSpPr/>
          <p:nvPr/>
        </p:nvSpPr>
        <p:spPr>
          <a:xfrm>
            <a:off x="5924906" y="4030824"/>
            <a:ext cx="623199" cy="50509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相談</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対応</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55" name="四角形: 角を丸くする 54">
            <a:extLst>
              <a:ext uri="{FF2B5EF4-FFF2-40B4-BE49-F238E27FC236}">
                <a16:creationId xmlns:a16="http://schemas.microsoft.com/office/drawing/2014/main" id="{4502FE8C-0450-9A59-35E6-02DF5A218CB3}"/>
              </a:ext>
            </a:extLst>
          </p:cNvPr>
          <p:cNvSpPr/>
          <p:nvPr/>
        </p:nvSpPr>
        <p:spPr>
          <a:xfrm>
            <a:off x="5348181" y="4617375"/>
            <a:ext cx="1697614" cy="288774"/>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BIZ UDPゴシック" panose="020B0400000000000000" pitchFamily="50" charset="-128"/>
                <a:ea typeface="BIZ UDPゴシック" panose="020B0400000000000000" pitchFamily="50" charset="-128"/>
              </a:rPr>
              <a:t>福祉避難所運営</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57" name="四角形: 角を丸くする 56">
            <a:extLst>
              <a:ext uri="{FF2B5EF4-FFF2-40B4-BE49-F238E27FC236}">
                <a16:creationId xmlns:a16="http://schemas.microsoft.com/office/drawing/2014/main" id="{E71C38D7-A072-A9C6-6D29-583DD92427E4}"/>
              </a:ext>
            </a:extLst>
          </p:cNvPr>
          <p:cNvSpPr/>
          <p:nvPr/>
        </p:nvSpPr>
        <p:spPr>
          <a:xfrm>
            <a:off x="5205028" y="4030824"/>
            <a:ext cx="623199" cy="50509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福祉</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総務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59" name="四角形: 角を丸くする 58">
            <a:extLst>
              <a:ext uri="{FF2B5EF4-FFF2-40B4-BE49-F238E27FC236}">
                <a16:creationId xmlns:a16="http://schemas.microsoft.com/office/drawing/2014/main" id="{1EEB88C8-4A1B-0B4D-AED5-D09B2191FD8E}"/>
              </a:ext>
            </a:extLst>
          </p:cNvPr>
          <p:cNvSpPr/>
          <p:nvPr/>
        </p:nvSpPr>
        <p:spPr>
          <a:xfrm>
            <a:off x="5205028" y="5009283"/>
            <a:ext cx="1142778" cy="498794"/>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福祉施設</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（被害確認）</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61" name="四角形: 角を丸くする 60">
            <a:extLst>
              <a:ext uri="{FF2B5EF4-FFF2-40B4-BE49-F238E27FC236}">
                <a16:creationId xmlns:a16="http://schemas.microsoft.com/office/drawing/2014/main" id="{054912A1-BF50-E4D0-F567-AB18433438BE}"/>
              </a:ext>
            </a:extLst>
          </p:cNvPr>
          <p:cNvSpPr/>
          <p:nvPr/>
        </p:nvSpPr>
        <p:spPr>
          <a:xfrm>
            <a:off x="6634340" y="4030559"/>
            <a:ext cx="623199" cy="50509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安否　確認</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64" name="四角形: 角を丸くする 63">
            <a:extLst>
              <a:ext uri="{FF2B5EF4-FFF2-40B4-BE49-F238E27FC236}">
                <a16:creationId xmlns:a16="http://schemas.microsoft.com/office/drawing/2014/main" id="{CB28494A-EBC8-DC8E-E7E9-FF5DA19DA356}"/>
              </a:ext>
            </a:extLst>
          </p:cNvPr>
          <p:cNvSpPr/>
          <p:nvPr/>
        </p:nvSpPr>
        <p:spPr>
          <a:xfrm>
            <a:off x="6415021" y="5009283"/>
            <a:ext cx="1142778" cy="498794"/>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福祉施設</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（連絡調整）</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67" name="四角形: 角を丸くする 66">
            <a:extLst>
              <a:ext uri="{FF2B5EF4-FFF2-40B4-BE49-F238E27FC236}">
                <a16:creationId xmlns:a16="http://schemas.microsoft.com/office/drawing/2014/main" id="{2E276CB7-6B62-3F16-6BE9-5496CB587785}"/>
              </a:ext>
            </a:extLst>
          </p:cNvPr>
          <p:cNvSpPr/>
          <p:nvPr/>
        </p:nvSpPr>
        <p:spPr>
          <a:xfrm>
            <a:off x="5344842" y="5611211"/>
            <a:ext cx="1697614" cy="288774"/>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BIZ UDPゴシック" panose="020B0400000000000000" pitchFamily="50" charset="-128"/>
                <a:ea typeface="BIZ UDPゴシック" panose="020B0400000000000000" pitchFamily="50" charset="-128"/>
              </a:rPr>
              <a:t>児童福祉施設</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54" name="楕円 53">
            <a:extLst>
              <a:ext uri="{FF2B5EF4-FFF2-40B4-BE49-F238E27FC236}">
                <a16:creationId xmlns:a16="http://schemas.microsoft.com/office/drawing/2014/main" id="{C6D90D31-5105-BB66-93C4-6567F37CAD7B}"/>
              </a:ext>
            </a:extLst>
          </p:cNvPr>
          <p:cNvSpPr/>
          <p:nvPr/>
        </p:nvSpPr>
        <p:spPr>
          <a:xfrm>
            <a:off x="2504728" y="950435"/>
            <a:ext cx="2340260" cy="534279"/>
          </a:xfrm>
          <a:prstGeom prst="ellipse">
            <a:avLst/>
          </a:prstGeom>
          <a:solidFill>
            <a:schemeClr val="accent2"/>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ＤＦ特太ゴシック体" panose="020B0509000000000000" pitchFamily="49" charset="-128"/>
              <a:ea typeface="ＤＦ特太ゴシック体" panose="020B0509000000000000" pitchFamily="49" charset="-128"/>
            </a:endParaRPr>
          </a:p>
        </p:txBody>
      </p:sp>
      <p:sp>
        <p:nvSpPr>
          <p:cNvPr id="4" name="テキスト ボックス 3">
            <a:extLst>
              <a:ext uri="{FF2B5EF4-FFF2-40B4-BE49-F238E27FC236}">
                <a16:creationId xmlns:a16="http://schemas.microsoft.com/office/drawing/2014/main" id="{F5C15B09-9333-50BE-65F0-34915E2AABDD}"/>
              </a:ext>
            </a:extLst>
          </p:cNvPr>
          <p:cNvSpPr txBox="1"/>
          <p:nvPr/>
        </p:nvSpPr>
        <p:spPr>
          <a:xfrm>
            <a:off x="2650232" y="930717"/>
            <a:ext cx="2055762" cy="584775"/>
          </a:xfrm>
          <a:prstGeom prst="rect">
            <a:avLst/>
          </a:prstGeom>
          <a:noFill/>
        </p:spPr>
        <p:txBody>
          <a:bodyPr wrap="square" rtlCol="0">
            <a:spAutoFit/>
          </a:bodyPr>
          <a:lstStyle/>
          <a:p>
            <a:pPr algn="ctr"/>
            <a:r>
              <a:rPr lang="ja-JP" altLang="en-US" sz="1600" dirty="0">
                <a:solidFill>
                  <a:schemeClr val="bg1"/>
                </a:solidFill>
                <a:latin typeface="ＤＦ特太ゴシック体" panose="020B0509000000000000" pitchFamily="49" charset="-128"/>
                <a:ea typeface="ＤＦ特太ゴシック体" panose="020B0509000000000000" pitchFamily="49" charset="-128"/>
              </a:rPr>
              <a:t>ＩＣＳによる区分</a:t>
            </a:r>
            <a:endParaRPr lang="en-US" altLang="ja-JP" sz="1600" dirty="0">
              <a:solidFill>
                <a:schemeClr val="bg1"/>
              </a:solidFill>
              <a:latin typeface="ＤＦ特太ゴシック体" panose="020B0509000000000000" pitchFamily="49" charset="-128"/>
              <a:ea typeface="ＤＦ特太ゴシック体" panose="020B0509000000000000" pitchFamily="49" charset="-128"/>
            </a:endParaRPr>
          </a:p>
          <a:p>
            <a:pPr algn="ctr"/>
            <a:r>
              <a:rPr lang="ja-JP" altLang="en-US" sz="1600" dirty="0">
                <a:solidFill>
                  <a:schemeClr val="bg1"/>
                </a:solidFill>
                <a:latin typeface="ＤＦ特太ゴシック体" panose="020B0509000000000000" pitchFamily="49" charset="-128"/>
                <a:ea typeface="ＤＦ特太ゴシック体" panose="020B0509000000000000" pitchFamily="49" charset="-128"/>
              </a:rPr>
              <a:t>（役割）</a:t>
            </a:r>
          </a:p>
        </p:txBody>
      </p:sp>
      <p:sp>
        <p:nvSpPr>
          <p:cNvPr id="70" name="矢印: 右 69">
            <a:extLst>
              <a:ext uri="{FF2B5EF4-FFF2-40B4-BE49-F238E27FC236}">
                <a16:creationId xmlns:a16="http://schemas.microsoft.com/office/drawing/2014/main" id="{7846D345-4115-0A13-3C7B-324D1E3E3F40}"/>
              </a:ext>
            </a:extLst>
          </p:cNvPr>
          <p:cNvSpPr/>
          <p:nvPr/>
        </p:nvSpPr>
        <p:spPr>
          <a:xfrm>
            <a:off x="3206228" y="1529613"/>
            <a:ext cx="2019616" cy="2086190"/>
          </a:xfrm>
          <a:prstGeom prst="rightArrow">
            <a:avLst>
              <a:gd name="adj1" fmla="val 50000"/>
              <a:gd name="adj2" fmla="val 171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右 71">
            <a:extLst>
              <a:ext uri="{FF2B5EF4-FFF2-40B4-BE49-F238E27FC236}">
                <a16:creationId xmlns:a16="http://schemas.microsoft.com/office/drawing/2014/main" id="{ECEE0AEF-2A8A-7FA1-BD2B-3509306FB09F}"/>
              </a:ext>
            </a:extLst>
          </p:cNvPr>
          <p:cNvSpPr/>
          <p:nvPr/>
        </p:nvSpPr>
        <p:spPr>
          <a:xfrm>
            <a:off x="3206228" y="3890646"/>
            <a:ext cx="2019616" cy="2086190"/>
          </a:xfrm>
          <a:prstGeom prst="rightArrow">
            <a:avLst>
              <a:gd name="adj1" fmla="val 50000"/>
              <a:gd name="adj2" fmla="val 171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四角形: 角を丸くする 72">
            <a:extLst>
              <a:ext uri="{FF2B5EF4-FFF2-40B4-BE49-F238E27FC236}">
                <a16:creationId xmlns:a16="http://schemas.microsoft.com/office/drawing/2014/main" id="{948FDAE7-B62B-A6FC-F3F9-53037556EA30}"/>
              </a:ext>
            </a:extLst>
          </p:cNvPr>
          <p:cNvSpPr/>
          <p:nvPr/>
        </p:nvSpPr>
        <p:spPr>
          <a:xfrm>
            <a:off x="2569653" y="1784129"/>
            <a:ext cx="2055763" cy="1539913"/>
          </a:xfrm>
          <a:prstGeom prst="roundRect">
            <a:avLst/>
          </a:prstGeom>
          <a:solidFill>
            <a:schemeClr val="accent2">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保健・防疫</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遺体対応</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50" name="四角形: 角を丸くする 49">
            <a:extLst>
              <a:ext uri="{FF2B5EF4-FFF2-40B4-BE49-F238E27FC236}">
                <a16:creationId xmlns:a16="http://schemas.microsoft.com/office/drawing/2014/main" id="{912358E2-ADC7-15A5-81F4-EBAD765BC81B}"/>
              </a:ext>
            </a:extLst>
          </p:cNvPr>
          <p:cNvSpPr/>
          <p:nvPr/>
        </p:nvSpPr>
        <p:spPr>
          <a:xfrm>
            <a:off x="2569653" y="4120593"/>
            <a:ext cx="2055763" cy="1644991"/>
          </a:xfrm>
          <a:prstGeom prst="roundRect">
            <a:avLst/>
          </a:prstGeom>
          <a:solidFill>
            <a:schemeClr val="accent2">
              <a:lumMod val="20000"/>
              <a:lumOff val="80000"/>
            </a:schemeClr>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要配慮者対応</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75" name="四角形: 角を丸くする 74">
            <a:extLst>
              <a:ext uri="{FF2B5EF4-FFF2-40B4-BE49-F238E27FC236}">
                <a16:creationId xmlns:a16="http://schemas.microsoft.com/office/drawing/2014/main" id="{753CA55F-7DC1-B21E-297B-7FB4E6E0EA50}"/>
              </a:ext>
            </a:extLst>
          </p:cNvPr>
          <p:cNvSpPr/>
          <p:nvPr/>
        </p:nvSpPr>
        <p:spPr>
          <a:xfrm>
            <a:off x="274186" y="6522716"/>
            <a:ext cx="1332249" cy="220437"/>
          </a:xfrm>
          <a:prstGeom prst="roundRect">
            <a:avLst/>
          </a:prstGeom>
          <a:solidFill>
            <a:srgbClr val="FF0000"/>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住宅復旧部</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76" name="四角形: 角を丸くする 75">
            <a:extLst>
              <a:ext uri="{FF2B5EF4-FFF2-40B4-BE49-F238E27FC236}">
                <a16:creationId xmlns:a16="http://schemas.microsoft.com/office/drawing/2014/main" id="{AEBB827C-09BD-1FF7-53D6-3B8689AAE82E}"/>
              </a:ext>
            </a:extLst>
          </p:cNvPr>
          <p:cNvSpPr/>
          <p:nvPr/>
        </p:nvSpPr>
        <p:spPr>
          <a:xfrm>
            <a:off x="1730592" y="6239671"/>
            <a:ext cx="1332249" cy="220437"/>
          </a:xfrm>
          <a:prstGeom prst="roundRect">
            <a:avLst/>
          </a:prstGeom>
          <a:solidFill>
            <a:srgbClr val="FF0000"/>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土木復旧部</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78" name="四角形: 角を丸くする 77">
            <a:extLst>
              <a:ext uri="{FF2B5EF4-FFF2-40B4-BE49-F238E27FC236}">
                <a16:creationId xmlns:a16="http://schemas.microsoft.com/office/drawing/2014/main" id="{9B7F2396-90FD-9E4B-AC7F-F95417AD1B2E}"/>
              </a:ext>
            </a:extLst>
          </p:cNvPr>
          <p:cNvSpPr/>
          <p:nvPr/>
        </p:nvSpPr>
        <p:spPr>
          <a:xfrm>
            <a:off x="1741793" y="6522716"/>
            <a:ext cx="1332249" cy="220437"/>
          </a:xfrm>
          <a:prstGeom prst="roundRect">
            <a:avLst/>
          </a:prstGeom>
          <a:solidFill>
            <a:srgbClr val="FF0000"/>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BIZ UDPゴシック" panose="020B0400000000000000" pitchFamily="50" charset="-128"/>
                <a:ea typeface="BIZ UDPゴシック" panose="020B0400000000000000" pitchFamily="50" charset="-128"/>
              </a:rPr>
              <a:t>施設再開部</a:t>
            </a:r>
            <a:endParaRPr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79" name="四角形: 角を丸くする 78">
            <a:extLst>
              <a:ext uri="{FF2B5EF4-FFF2-40B4-BE49-F238E27FC236}">
                <a16:creationId xmlns:a16="http://schemas.microsoft.com/office/drawing/2014/main" id="{CF1983A9-BF94-448B-1367-64057AA9C3CC}"/>
              </a:ext>
            </a:extLst>
          </p:cNvPr>
          <p:cNvSpPr/>
          <p:nvPr/>
        </p:nvSpPr>
        <p:spPr>
          <a:xfrm>
            <a:off x="279297" y="6229935"/>
            <a:ext cx="1332249" cy="220437"/>
          </a:xfrm>
          <a:prstGeom prst="roundRect">
            <a:avLst/>
          </a:prstGeom>
          <a:solidFill>
            <a:srgbClr val="FF0000"/>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上下水道復旧部</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81" name="テキスト ボックス 80">
            <a:extLst>
              <a:ext uri="{FF2B5EF4-FFF2-40B4-BE49-F238E27FC236}">
                <a16:creationId xmlns:a16="http://schemas.microsoft.com/office/drawing/2014/main" id="{0F12DEA2-F1B2-DC5E-6A4E-23E77523064B}"/>
              </a:ext>
            </a:extLst>
          </p:cNvPr>
          <p:cNvSpPr txBox="1"/>
          <p:nvPr/>
        </p:nvSpPr>
        <p:spPr>
          <a:xfrm>
            <a:off x="3111610" y="6212307"/>
            <a:ext cx="5743216" cy="523220"/>
          </a:xfrm>
          <a:prstGeom prst="rect">
            <a:avLst/>
          </a:prstGeom>
          <a:noFill/>
        </p:spPr>
        <p:txBody>
          <a:bodyPr wrap="square" rtlCol="0">
            <a:spAutoFit/>
          </a:bodyPr>
          <a:lstStyle/>
          <a:p>
            <a:r>
              <a:rPr lang="ja-JP" altLang="en-US" sz="1400" dirty="0">
                <a:latin typeface="BIZ UDゴシック" panose="020B0400000000000000" pitchFamily="49" charset="-128"/>
                <a:ea typeface="BIZ UDゴシック" panose="020B0400000000000000" pitchFamily="49" charset="-128"/>
              </a:rPr>
              <a:t>災害時の現場対応は日常業務の延長線上にあるという考え方により、業務及び施設を所管する部署が担当する。</a:t>
            </a:r>
          </a:p>
        </p:txBody>
      </p:sp>
    </p:spTree>
    <p:extLst>
      <p:ext uri="{BB962C8B-B14F-4D97-AF65-F5344CB8AC3E}">
        <p14:creationId xmlns:p14="http://schemas.microsoft.com/office/powerpoint/2010/main" val="594137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E022FDA-A352-B49F-D915-C7E935126C33}"/>
              </a:ext>
            </a:extLst>
          </p:cNvPr>
          <p:cNvSpPr>
            <a:spLocks noGrp="1"/>
          </p:cNvSpPr>
          <p:nvPr>
            <p:ph type="sldNum" sz="quarter" idx="12"/>
          </p:nvPr>
        </p:nvSpPr>
        <p:spPr/>
        <p:txBody>
          <a:bodyPr/>
          <a:lstStyle/>
          <a:p>
            <a:fld id="{2C9400E4-C46D-48FA-AEA0-ED136F70A0E5}" type="slidenum">
              <a:rPr kumimoji="1" lang="ja-JP" altLang="en-US" smtClean="0"/>
              <a:t>38</a:t>
            </a:fld>
            <a:endParaRPr kumimoji="1" lang="ja-JP" altLang="en-US"/>
          </a:p>
        </p:txBody>
      </p:sp>
      <p:sp>
        <p:nvSpPr>
          <p:cNvPr id="3" name="四角形 150">
            <a:extLst>
              <a:ext uri="{FF2B5EF4-FFF2-40B4-BE49-F238E27FC236}">
                <a16:creationId xmlns:a16="http://schemas.microsoft.com/office/drawing/2014/main" id="{2A9A07CD-6CEC-E929-BB05-4BC2A017DF29}"/>
              </a:ext>
            </a:extLst>
          </p:cNvPr>
          <p:cNvSpPr txBox="1">
            <a:spLocks/>
          </p:cNvSpPr>
          <p:nvPr/>
        </p:nvSpPr>
        <p:spPr>
          <a:xfrm>
            <a:off x="274186" y="188640"/>
            <a:ext cx="9357627" cy="635139"/>
          </a:xfrm>
          <a:prstGeom prst="rect">
            <a:avLst/>
          </a:prstGeom>
          <a:solidFill>
            <a:schemeClr val="accent5"/>
          </a:solidFill>
          <a:ln>
            <a:solidFill>
              <a:schemeClr val="tx1"/>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（参考）先行自治体の例（川口市／</a:t>
            </a:r>
            <a:r>
              <a:rPr lang="en-US" altLang="ja-JP" sz="2800" dirty="0">
                <a:solidFill>
                  <a:schemeClr val="bg1"/>
                </a:solidFill>
                <a:latin typeface="AR丸ゴシック体E"/>
                <a:ea typeface="AR丸ゴシック体E"/>
              </a:rPr>
              <a:t>ICS</a:t>
            </a:r>
            <a:r>
              <a:rPr lang="ja-JP" altLang="en-US" sz="2800" dirty="0">
                <a:solidFill>
                  <a:schemeClr val="bg1"/>
                </a:solidFill>
                <a:latin typeface="AR丸ゴシック体E"/>
                <a:ea typeface="AR丸ゴシック体E"/>
              </a:rPr>
              <a:t>導入により生じた問題①）</a:t>
            </a:r>
            <a:endParaRPr lang="ja-JP" altLang="en-US" dirty="0">
              <a:solidFill>
                <a:schemeClr val="bg1"/>
              </a:solidFill>
              <a:latin typeface="AR丸ゴシック体E"/>
              <a:ea typeface="AR丸ゴシック体E"/>
            </a:endParaRPr>
          </a:p>
        </p:txBody>
      </p:sp>
      <p:graphicFrame>
        <p:nvGraphicFramePr>
          <p:cNvPr id="4" name="表 3">
            <a:extLst>
              <a:ext uri="{FF2B5EF4-FFF2-40B4-BE49-F238E27FC236}">
                <a16:creationId xmlns:a16="http://schemas.microsoft.com/office/drawing/2014/main" id="{4B5F81BD-1A29-C721-2DAF-7652D600E52A}"/>
              </a:ext>
            </a:extLst>
          </p:cNvPr>
          <p:cNvGraphicFramePr>
            <a:graphicFrameLocks noGrp="1"/>
          </p:cNvGraphicFramePr>
          <p:nvPr>
            <p:extLst>
              <p:ext uri="{D42A27DB-BD31-4B8C-83A1-F6EECF244321}">
                <p14:modId xmlns:p14="http://schemas.microsoft.com/office/powerpoint/2010/main" val="1777643118"/>
              </p:ext>
            </p:extLst>
          </p:nvPr>
        </p:nvGraphicFramePr>
        <p:xfrm>
          <a:off x="274186" y="1943111"/>
          <a:ext cx="7941542" cy="4376553"/>
        </p:xfrm>
        <a:graphic>
          <a:graphicData uri="http://schemas.openxmlformats.org/drawingml/2006/table">
            <a:tbl>
              <a:tblPr firstRow="1" bandRow="1">
                <a:tableStyleId>{5C22544A-7EE6-4342-B048-85BDC9FD1C3A}</a:tableStyleId>
              </a:tblPr>
              <a:tblGrid>
                <a:gridCol w="754378">
                  <a:extLst>
                    <a:ext uri="{9D8B030D-6E8A-4147-A177-3AD203B41FA5}">
                      <a16:colId xmlns:a16="http://schemas.microsoft.com/office/drawing/2014/main" val="1702961117"/>
                    </a:ext>
                  </a:extLst>
                </a:gridCol>
                <a:gridCol w="1296144">
                  <a:extLst>
                    <a:ext uri="{9D8B030D-6E8A-4147-A177-3AD203B41FA5}">
                      <a16:colId xmlns:a16="http://schemas.microsoft.com/office/drawing/2014/main" val="2102239233"/>
                    </a:ext>
                  </a:extLst>
                </a:gridCol>
                <a:gridCol w="1260140">
                  <a:extLst>
                    <a:ext uri="{9D8B030D-6E8A-4147-A177-3AD203B41FA5}">
                      <a16:colId xmlns:a16="http://schemas.microsoft.com/office/drawing/2014/main" val="109649531"/>
                    </a:ext>
                  </a:extLst>
                </a:gridCol>
                <a:gridCol w="1260140">
                  <a:extLst>
                    <a:ext uri="{9D8B030D-6E8A-4147-A177-3AD203B41FA5}">
                      <a16:colId xmlns:a16="http://schemas.microsoft.com/office/drawing/2014/main" val="707252590"/>
                    </a:ext>
                  </a:extLst>
                </a:gridCol>
                <a:gridCol w="3370740">
                  <a:extLst>
                    <a:ext uri="{9D8B030D-6E8A-4147-A177-3AD203B41FA5}">
                      <a16:colId xmlns:a16="http://schemas.microsoft.com/office/drawing/2014/main" val="3261454827"/>
                    </a:ext>
                  </a:extLst>
                </a:gridCol>
              </a:tblGrid>
              <a:tr h="261753">
                <a:tc>
                  <a:txBody>
                    <a:bodyPr/>
                    <a:lstStyle/>
                    <a:p>
                      <a:pPr algn="ctr"/>
                      <a:r>
                        <a:rPr kumimoji="1" lang="ja-JP" altLang="en-US" sz="1050" dirty="0"/>
                        <a:t>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役割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班名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担当課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分掌名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8272399"/>
                  </a:ext>
                </a:extLst>
              </a:tr>
              <a:tr h="370840">
                <a:tc rowSpan="3">
                  <a:txBody>
                    <a:bodyPr/>
                    <a:lstStyle/>
                    <a:p>
                      <a:r>
                        <a:rPr kumimoji="1" lang="ja-JP" altLang="en-US" sz="1100" dirty="0"/>
                        <a:t>対策立案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kumimoji="1" lang="ja-JP" altLang="en-US" sz="1050" dirty="0"/>
                        <a:t>状況分析</a:t>
                      </a:r>
                      <a:r>
                        <a:rPr kumimoji="1" lang="en-US" altLang="ja-JP" sz="1050" dirty="0"/>
                        <a:t>【</a:t>
                      </a:r>
                      <a:r>
                        <a:rPr kumimoji="1" lang="ja-JP" altLang="en-US" sz="1050" dirty="0"/>
                        <a:t>情報</a:t>
                      </a:r>
                      <a:r>
                        <a:rPr kumimoji="1" lang="en-US" altLang="ja-JP" sz="1050" dirty="0"/>
                        <a:t>】</a:t>
                      </a: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情報収集・整理班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50" dirty="0"/>
                        <a:t>企画財政部</a:t>
                      </a:r>
                      <a:endParaRPr kumimoji="1" lang="en-US" altLang="ja-JP" sz="1050" dirty="0"/>
                    </a:p>
                    <a:p>
                      <a:pPr algn="ctr"/>
                      <a:r>
                        <a:rPr kumimoji="1" lang="ja-JP" altLang="en-US" sz="1050" dirty="0"/>
                        <a:t>企画経営課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t>●情報の収集・整理に関する業務</a:t>
                      </a:r>
                      <a:endParaRPr kumimoji="1" lang="en-US" altLang="ja-JP" sz="1050" dirty="0"/>
                    </a:p>
                    <a:p>
                      <a:r>
                        <a:rPr kumimoji="1" lang="ja-JP" altLang="en-US" sz="1050" dirty="0"/>
                        <a:t>⑴災害情報</a:t>
                      </a:r>
                      <a:endParaRPr kumimoji="1" lang="en-US" altLang="ja-JP" sz="1050" dirty="0"/>
                    </a:p>
                    <a:p>
                      <a:r>
                        <a:rPr kumimoji="1" lang="ja-JP" altLang="en-US" sz="1050" dirty="0"/>
                        <a:t>（略）</a:t>
                      </a:r>
                      <a:endParaRPr kumimoji="1" lang="en-US" altLang="ja-JP" sz="1050" dirty="0"/>
                    </a:p>
                    <a:p>
                      <a:r>
                        <a:rPr kumimoji="1" lang="ja-JP" altLang="en-US" sz="1050" dirty="0"/>
                        <a:t>⑻その他災害に関する各種情報</a:t>
                      </a:r>
                      <a:endParaRPr kumimoji="1" lang="en-US" altLang="ja-JP" sz="1050" dirty="0"/>
                    </a:p>
                    <a:p>
                      <a:r>
                        <a:rPr kumimoji="1" lang="ja-JP" altLang="en-US" sz="1050" dirty="0"/>
                        <a:t>・県への報告に関すること</a:t>
                      </a:r>
                      <a:endParaRPr kumimoji="1" lang="en-US" altLang="ja-JP" sz="1050" dirty="0"/>
                    </a:p>
                    <a:p>
                      <a:r>
                        <a:rPr kumimoji="1" lang="ja-JP" altLang="en-US" sz="1050" dirty="0"/>
                        <a:t>・連絡調整員の受け入れに関すること</a:t>
                      </a:r>
                      <a:endParaRPr kumimoji="1" lang="en-US" altLang="ja-JP" sz="1050" dirty="0"/>
                    </a:p>
                    <a:p>
                      <a:r>
                        <a:rPr kumimoji="1" lang="ja-JP" altLang="en-US" sz="1050" dirty="0"/>
                        <a:t>・災害情報の整理に関すること</a:t>
                      </a:r>
                      <a:endParaRPr kumimoji="1" lang="en-US" altLang="ja-JP" sz="1050" dirty="0"/>
                    </a:p>
                    <a:p>
                      <a:r>
                        <a:rPr kumimoji="1" lang="ja-JP" altLang="en-US" sz="1050" dirty="0"/>
                        <a:t>・被害情報とりまとめ報に関すること</a:t>
                      </a:r>
                      <a:endParaRPr kumimoji="1" lang="en-US" altLang="ja-JP"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849953"/>
                  </a:ext>
                </a:extLst>
              </a:tr>
              <a:tr h="370840">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50" dirty="0"/>
                        <a:t>（略）</a:t>
                      </a:r>
                      <a:endParaRPr kumimoji="1" lang="en-US" altLang="ja-JP" sz="1050" dirty="0"/>
                    </a:p>
                    <a:p>
                      <a:pPr algn="ctr"/>
                      <a:r>
                        <a:rPr kumimoji="1" lang="ja-JP" altLang="en-US" sz="1050" dirty="0">
                          <a:solidFill>
                            <a:srgbClr val="FF0000"/>
                          </a:solidFill>
                        </a:rPr>
                        <a:t>ここに５部署が</a:t>
                      </a:r>
                      <a:endParaRPr kumimoji="1" lang="en-US" altLang="ja-JP" sz="1050" dirty="0">
                        <a:solidFill>
                          <a:srgbClr val="FF0000"/>
                        </a:solidFill>
                      </a:endParaRPr>
                    </a:p>
                    <a:p>
                      <a:pPr algn="ctr"/>
                      <a:r>
                        <a:rPr kumimoji="1" lang="ja-JP" altLang="en-US" sz="1050" dirty="0">
                          <a:solidFill>
                            <a:srgbClr val="FF0000"/>
                          </a:solidFill>
                        </a:rPr>
                        <a:t>記載されている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t>●情報の収集・整理に関する業務</a:t>
                      </a:r>
                      <a:endParaRPr kumimoji="1" lang="en-US" altLang="ja-JP" sz="1050" dirty="0"/>
                    </a:p>
                    <a:p>
                      <a:r>
                        <a:rPr kumimoji="1" lang="ja-JP" altLang="en-US" sz="1050" dirty="0"/>
                        <a:t>⑴災害情報</a:t>
                      </a:r>
                      <a:endParaRPr kumimoji="1" lang="en-US" altLang="ja-JP" sz="1050" dirty="0"/>
                    </a:p>
                    <a:p>
                      <a:r>
                        <a:rPr kumimoji="1" lang="ja-JP" altLang="en-US" sz="1050" dirty="0"/>
                        <a:t>（略）</a:t>
                      </a:r>
                      <a:endParaRPr kumimoji="1" lang="en-US" altLang="ja-JP" sz="1050" dirty="0"/>
                    </a:p>
                    <a:p>
                      <a:r>
                        <a:rPr kumimoji="1" lang="ja-JP" altLang="en-US" sz="1050" dirty="0"/>
                        <a:t>⑻その他災害に関する各種情報</a:t>
                      </a:r>
                      <a:endParaRPr kumimoji="1" lang="en-US" altLang="ja-JP" sz="1050" dirty="0"/>
                    </a:p>
                    <a:p>
                      <a:r>
                        <a:rPr kumimoji="1" lang="ja-JP" altLang="en-US" sz="1050" dirty="0"/>
                        <a:t>・県への報告に関すること</a:t>
                      </a:r>
                      <a:endParaRPr kumimoji="1" lang="en-US" altLang="ja-JP" sz="1050" dirty="0"/>
                    </a:p>
                    <a:p>
                      <a:r>
                        <a:rPr kumimoji="1" lang="ja-JP" altLang="en-US" sz="1050" dirty="0"/>
                        <a:t>・連絡調整員の受け入れに関すること</a:t>
                      </a:r>
                      <a:endParaRPr kumimoji="1" lang="en-US" altLang="ja-JP" sz="1050" dirty="0"/>
                    </a:p>
                    <a:p>
                      <a:r>
                        <a:rPr kumimoji="1" lang="ja-JP" altLang="en-US" sz="1050" dirty="0"/>
                        <a:t>・災害情報の整理に関すること</a:t>
                      </a:r>
                      <a:endParaRPr kumimoji="1" lang="en-US" altLang="ja-JP" sz="1050" dirty="0"/>
                    </a:p>
                    <a:p>
                      <a:r>
                        <a:rPr kumimoji="1" lang="ja-JP" altLang="en-US" sz="1050" dirty="0"/>
                        <a:t>・被害情報とりまとめ報に関すること</a:t>
                      </a:r>
                      <a:endParaRPr kumimoji="1" lang="en-US" altLang="ja-JP"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6847310"/>
                  </a:ext>
                </a:extLst>
              </a:tr>
              <a:tr h="370840">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監査委員事務局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t>●情報の収集・整理に関する業務</a:t>
                      </a:r>
                      <a:endParaRPr kumimoji="1" lang="en-US" altLang="ja-JP" sz="1050" dirty="0"/>
                    </a:p>
                    <a:p>
                      <a:r>
                        <a:rPr kumimoji="1" lang="ja-JP" altLang="en-US" sz="1050" dirty="0"/>
                        <a:t>⑴災害情報</a:t>
                      </a:r>
                      <a:endParaRPr kumimoji="1" lang="en-US" altLang="ja-JP" sz="1050" dirty="0"/>
                    </a:p>
                    <a:p>
                      <a:r>
                        <a:rPr kumimoji="1" lang="ja-JP" altLang="en-US" sz="1050" dirty="0"/>
                        <a:t>（略）</a:t>
                      </a:r>
                      <a:endParaRPr kumimoji="1" lang="en-US" altLang="ja-JP" sz="1050" dirty="0"/>
                    </a:p>
                    <a:p>
                      <a:r>
                        <a:rPr kumimoji="1" lang="ja-JP" altLang="en-US" sz="1050" dirty="0"/>
                        <a:t>⑻その他災害に関する各種情報</a:t>
                      </a:r>
                      <a:endParaRPr kumimoji="1" lang="en-US" altLang="ja-JP" sz="1050" dirty="0"/>
                    </a:p>
                    <a:p>
                      <a:r>
                        <a:rPr kumimoji="1" lang="ja-JP" altLang="en-US" sz="1050" dirty="0"/>
                        <a:t>・県への報告に関すること</a:t>
                      </a:r>
                      <a:endParaRPr kumimoji="1" lang="en-US" altLang="ja-JP" sz="1050" dirty="0"/>
                    </a:p>
                    <a:p>
                      <a:r>
                        <a:rPr kumimoji="1" lang="ja-JP" altLang="en-US" sz="1050" dirty="0"/>
                        <a:t>・連絡調整員の受け入れに関すること</a:t>
                      </a:r>
                      <a:endParaRPr kumimoji="1" lang="en-US" altLang="ja-JP" sz="1050" dirty="0"/>
                    </a:p>
                    <a:p>
                      <a:r>
                        <a:rPr kumimoji="1" lang="ja-JP" altLang="en-US" sz="1050" dirty="0"/>
                        <a:t>・災害情報の整理に関すること</a:t>
                      </a:r>
                      <a:endParaRPr kumimoji="1" lang="en-US" altLang="ja-JP" sz="1050" dirty="0"/>
                    </a:p>
                    <a:p>
                      <a:r>
                        <a:rPr kumimoji="1" lang="ja-JP" altLang="en-US" sz="1050" dirty="0"/>
                        <a:t>・被害情報とりまとめ報に関すること</a:t>
                      </a:r>
                      <a:endParaRPr kumimoji="1" lang="en-US" altLang="ja-JP"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064874"/>
                  </a:ext>
                </a:extLst>
              </a:tr>
            </a:tbl>
          </a:graphicData>
        </a:graphic>
      </p:graphicFrame>
      <p:sp>
        <p:nvSpPr>
          <p:cNvPr id="7" name="テキスト ボックス 6">
            <a:extLst>
              <a:ext uri="{FF2B5EF4-FFF2-40B4-BE49-F238E27FC236}">
                <a16:creationId xmlns:a16="http://schemas.microsoft.com/office/drawing/2014/main" id="{A857AE5F-538A-D7CB-EA11-CE14C08E4C76}"/>
              </a:ext>
            </a:extLst>
          </p:cNvPr>
          <p:cNvSpPr txBox="1"/>
          <p:nvPr/>
        </p:nvSpPr>
        <p:spPr>
          <a:xfrm>
            <a:off x="271103" y="808221"/>
            <a:ext cx="9357626"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　川口市防災計画（マニュアル編）に掲載されている「各組織の役割分担」</a:t>
            </a:r>
            <a:r>
              <a:rPr lang="ja-JP" altLang="en-US" sz="1600" dirty="0">
                <a:latin typeface="BIZ UDゴシック" panose="020B0400000000000000" pitchFamily="49" charset="-128"/>
                <a:ea typeface="BIZ UDゴシック" panose="020B0400000000000000" pitchFamily="49" charset="-128"/>
              </a:rPr>
              <a:t>では、</a:t>
            </a:r>
            <a:r>
              <a:rPr kumimoji="1" lang="ja-JP" altLang="en-US" sz="1600" dirty="0">
                <a:latin typeface="BIZ UDゴシック" panose="020B0400000000000000" pitchFamily="49" charset="-128"/>
                <a:ea typeface="BIZ UDゴシック" panose="020B0400000000000000" pitchFamily="49" charset="-128"/>
              </a:rPr>
              <a:t>対策立案の情報収集・整理班を例にとると、企画財政部企画経営課から監査委員事務局まで</a:t>
            </a:r>
            <a:r>
              <a:rPr kumimoji="1" lang="en-US" altLang="ja-JP" sz="1600" dirty="0">
                <a:latin typeface="BIZ UDゴシック" panose="020B0400000000000000" pitchFamily="49" charset="-128"/>
                <a:ea typeface="BIZ UDゴシック" panose="020B0400000000000000" pitchFamily="49" charset="-128"/>
              </a:rPr>
              <a:t>7</a:t>
            </a:r>
            <a:r>
              <a:rPr kumimoji="1" lang="ja-JP" altLang="en-US" sz="1600" dirty="0">
                <a:latin typeface="BIZ UDゴシック" panose="020B0400000000000000" pitchFamily="49" charset="-128"/>
                <a:ea typeface="BIZ UDゴシック" panose="020B0400000000000000" pitchFamily="49" charset="-128"/>
              </a:rPr>
              <a:t>つの部署が充てられているが、</a:t>
            </a:r>
            <a:r>
              <a:rPr kumimoji="1" lang="ja-JP" altLang="en-US" sz="1600" dirty="0">
                <a:solidFill>
                  <a:schemeClr val="accent5"/>
                </a:solidFill>
                <a:latin typeface="BIZ UDゴシック" panose="020B0400000000000000" pitchFamily="49" charset="-128"/>
                <a:ea typeface="BIZ UDゴシック" panose="020B0400000000000000" pitchFamily="49" charset="-128"/>
              </a:rPr>
              <a:t>７つの部署に対する事務分掌は全て同じものが記載されている</a:t>
            </a:r>
            <a:r>
              <a:rPr kumimoji="1" lang="ja-JP" altLang="en-US" sz="1600" dirty="0">
                <a:latin typeface="BIZ UDゴシック" panose="020B0400000000000000" pitchFamily="49" charset="-128"/>
                <a:ea typeface="BIZ UDゴシック" panose="020B0400000000000000" pitchFamily="49" charset="-128"/>
              </a:rPr>
              <a:t>。</a:t>
            </a:r>
          </a:p>
          <a:p>
            <a:r>
              <a:rPr lang="ja-JP" altLang="en-US" sz="1600" dirty="0">
                <a:latin typeface="BIZ UDゴシック" panose="020B0400000000000000" pitchFamily="49" charset="-128"/>
                <a:ea typeface="BIZ UDゴシック" panose="020B0400000000000000" pitchFamily="49" charset="-128"/>
              </a:rPr>
              <a:t>　➡　</a:t>
            </a:r>
            <a:r>
              <a:rPr kumimoji="1" lang="ja-JP" altLang="en-US" sz="1600" dirty="0">
                <a:solidFill>
                  <a:srgbClr val="FF0000"/>
                </a:solidFill>
                <a:latin typeface="BIZ UDゴシック" panose="020B0400000000000000" pitchFamily="49" charset="-128"/>
                <a:ea typeface="BIZ UDゴシック" panose="020B0400000000000000" pitchFamily="49" charset="-128"/>
              </a:rPr>
              <a:t>川口市では、敢えて記載を重複させている</a:t>
            </a:r>
            <a:r>
              <a:rPr kumimoji="1" lang="ja-JP" altLang="en-US" sz="1600" dirty="0">
                <a:latin typeface="BIZ UDゴシック" panose="020B0400000000000000" pitchFamily="49" charset="-128"/>
                <a:ea typeface="BIZ UDゴシック" panose="020B0400000000000000" pitchFamily="49" charset="-128"/>
              </a:rPr>
              <a:t>のである。</a:t>
            </a:r>
          </a:p>
        </p:txBody>
      </p:sp>
      <p:sp>
        <p:nvSpPr>
          <p:cNvPr id="10" name="四角形: 角を丸くする 9">
            <a:extLst>
              <a:ext uri="{FF2B5EF4-FFF2-40B4-BE49-F238E27FC236}">
                <a16:creationId xmlns:a16="http://schemas.microsoft.com/office/drawing/2014/main" id="{64712B7E-E3C0-3AB6-143B-C0F78FB772FC}"/>
              </a:ext>
            </a:extLst>
          </p:cNvPr>
          <p:cNvSpPr/>
          <p:nvPr/>
        </p:nvSpPr>
        <p:spPr>
          <a:xfrm>
            <a:off x="4808984" y="2132856"/>
            <a:ext cx="2581761" cy="4244480"/>
          </a:xfrm>
          <a:prstGeom prst="roundRect">
            <a:avLst/>
          </a:prstGeom>
          <a:noFill/>
          <a:ln w="6032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角を丸めた四角形 12">
            <a:extLst>
              <a:ext uri="{FF2B5EF4-FFF2-40B4-BE49-F238E27FC236}">
                <a16:creationId xmlns:a16="http://schemas.microsoft.com/office/drawing/2014/main" id="{9C905EB9-3950-F58D-4814-AF967AD91EEA}"/>
              </a:ext>
            </a:extLst>
          </p:cNvPr>
          <p:cNvSpPr/>
          <p:nvPr/>
        </p:nvSpPr>
        <p:spPr>
          <a:xfrm>
            <a:off x="7332264" y="1424005"/>
            <a:ext cx="2399472" cy="1306482"/>
          </a:xfrm>
          <a:prstGeom prst="wedgeRoundRectCallout">
            <a:avLst>
              <a:gd name="adj1" fmla="val -50594"/>
              <a:gd name="adj2" fmla="val 74533"/>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8D91D57-D8E8-3CA5-C6B5-A6A7070D8A32}"/>
              </a:ext>
            </a:extLst>
          </p:cNvPr>
          <p:cNvSpPr txBox="1"/>
          <p:nvPr/>
        </p:nvSpPr>
        <p:spPr>
          <a:xfrm>
            <a:off x="7442249" y="1533741"/>
            <a:ext cx="2237984" cy="1077218"/>
          </a:xfrm>
          <a:prstGeom prst="rect">
            <a:avLst/>
          </a:prstGeom>
          <a:noFill/>
        </p:spPr>
        <p:txBody>
          <a:bodyPr wrap="square" rtlCol="0">
            <a:spAutoFit/>
          </a:bodyPr>
          <a:lstStyle/>
          <a:p>
            <a:r>
              <a:rPr kumimoji="1" lang="ja-JP" altLang="en-US" sz="1600" dirty="0">
                <a:solidFill>
                  <a:schemeClr val="accent6">
                    <a:lumMod val="50000"/>
                  </a:schemeClr>
                </a:solidFill>
                <a:latin typeface="BIZ UDゴシック" panose="020B0400000000000000" pitchFamily="49" charset="-128"/>
                <a:ea typeface="BIZ UDゴシック" panose="020B0400000000000000" pitchFamily="49" charset="-128"/>
              </a:rPr>
              <a:t>全ての課等に同じ役割</a:t>
            </a:r>
            <a:r>
              <a:rPr kumimoji="1" lang="en-US" altLang="ja-JP" sz="1600" dirty="0">
                <a:solidFill>
                  <a:schemeClr val="accent6">
                    <a:lumMod val="50000"/>
                  </a:schemeClr>
                </a:solidFill>
                <a:latin typeface="BIZ UDゴシック" panose="020B0400000000000000" pitchFamily="49" charset="-128"/>
                <a:ea typeface="BIZ UDゴシック" panose="020B0400000000000000" pitchFamily="49" charset="-128"/>
              </a:rPr>
              <a:t>(</a:t>
            </a:r>
            <a:r>
              <a:rPr kumimoji="1" lang="ja-JP" altLang="en-US" sz="1600" dirty="0">
                <a:solidFill>
                  <a:schemeClr val="accent6">
                    <a:lumMod val="50000"/>
                  </a:schemeClr>
                </a:solidFill>
                <a:latin typeface="BIZ UDゴシック" panose="020B0400000000000000" pitchFamily="49" charset="-128"/>
                <a:ea typeface="BIZ UDゴシック" panose="020B0400000000000000" pitchFamily="49" charset="-128"/>
              </a:rPr>
              <a:t>業務分掌</a:t>
            </a:r>
            <a:r>
              <a:rPr kumimoji="1" lang="en-US" altLang="ja-JP" sz="1600" dirty="0">
                <a:solidFill>
                  <a:schemeClr val="accent6">
                    <a:lumMod val="50000"/>
                  </a:schemeClr>
                </a:solidFill>
                <a:latin typeface="BIZ UDゴシック" panose="020B0400000000000000" pitchFamily="49" charset="-128"/>
                <a:ea typeface="BIZ UDゴシック" panose="020B0400000000000000" pitchFamily="49" charset="-128"/>
              </a:rPr>
              <a:t>)</a:t>
            </a:r>
            <a:r>
              <a:rPr kumimoji="1" lang="ja-JP" altLang="en-US" sz="1600" dirty="0">
                <a:solidFill>
                  <a:schemeClr val="accent6">
                    <a:lumMod val="50000"/>
                  </a:schemeClr>
                </a:solidFill>
                <a:latin typeface="BIZ UDゴシック" panose="020B0400000000000000" pitchFamily="49" charset="-128"/>
                <a:ea typeface="BIZ UDゴシック" panose="020B0400000000000000" pitchFamily="49" charset="-128"/>
              </a:rPr>
              <a:t>が与えられているのに敢えて重複して記載している</a:t>
            </a:r>
          </a:p>
        </p:txBody>
      </p:sp>
      <p:sp>
        <p:nvSpPr>
          <p:cNvPr id="11" name="思考の吹き出し: 雲形 10">
            <a:extLst>
              <a:ext uri="{FF2B5EF4-FFF2-40B4-BE49-F238E27FC236}">
                <a16:creationId xmlns:a16="http://schemas.microsoft.com/office/drawing/2014/main" id="{B0CD83F1-4CDB-847A-7154-60EC4597EC82}"/>
              </a:ext>
            </a:extLst>
          </p:cNvPr>
          <p:cNvSpPr/>
          <p:nvPr/>
        </p:nvSpPr>
        <p:spPr>
          <a:xfrm>
            <a:off x="7273311" y="3330713"/>
            <a:ext cx="2399472" cy="2119625"/>
          </a:xfrm>
          <a:prstGeom prst="cloudCallout">
            <a:avLst>
              <a:gd name="adj1" fmla="val 3120"/>
              <a:gd name="adj2" fmla="val -84174"/>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0EA38EC1-5358-435F-4716-019CFE5205A0}"/>
              </a:ext>
            </a:extLst>
          </p:cNvPr>
          <p:cNvSpPr txBox="1"/>
          <p:nvPr/>
        </p:nvSpPr>
        <p:spPr>
          <a:xfrm>
            <a:off x="7451499" y="3928344"/>
            <a:ext cx="2307798" cy="923330"/>
          </a:xfrm>
          <a:prstGeom prst="rect">
            <a:avLst/>
          </a:prstGeom>
          <a:noFill/>
        </p:spPr>
        <p:txBody>
          <a:bodyPr wrap="square" rtlCol="0">
            <a:spAutoFit/>
          </a:bodyPr>
          <a:lstStyle/>
          <a:p>
            <a:r>
              <a:rPr kumimoji="1" lang="ja-JP" altLang="en-US" dirty="0">
                <a:solidFill>
                  <a:schemeClr val="tx2"/>
                </a:solidFill>
                <a:latin typeface="BIZ UDゴシック" panose="020B0400000000000000" pitchFamily="49" charset="-128"/>
                <a:ea typeface="BIZ UDゴシック" panose="020B0400000000000000" pitchFamily="49" charset="-128"/>
              </a:rPr>
              <a:t>なぜこのような</a:t>
            </a:r>
            <a:endParaRPr kumimoji="1" lang="en-US" altLang="ja-JP" dirty="0">
              <a:solidFill>
                <a:schemeClr val="tx2"/>
              </a:solidFill>
              <a:latin typeface="BIZ UDゴシック" panose="020B0400000000000000" pitchFamily="49" charset="-128"/>
              <a:ea typeface="BIZ UDゴシック" panose="020B0400000000000000" pitchFamily="49" charset="-128"/>
            </a:endParaRPr>
          </a:p>
          <a:p>
            <a:r>
              <a:rPr lang="ja-JP" altLang="en-US" dirty="0">
                <a:solidFill>
                  <a:schemeClr val="tx2"/>
                </a:solidFill>
                <a:latin typeface="BIZ UDゴシック" panose="020B0400000000000000" pitchFamily="49" charset="-128"/>
                <a:ea typeface="BIZ UDゴシック" panose="020B0400000000000000" pitchFamily="49" charset="-128"/>
              </a:rPr>
              <a:t>一見無駄にも見える</a:t>
            </a:r>
            <a:endParaRPr lang="en-US" altLang="ja-JP" dirty="0">
              <a:solidFill>
                <a:schemeClr val="tx2"/>
              </a:solidFill>
              <a:latin typeface="BIZ UDゴシック" panose="020B0400000000000000" pitchFamily="49" charset="-128"/>
              <a:ea typeface="BIZ UDゴシック" panose="020B0400000000000000" pitchFamily="49" charset="-128"/>
            </a:endParaRPr>
          </a:p>
          <a:p>
            <a:r>
              <a:rPr kumimoji="1" lang="ja-JP" altLang="en-US" dirty="0">
                <a:solidFill>
                  <a:schemeClr val="tx2"/>
                </a:solidFill>
                <a:latin typeface="BIZ UDゴシック" panose="020B0400000000000000" pitchFamily="49" charset="-128"/>
                <a:ea typeface="BIZ UDゴシック" panose="020B0400000000000000" pitchFamily="49" charset="-128"/>
              </a:rPr>
              <a:t>記載をするのか？</a:t>
            </a:r>
          </a:p>
        </p:txBody>
      </p:sp>
    </p:spTree>
    <p:extLst>
      <p:ext uri="{BB962C8B-B14F-4D97-AF65-F5344CB8AC3E}">
        <p14:creationId xmlns:p14="http://schemas.microsoft.com/office/powerpoint/2010/main" val="2057112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158EF-6580-093D-3FA1-86533EE12D1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B2BA547-2971-88CC-D2C9-E064F9470AC8}"/>
              </a:ext>
            </a:extLst>
          </p:cNvPr>
          <p:cNvSpPr>
            <a:spLocks noGrp="1"/>
          </p:cNvSpPr>
          <p:nvPr>
            <p:ph type="sldNum" sz="quarter" idx="12"/>
          </p:nvPr>
        </p:nvSpPr>
        <p:spPr/>
        <p:txBody>
          <a:bodyPr/>
          <a:lstStyle/>
          <a:p>
            <a:fld id="{2C9400E4-C46D-48FA-AEA0-ED136F70A0E5}" type="slidenum">
              <a:rPr kumimoji="1" lang="ja-JP" altLang="en-US" smtClean="0"/>
              <a:t>39</a:t>
            </a:fld>
            <a:endParaRPr kumimoji="1" lang="ja-JP" altLang="en-US"/>
          </a:p>
        </p:txBody>
      </p:sp>
      <p:sp>
        <p:nvSpPr>
          <p:cNvPr id="3" name="四角形 150">
            <a:extLst>
              <a:ext uri="{FF2B5EF4-FFF2-40B4-BE49-F238E27FC236}">
                <a16:creationId xmlns:a16="http://schemas.microsoft.com/office/drawing/2014/main" id="{C41C721E-999E-6970-875B-2010B76D05B0}"/>
              </a:ext>
            </a:extLst>
          </p:cNvPr>
          <p:cNvSpPr txBox="1">
            <a:spLocks/>
          </p:cNvSpPr>
          <p:nvPr/>
        </p:nvSpPr>
        <p:spPr>
          <a:xfrm>
            <a:off x="274186" y="188640"/>
            <a:ext cx="9357627" cy="635139"/>
          </a:xfrm>
          <a:prstGeom prst="rect">
            <a:avLst/>
          </a:prstGeom>
          <a:solidFill>
            <a:schemeClr val="accent5"/>
          </a:solidFill>
          <a:ln>
            <a:solidFill>
              <a:schemeClr val="tx1"/>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（参考）先行自治体の例（川口市／</a:t>
            </a:r>
            <a:r>
              <a:rPr lang="en-US" altLang="ja-JP" sz="2800" dirty="0">
                <a:solidFill>
                  <a:schemeClr val="bg1"/>
                </a:solidFill>
                <a:latin typeface="AR丸ゴシック体E"/>
                <a:ea typeface="AR丸ゴシック体E"/>
              </a:rPr>
              <a:t>ICS</a:t>
            </a:r>
            <a:r>
              <a:rPr lang="ja-JP" altLang="en-US" sz="2800" dirty="0">
                <a:solidFill>
                  <a:schemeClr val="bg1"/>
                </a:solidFill>
                <a:latin typeface="AR丸ゴシック体E"/>
                <a:ea typeface="AR丸ゴシック体E"/>
              </a:rPr>
              <a:t>導入により生じた問題②）</a:t>
            </a:r>
            <a:endParaRPr lang="ja-JP" altLang="en-US" dirty="0">
              <a:solidFill>
                <a:schemeClr val="bg1"/>
              </a:solidFill>
              <a:latin typeface="AR丸ゴシック体E"/>
              <a:ea typeface="AR丸ゴシック体E"/>
            </a:endParaRPr>
          </a:p>
        </p:txBody>
      </p:sp>
      <p:sp>
        <p:nvSpPr>
          <p:cNvPr id="7" name="テキスト ボックス 6">
            <a:extLst>
              <a:ext uri="{FF2B5EF4-FFF2-40B4-BE49-F238E27FC236}">
                <a16:creationId xmlns:a16="http://schemas.microsoft.com/office/drawing/2014/main" id="{31DEBA09-A379-A277-EC7B-1E9AE33DBF1E}"/>
              </a:ext>
            </a:extLst>
          </p:cNvPr>
          <p:cNvSpPr txBox="1"/>
          <p:nvPr/>
        </p:nvSpPr>
        <p:spPr>
          <a:xfrm>
            <a:off x="271103" y="808221"/>
            <a:ext cx="9357626" cy="923330"/>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　</a:t>
            </a:r>
            <a:r>
              <a:rPr lang="ja-JP" altLang="ja-JP" dirty="0">
                <a:latin typeface="BIZ UDゴシック" panose="020B0400000000000000" pitchFamily="49" charset="-128"/>
                <a:ea typeface="BIZ UDゴシック" panose="020B0400000000000000" pitchFamily="49" charset="-128"/>
              </a:rPr>
              <a:t>班を構成する部署が複数あったとしても、班に仕事が充てられていて、構成部署が同じ業務を実施するのであれば、下記のように班に対する仕事内容を記載した方が簡潔であり、</a:t>
            </a:r>
            <a:r>
              <a:rPr lang="en-US" altLang="ja-JP" dirty="0">
                <a:latin typeface="BIZ UDゴシック" panose="020B0400000000000000" pitchFamily="49" charset="-128"/>
                <a:ea typeface="BIZ UDゴシック" panose="020B0400000000000000" pitchFamily="49" charset="-128"/>
              </a:rPr>
              <a:t>ICS</a:t>
            </a:r>
            <a:r>
              <a:rPr lang="ja-JP" altLang="ja-JP" dirty="0">
                <a:latin typeface="BIZ UDゴシック" panose="020B0400000000000000" pitchFamily="49" charset="-128"/>
                <a:ea typeface="BIZ UDゴシック" panose="020B0400000000000000" pitchFamily="49" charset="-128"/>
              </a:rPr>
              <a:t>の概念とも一致するのではないか？</a:t>
            </a:r>
            <a:endParaRPr kumimoji="1" lang="ja-JP" altLang="en-US" sz="1600" dirty="0">
              <a:latin typeface="BIZ UDゴシック" panose="020B0400000000000000" pitchFamily="49" charset="-128"/>
              <a:ea typeface="BIZ UDゴシック" panose="020B0400000000000000" pitchFamily="49" charset="-128"/>
            </a:endParaRPr>
          </a:p>
        </p:txBody>
      </p:sp>
      <p:graphicFrame>
        <p:nvGraphicFramePr>
          <p:cNvPr id="5" name="表 4">
            <a:extLst>
              <a:ext uri="{FF2B5EF4-FFF2-40B4-BE49-F238E27FC236}">
                <a16:creationId xmlns:a16="http://schemas.microsoft.com/office/drawing/2014/main" id="{ADE88E4A-AF1D-0714-8027-BD7BBF46920C}"/>
              </a:ext>
            </a:extLst>
          </p:cNvPr>
          <p:cNvGraphicFramePr>
            <a:graphicFrameLocks noGrp="1"/>
          </p:cNvGraphicFramePr>
          <p:nvPr>
            <p:extLst>
              <p:ext uri="{D42A27DB-BD31-4B8C-83A1-F6EECF244321}">
                <p14:modId xmlns:p14="http://schemas.microsoft.com/office/powerpoint/2010/main" val="2808390710"/>
              </p:ext>
            </p:extLst>
          </p:nvPr>
        </p:nvGraphicFramePr>
        <p:xfrm>
          <a:off x="286221" y="1821746"/>
          <a:ext cx="7941542" cy="1854570"/>
        </p:xfrm>
        <a:graphic>
          <a:graphicData uri="http://schemas.openxmlformats.org/drawingml/2006/table">
            <a:tbl>
              <a:tblPr firstRow="1" bandRow="1">
                <a:tableStyleId>{5C22544A-7EE6-4342-B048-85BDC9FD1C3A}</a:tableStyleId>
              </a:tblPr>
              <a:tblGrid>
                <a:gridCol w="893353">
                  <a:extLst>
                    <a:ext uri="{9D8B030D-6E8A-4147-A177-3AD203B41FA5}">
                      <a16:colId xmlns:a16="http://schemas.microsoft.com/office/drawing/2014/main" val="1702961117"/>
                    </a:ext>
                  </a:extLst>
                </a:gridCol>
                <a:gridCol w="1441835">
                  <a:extLst>
                    <a:ext uri="{9D8B030D-6E8A-4147-A177-3AD203B41FA5}">
                      <a16:colId xmlns:a16="http://schemas.microsoft.com/office/drawing/2014/main" val="2102239233"/>
                    </a:ext>
                  </a:extLst>
                </a:gridCol>
                <a:gridCol w="1392840">
                  <a:extLst>
                    <a:ext uri="{9D8B030D-6E8A-4147-A177-3AD203B41FA5}">
                      <a16:colId xmlns:a16="http://schemas.microsoft.com/office/drawing/2014/main" val="109649531"/>
                    </a:ext>
                  </a:extLst>
                </a:gridCol>
                <a:gridCol w="2949864">
                  <a:extLst>
                    <a:ext uri="{9D8B030D-6E8A-4147-A177-3AD203B41FA5}">
                      <a16:colId xmlns:a16="http://schemas.microsoft.com/office/drawing/2014/main" val="707252590"/>
                    </a:ext>
                  </a:extLst>
                </a:gridCol>
                <a:gridCol w="1263650">
                  <a:extLst>
                    <a:ext uri="{9D8B030D-6E8A-4147-A177-3AD203B41FA5}">
                      <a16:colId xmlns:a16="http://schemas.microsoft.com/office/drawing/2014/main" val="3261454827"/>
                    </a:ext>
                  </a:extLst>
                </a:gridCol>
              </a:tblGrid>
              <a:tr h="271811">
                <a:tc>
                  <a:txBody>
                    <a:bodyPr/>
                    <a:lstStyle/>
                    <a:p>
                      <a:pPr algn="ctr"/>
                      <a:r>
                        <a:rPr kumimoji="1" lang="ja-JP" altLang="en-US" sz="1050" dirty="0"/>
                        <a:t>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役割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班名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分掌名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担当課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8272399"/>
                  </a:ext>
                </a:extLst>
              </a:tr>
              <a:tr h="564153">
                <a:tc rowSpan="3">
                  <a:txBody>
                    <a:bodyPr/>
                    <a:lstStyle/>
                    <a:p>
                      <a:r>
                        <a:rPr kumimoji="1" lang="ja-JP" altLang="en-US" sz="1050" dirty="0"/>
                        <a:t>対策立案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kumimoji="1" lang="ja-JP" altLang="en-US" sz="1050" dirty="0"/>
                        <a:t>状況分析</a:t>
                      </a:r>
                      <a:r>
                        <a:rPr kumimoji="1" lang="en-US" altLang="ja-JP" sz="1050" dirty="0"/>
                        <a:t>【</a:t>
                      </a:r>
                      <a:r>
                        <a:rPr kumimoji="1" lang="ja-JP" altLang="en-US" sz="1050" dirty="0"/>
                        <a:t>情報</a:t>
                      </a:r>
                      <a:r>
                        <a:rPr kumimoji="1" lang="en-US" altLang="ja-JP" sz="1050" dirty="0"/>
                        <a:t>】</a:t>
                      </a: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情報収集・整理班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●情報の収集・整理に関する業務</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⑴災害情報</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（略）</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⑻その他災害に関する各種情報</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・県への報告に関すること</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・連絡調整員の受け入れに関すること</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・災害情報の整理に関すること</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・被害情報とりまとめ報に関すること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50" dirty="0"/>
                        <a:t>企画財政部</a:t>
                      </a:r>
                      <a:endParaRPr kumimoji="1" lang="en-US" altLang="ja-JP" sz="1050" dirty="0"/>
                    </a:p>
                    <a:p>
                      <a:pPr algn="ctr"/>
                      <a:r>
                        <a:rPr kumimoji="1" lang="ja-JP" altLang="en-US" sz="1050" dirty="0"/>
                        <a:t>企画経営課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849953"/>
                  </a:ext>
                </a:extLst>
              </a:tr>
              <a:tr h="617753">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50" dirty="0"/>
                        <a:t>（略）</a:t>
                      </a:r>
                      <a:endParaRPr kumimoji="1" lang="en-US" altLang="ja-JP" sz="1050" dirty="0"/>
                    </a:p>
                    <a:p>
                      <a:pPr algn="ctr"/>
                      <a:r>
                        <a:rPr kumimoji="1" lang="ja-JP" altLang="en-US" sz="1050" dirty="0">
                          <a:solidFill>
                            <a:srgbClr val="FF0000"/>
                          </a:solidFill>
                        </a:rPr>
                        <a:t>ここに５部署が</a:t>
                      </a:r>
                      <a:endParaRPr kumimoji="1" lang="en-US" altLang="ja-JP" sz="1050" dirty="0">
                        <a:solidFill>
                          <a:srgbClr val="FF0000"/>
                        </a:solidFill>
                      </a:endParaRPr>
                    </a:p>
                    <a:p>
                      <a:pPr algn="ctr"/>
                      <a:r>
                        <a:rPr kumimoji="1" lang="ja-JP" altLang="en-US" sz="1050" dirty="0">
                          <a:solidFill>
                            <a:srgbClr val="FF0000"/>
                          </a:solidFill>
                        </a:rPr>
                        <a:t>記載されている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6847310"/>
                  </a:ext>
                </a:extLst>
              </a:tr>
              <a:tr h="400853">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監査委員事務局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064874"/>
                  </a:ext>
                </a:extLst>
              </a:tr>
            </a:tbl>
          </a:graphicData>
        </a:graphic>
      </p:graphicFrame>
      <p:sp>
        <p:nvSpPr>
          <p:cNvPr id="6" name="四角形: 角を丸くする 5">
            <a:extLst>
              <a:ext uri="{FF2B5EF4-FFF2-40B4-BE49-F238E27FC236}">
                <a16:creationId xmlns:a16="http://schemas.microsoft.com/office/drawing/2014/main" id="{F53A2604-B1CE-FFDA-3E4B-120DB24F8997}"/>
              </a:ext>
            </a:extLst>
          </p:cNvPr>
          <p:cNvSpPr/>
          <p:nvPr/>
        </p:nvSpPr>
        <p:spPr>
          <a:xfrm>
            <a:off x="3978994" y="2181786"/>
            <a:ext cx="4392488" cy="1440160"/>
          </a:xfrm>
          <a:prstGeom prst="roundRect">
            <a:avLst/>
          </a:prstGeom>
          <a:noFill/>
          <a:ln w="6032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8F02A811-C59A-FB4A-AEEE-508812ED2F64}"/>
              </a:ext>
            </a:extLst>
          </p:cNvPr>
          <p:cNvSpPr/>
          <p:nvPr/>
        </p:nvSpPr>
        <p:spPr>
          <a:xfrm>
            <a:off x="1136576" y="1691485"/>
            <a:ext cx="2399472" cy="980602"/>
          </a:xfrm>
          <a:prstGeom prst="wedgeRoundRectCallout">
            <a:avLst>
              <a:gd name="adj1" fmla="val 65182"/>
              <a:gd name="adj2" fmla="val 28795"/>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184DA9A-FFB8-9771-5D18-A00EB7CD989A}"/>
              </a:ext>
            </a:extLst>
          </p:cNvPr>
          <p:cNvSpPr txBox="1"/>
          <p:nvPr/>
        </p:nvSpPr>
        <p:spPr>
          <a:xfrm>
            <a:off x="1227746" y="1710819"/>
            <a:ext cx="2237984" cy="954107"/>
          </a:xfrm>
          <a:prstGeom prst="rect">
            <a:avLst/>
          </a:prstGeom>
          <a:noFill/>
        </p:spPr>
        <p:txBody>
          <a:bodyPr wrap="square" rtlCol="0">
            <a:spAutoFit/>
          </a:bodyPr>
          <a:lstStyle/>
          <a:p>
            <a:r>
              <a:rPr kumimoji="1" lang="ja-JP" altLang="en-US" sz="1400" dirty="0">
                <a:solidFill>
                  <a:srgbClr val="FF0000"/>
                </a:solidFill>
                <a:latin typeface="BIZ UDゴシック" panose="020B0400000000000000" pitchFamily="49" charset="-128"/>
                <a:ea typeface="BIZ UDゴシック" panose="020B0400000000000000" pitchFamily="49" charset="-128"/>
              </a:rPr>
              <a:t>全ての課等に同じ役割</a:t>
            </a:r>
            <a:r>
              <a:rPr kumimoji="1" lang="en-US" altLang="ja-JP" sz="1400" dirty="0">
                <a:solidFill>
                  <a:srgbClr val="FF0000"/>
                </a:solidFill>
                <a:latin typeface="BIZ UDゴシック" panose="020B0400000000000000" pitchFamily="49" charset="-128"/>
                <a:ea typeface="BIZ UDゴシック" panose="020B0400000000000000" pitchFamily="49" charset="-128"/>
              </a:rPr>
              <a:t>(</a:t>
            </a:r>
            <a:r>
              <a:rPr kumimoji="1" lang="ja-JP" altLang="en-US" sz="1400" dirty="0">
                <a:solidFill>
                  <a:srgbClr val="FF0000"/>
                </a:solidFill>
                <a:latin typeface="BIZ UDゴシック" panose="020B0400000000000000" pitchFamily="49" charset="-128"/>
                <a:ea typeface="BIZ UDゴシック" panose="020B0400000000000000" pitchFamily="49" charset="-128"/>
              </a:rPr>
              <a:t>業務分掌</a:t>
            </a:r>
            <a:r>
              <a:rPr kumimoji="1" lang="en-US" altLang="ja-JP" sz="1400" dirty="0">
                <a:solidFill>
                  <a:srgbClr val="FF0000"/>
                </a:solidFill>
                <a:latin typeface="BIZ UDゴシック" panose="020B0400000000000000" pitchFamily="49" charset="-128"/>
                <a:ea typeface="BIZ UDゴシック" panose="020B0400000000000000" pitchFamily="49" charset="-128"/>
              </a:rPr>
              <a:t>)</a:t>
            </a:r>
            <a:r>
              <a:rPr kumimoji="1" lang="ja-JP" altLang="en-US" sz="1400" dirty="0">
                <a:solidFill>
                  <a:srgbClr val="FF0000"/>
                </a:solidFill>
                <a:latin typeface="BIZ UDゴシック" panose="020B0400000000000000" pitchFamily="49" charset="-128"/>
                <a:ea typeface="BIZ UDゴシック" panose="020B0400000000000000" pitchFamily="49" charset="-128"/>
              </a:rPr>
              <a:t>が与えられているのならこのように記載すれば足り</a:t>
            </a:r>
            <a:r>
              <a:rPr lang="ja-JP" altLang="en-US" sz="1400" dirty="0">
                <a:solidFill>
                  <a:srgbClr val="FF0000"/>
                </a:solidFill>
                <a:latin typeface="BIZ UDゴシック" panose="020B0400000000000000" pitchFamily="49" charset="-128"/>
                <a:ea typeface="BIZ UDゴシック" panose="020B0400000000000000" pitchFamily="49" charset="-128"/>
              </a:rPr>
              <a:t>る</a:t>
            </a:r>
            <a:endParaRPr kumimoji="1" lang="ja-JP" altLang="en-US" sz="1400" dirty="0">
              <a:solidFill>
                <a:srgbClr val="FF0000"/>
              </a:solidFill>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054109B1-40FE-C798-6E8E-E9DCCEBA4D34}"/>
              </a:ext>
            </a:extLst>
          </p:cNvPr>
          <p:cNvSpPr txBox="1"/>
          <p:nvPr/>
        </p:nvSpPr>
        <p:spPr>
          <a:xfrm>
            <a:off x="267493" y="3775099"/>
            <a:ext cx="9357626" cy="2616101"/>
          </a:xfrm>
          <a:prstGeom prst="rect">
            <a:avLst/>
          </a:prstGeom>
          <a:noFill/>
        </p:spPr>
        <p:txBody>
          <a:bodyPr wrap="square" rtlCol="0">
            <a:spAutoFit/>
          </a:bodyPr>
          <a:lstStyle/>
          <a:p>
            <a:r>
              <a:rPr lang="ja-JP" altLang="en-US" dirty="0"/>
              <a:t>　</a:t>
            </a:r>
            <a:r>
              <a:rPr lang="ja-JP" altLang="ja-JP" dirty="0">
                <a:latin typeface="BIZ UDゴシック" panose="020B0400000000000000" pitchFamily="49" charset="-128"/>
                <a:ea typeface="BIZ UDゴシック" panose="020B0400000000000000" pitchFamily="49" charset="-128"/>
              </a:rPr>
              <a:t>川口市が、敢えて非効率な記載をしたのは、</a:t>
            </a:r>
            <a:r>
              <a:rPr lang="ja-JP" altLang="en-US" dirty="0">
                <a:latin typeface="BIZ UDゴシック" panose="020B0400000000000000" pitchFamily="49" charset="-128"/>
                <a:ea typeface="BIZ UDゴシック" panose="020B0400000000000000" pitchFamily="49" charset="-128"/>
              </a:rPr>
              <a:t>上記の</a:t>
            </a:r>
            <a:r>
              <a:rPr lang="ja-JP" altLang="ja-JP" dirty="0">
                <a:latin typeface="BIZ UDゴシック" panose="020B0400000000000000" pitchFamily="49" charset="-128"/>
                <a:ea typeface="BIZ UDゴシック" panose="020B0400000000000000" pitchFamily="49" charset="-128"/>
              </a:rPr>
              <a:t>ように記載したとしても、班を構成する部署間で「割りモメ」を起こすからだという。</a:t>
            </a:r>
          </a:p>
          <a:p>
            <a:r>
              <a:rPr lang="ja-JP" altLang="ja-JP" dirty="0">
                <a:latin typeface="BIZ UDゴシック" panose="020B0400000000000000" pitchFamily="49" charset="-128"/>
                <a:ea typeface="BIZ UDゴシック" panose="020B0400000000000000" pitchFamily="49" charset="-128"/>
              </a:rPr>
              <a:t>　</a:t>
            </a:r>
            <a:r>
              <a:rPr lang="en-US" altLang="ja-JP" dirty="0">
                <a:latin typeface="BIZ UDゴシック" panose="020B0400000000000000" pitchFamily="49" charset="-128"/>
                <a:ea typeface="BIZ UDゴシック" panose="020B0400000000000000" pitchFamily="49" charset="-128"/>
              </a:rPr>
              <a:t>ICS</a:t>
            </a:r>
            <a:r>
              <a:rPr lang="ja-JP" altLang="ja-JP" dirty="0">
                <a:latin typeface="BIZ UDゴシック" panose="020B0400000000000000" pitchFamily="49" charset="-128"/>
                <a:ea typeface="BIZ UDゴシック" panose="020B0400000000000000" pitchFamily="49" charset="-128"/>
              </a:rPr>
              <a:t>の概念を詳細に説明しても、</a:t>
            </a:r>
            <a:r>
              <a:rPr lang="ja-JP" altLang="ja-JP" b="1" dirty="0">
                <a:solidFill>
                  <a:srgbClr val="FF0000"/>
                </a:solidFill>
                <a:latin typeface="BIZ UDゴシック" panose="020B0400000000000000" pitchFamily="49" charset="-128"/>
                <a:ea typeface="BIZ UDゴシック" panose="020B0400000000000000" pitchFamily="49" charset="-128"/>
              </a:rPr>
              <a:t>班に与えられた業務を構成部署間で「割り」を決めようとする</a:t>
            </a:r>
            <a:r>
              <a:rPr lang="ja-JP" altLang="ja-JP" dirty="0">
                <a:latin typeface="BIZ UDゴシック" panose="020B0400000000000000" pitchFamily="49" charset="-128"/>
                <a:ea typeface="BIZ UDゴシック" panose="020B0400000000000000" pitchFamily="49" charset="-128"/>
              </a:rPr>
              <a:t>ので、その結果部署間の紛争が起こるという。</a:t>
            </a:r>
          </a:p>
          <a:p>
            <a:r>
              <a:rPr lang="ja-JP" altLang="ja-JP" dirty="0">
                <a:latin typeface="BIZ UDゴシック" panose="020B0400000000000000" pitchFamily="49" charset="-128"/>
                <a:ea typeface="BIZ UDゴシック" panose="020B0400000000000000" pitchFamily="49" charset="-128"/>
              </a:rPr>
              <a:t>　また、川口市では</a:t>
            </a:r>
            <a:r>
              <a:rPr lang="en-US" altLang="ja-JP" dirty="0">
                <a:latin typeface="BIZ UDゴシック" panose="020B0400000000000000" pitchFamily="49" charset="-128"/>
                <a:ea typeface="BIZ UDゴシック" panose="020B0400000000000000" pitchFamily="49" charset="-128"/>
              </a:rPr>
              <a:t>ICS</a:t>
            </a:r>
            <a:r>
              <a:rPr lang="ja-JP" altLang="ja-JP" dirty="0">
                <a:latin typeface="BIZ UDゴシック" panose="020B0400000000000000" pitchFamily="49" charset="-128"/>
                <a:ea typeface="BIZ UDゴシック" panose="020B0400000000000000" pitchFamily="49" charset="-128"/>
              </a:rPr>
              <a:t>による組織に部長・班長を決め</a:t>
            </a:r>
            <a:r>
              <a:rPr lang="ja-JP" altLang="en-US" dirty="0">
                <a:latin typeface="BIZ UDゴシック" panose="020B0400000000000000" pitchFamily="49" charset="-128"/>
                <a:ea typeface="BIZ UDゴシック" panose="020B0400000000000000" pitchFamily="49" charset="-128"/>
              </a:rPr>
              <a:t>ず、</a:t>
            </a:r>
            <a:r>
              <a:rPr lang="ja-JP" altLang="ja-JP" dirty="0">
                <a:latin typeface="BIZ UDゴシック" panose="020B0400000000000000" pitchFamily="49" charset="-128"/>
                <a:ea typeface="BIZ UDゴシック" panose="020B0400000000000000" pitchFamily="49" charset="-128"/>
              </a:rPr>
              <a:t>班を構成する部署の関係</a:t>
            </a:r>
            <a:r>
              <a:rPr lang="ja-JP" altLang="en-US" dirty="0">
                <a:latin typeface="BIZ UDゴシック" panose="020B0400000000000000" pitchFamily="49" charset="-128"/>
                <a:ea typeface="BIZ UDゴシック" panose="020B0400000000000000" pitchFamily="49" charset="-128"/>
              </a:rPr>
              <a:t>を</a:t>
            </a:r>
            <a:r>
              <a:rPr lang="ja-JP" altLang="ja-JP" dirty="0">
                <a:latin typeface="BIZ UDゴシック" panose="020B0400000000000000" pitchFamily="49" charset="-128"/>
                <a:ea typeface="BIZ UDゴシック" panose="020B0400000000000000" pitchFamily="49" charset="-128"/>
              </a:rPr>
              <a:t>並列</a:t>
            </a:r>
            <a:r>
              <a:rPr lang="ja-JP" altLang="en-US" dirty="0">
                <a:latin typeface="BIZ UDゴシック" panose="020B0400000000000000" pitchFamily="49" charset="-128"/>
                <a:ea typeface="BIZ UDゴシック" panose="020B0400000000000000" pitchFamily="49" charset="-128"/>
              </a:rPr>
              <a:t>としているが</a:t>
            </a:r>
            <a:r>
              <a:rPr lang="ja-JP" altLang="ja-JP" dirty="0">
                <a:latin typeface="BIZ UDゴシック" panose="020B0400000000000000" pitchFamily="49" charset="-128"/>
                <a:ea typeface="BIZ UDゴシック" panose="020B0400000000000000" pitchFamily="49" charset="-128"/>
              </a:rPr>
              <a:t>、部署間で「</a:t>
            </a:r>
            <a:r>
              <a:rPr lang="ja-JP" altLang="ja-JP" b="1" dirty="0">
                <a:solidFill>
                  <a:srgbClr val="FF0000"/>
                </a:solidFill>
                <a:latin typeface="BIZ UDゴシック" panose="020B0400000000000000" pitchFamily="49" charset="-128"/>
                <a:ea typeface="BIZ UDゴシック" panose="020B0400000000000000" pitchFamily="49" charset="-128"/>
              </a:rPr>
              <a:t>頭とりの問題</a:t>
            </a:r>
            <a:r>
              <a:rPr lang="en-US" altLang="ja-JP" b="1" dirty="0">
                <a:solidFill>
                  <a:srgbClr val="FF0000"/>
                </a:solidFill>
                <a:latin typeface="BIZ UDゴシック" panose="020B0400000000000000" pitchFamily="49" charset="-128"/>
                <a:ea typeface="BIZ UDゴシック" panose="020B0400000000000000" pitchFamily="49" charset="-128"/>
              </a:rPr>
              <a:t>(</a:t>
            </a:r>
            <a:r>
              <a:rPr lang="ja-JP" altLang="ja-JP" b="1" dirty="0">
                <a:solidFill>
                  <a:srgbClr val="FF0000"/>
                </a:solidFill>
                <a:latin typeface="BIZ UDゴシック" panose="020B0400000000000000" pitchFamily="49" charset="-128"/>
                <a:ea typeface="BIZ UDゴシック" panose="020B0400000000000000" pitchFamily="49" charset="-128"/>
              </a:rPr>
              <a:t>どこがリーダーを取るか？</a:t>
            </a:r>
            <a:r>
              <a:rPr lang="en-US" altLang="ja-JP" b="1" dirty="0">
                <a:solidFill>
                  <a:srgbClr val="FF0000"/>
                </a:solidFill>
                <a:latin typeface="BIZ UDゴシック" panose="020B0400000000000000" pitchFamily="49" charset="-128"/>
                <a:ea typeface="BIZ UDゴシック" panose="020B0400000000000000" pitchFamily="49" charset="-128"/>
              </a:rPr>
              <a:t>)</a:t>
            </a:r>
            <a:r>
              <a:rPr lang="ja-JP" altLang="en-US" b="1" dirty="0">
                <a:solidFill>
                  <a:srgbClr val="FF0000"/>
                </a:solidFill>
                <a:latin typeface="BIZ UDゴシック" panose="020B0400000000000000" pitchFamily="49" charset="-128"/>
                <a:ea typeface="BIZ UDゴシック" panose="020B0400000000000000" pitchFamily="49" charset="-128"/>
              </a:rPr>
              <a:t>」</a:t>
            </a:r>
            <a:r>
              <a:rPr lang="ja-JP" altLang="ja-JP" b="1" dirty="0">
                <a:solidFill>
                  <a:srgbClr val="FF0000"/>
                </a:solidFill>
                <a:latin typeface="BIZ UDゴシック" panose="020B0400000000000000" pitchFamily="49" charset="-128"/>
                <a:ea typeface="BIZ UDゴシック" panose="020B0400000000000000" pitchFamily="49" charset="-128"/>
              </a:rPr>
              <a:t>が生じる</a:t>
            </a:r>
            <a:r>
              <a:rPr lang="ja-JP" altLang="ja-JP" dirty="0">
                <a:latin typeface="BIZ UDゴシック" panose="020B0400000000000000" pitchFamily="49" charset="-128"/>
                <a:ea typeface="BIZ UDゴシック" panose="020B0400000000000000" pitchFamily="49" charset="-128"/>
              </a:rPr>
              <a:t>という。</a:t>
            </a:r>
          </a:p>
          <a:p>
            <a:endParaRPr lang="en-US" altLang="ja-JP" sz="1400" dirty="0">
              <a:latin typeface="BIZ UDゴシック" panose="020B0400000000000000" pitchFamily="49" charset="-128"/>
              <a:ea typeface="BIZ UDゴシック" panose="020B0400000000000000" pitchFamily="49" charset="-128"/>
            </a:endParaRPr>
          </a:p>
          <a:p>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a:t>
            </a:r>
            <a:r>
              <a:rPr lang="ja-JP" altLang="ja-JP" sz="1400" dirty="0">
                <a:latin typeface="BIZ UDゴシック" panose="020B0400000000000000" pitchFamily="49" charset="-128"/>
                <a:ea typeface="BIZ UDゴシック" panose="020B0400000000000000" pitchFamily="49" charset="-128"/>
              </a:rPr>
              <a:t>担当者によれば、「部長・班長を決めておけばよかったが、改定作業ではそこまで行けななかった」とのことである。当然のことながら、職員教育と制度メンテナンスを継続実施するようである。）</a:t>
            </a:r>
          </a:p>
        </p:txBody>
      </p:sp>
      <p:sp>
        <p:nvSpPr>
          <p:cNvPr id="16" name="吹き出し: 円形 15">
            <a:extLst>
              <a:ext uri="{FF2B5EF4-FFF2-40B4-BE49-F238E27FC236}">
                <a16:creationId xmlns:a16="http://schemas.microsoft.com/office/drawing/2014/main" id="{BAF501EA-A83F-81DB-848F-4C413F2965DF}"/>
              </a:ext>
            </a:extLst>
          </p:cNvPr>
          <p:cNvSpPr/>
          <p:nvPr/>
        </p:nvSpPr>
        <p:spPr>
          <a:xfrm>
            <a:off x="7581292" y="4086905"/>
            <a:ext cx="1720467" cy="308066"/>
          </a:xfrm>
          <a:prstGeom prst="wedgeEllipseCallout">
            <a:avLst>
              <a:gd name="adj1" fmla="val -64025"/>
              <a:gd name="adj2" fmla="val 57830"/>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lumMod val="50000"/>
                </a:schemeClr>
              </a:solidFill>
            </a:endParaRPr>
          </a:p>
        </p:txBody>
      </p:sp>
      <p:sp>
        <p:nvSpPr>
          <p:cNvPr id="17" name="テキスト ボックス 16">
            <a:extLst>
              <a:ext uri="{FF2B5EF4-FFF2-40B4-BE49-F238E27FC236}">
                <a16:creationId xmlns:a16="http://schemas.microsoft.com/office/drawing/2014/main" id="{26E7104D-FAA8-CBFD-3FB9-1DA955AACE42}"/>
              </a:ext>
            </a:extLst>
          </p:cNvPr>
          <p:cNvSpPr txBox="1"/>
          <p:nvPr/>
        </p:nvSpPr>
        <p:spPr>
          <a:xfrm>
            <a:off x="7487419" y="4105523"/>
            <a:ext cx="1908212" cy="276999"/>
          </a:xfrm>
          <a:prstGeom prst="rect">
            <a:avLst/>
          </a:prstGeom>
          <a:noFill/>
        </p:spPr>
        <p:txBody>
          <a:bodyPr wrap="square" rtlCol="0">
            <a:spAutoFit/>
          </a:bodyPr>
          <a:lstStyle/>
          <a:p>
            <a:pPr algn="ctr"/>
            <a:r>
              <a:rPr lang="ja-JP" altLang="en-US" sz="1200" dirty="0">
                <a:solidFill>
                  <a:schemeClr val="accent6">
                    <a:lumMod val="50000"/>
                  </a:schemeClr>
                </a:solidFill>
                <a:latin typeface="BIZ UDゴシック" panose="020B0400000000000000" pitchFamily="49" charset="-128"/>
                <a:ea typeface="BIZ UDゴシック" panose="020B0400000000000000" pitchFamily="49" charset="-128"/>
              </a:rPr>
              <a:t>新たな割りモメの発生</a:t>
            </a:r>
          </a:p>
        </p:txBody>
      </p:sp>
      <p:sp>
        <p:nvSpPr>
          <p:cNvPr id="18" name="吹き出し: 円形 17">
            <a:extLst>
              <a:ext uri="{FF2B5EF4-FFF2-40B4-BE49-F238E27FC236}">
                <a16:creationId xmlns:a16="http://schemas.microsoft.com/office/drawing/2014/main" id="{89C2931B-84C4-B734-4C29-2436DED9E44D}"/>
              </a:ext>
            </a:extLst>
          </p:cNvPr>
          <p:cNvSpPr/>
          <p:nvPr/>
        </p:nvSpPr>
        <p:spPr>
          <a:xfrm>
            <a:off x="6897216" y="5476736"/>
            <a:ext cx="1720467" cy="308066"/>
          </a:xfrm>
          <a:prstGeom prst="wedgeEllipseCallout">
            <a:avLst>
              <a:gd name="adj1" fmla="val -68581"/>
              <a:gd name="adj2" fmla="val -38283"/>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lumMod val="50000"/>
                </a:schemeClr>
              </a:solidFill>
            </a:endParaRPr>
          </a:p>
        </p:txBody>
      </p:sp>
      <p:sp>
        <p:nvSpPr>
          <p:cNvPr id="19" name="テキスト ボックス 18">
            <a:extLst>
              <a:ext uri="{FF2B5EF4-FFF2-40B4-BE49-F238E27FC236}">
                <a16:creationId xmlns:a16="http://schemas.microsoft.com/office/drawing/2014/main" id="{37562213-385B-DFD1-A081-76257BE52D61}"/>
              </a:ext>
            </a:extLst>
          </p:cNvPr>
          <p:cNvSpPr txBox="1"/>
          <p:nvPr/>
        </p:nvSpPr>
        <p:spPr>
          <a:xfrm>
            <a:off x="6803343" y="5492269"/>
            <a:ext cx="1908212" cy="276999"/>
          </a:xfrm>
          <a:prstGeom prst="rect">
            <a:avLst/>
          </a:prstGeom>
          <a:noFill/>
        </p:spPr>
        <p:txBody>
          <a:bodyPr wrap="square" rtlCol="0">
            <a:spAutoFit/>
          </a:bodyPr>
          <a:lstStyle/>
          <a:p>
            <a:pPr algn="ctr"/>
            <a:r>
              <a:rPr lang="ja-JP" altLang="en-US" sz="1200" dirty="0">
                <a:solidFill>
                  <a:schemeClr val="accent5">
                    <a:lumMod val="50000"/>
                  </a:schemeClr>
                </a:solidFill>
                <a:latin typeface="BIZ UDゴシック" panose="020B0400000000000000" pitchFamily="49" charset="-128"/>
                <a:ea typeface="BIZ UDゴシック" panose="020B0400000000000000" pitchFamily="49" charset="-128"/>
              </a:rPr>
              <a:t>行政組織の特性？</a:t>
            </a:r>
          </a:p>
        </p:txBody>
      </p:sp>
    </p:spTree>
    <p:extLst>
      <p:ext uri="{BB962C8B-B14F-4D97-AF65-F5344CB8AC3E}">
        <p14:creationId xmlns:p14="http://schemas.microsoft.com/office/powerpoint/2010/main" val="249889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842E08-E03F-8B77-AE21-8E9B3D6B6440}"/>
              </a:ext>
            </a:extLst>
          </p:cNvPr>
          <p:cNvSpPr>
            <a:spLocks noGrp="1"/>
          </p:cNvSpPr>
          <p:nvPr>
            <p:ph type="sldNum" sz="quarter" idx="12"/>
          </p:nvPr>
        </p:nvSpPr>
        <p:spPr/>
        <p:txBody>
          <a:bodyPr/>
          <a:lstStyle/>
          <a:p>
            <a:fld id="{2C9400E4-C46D-48FA-AEA0-ED136F70A0E5}" type="slidenum">
              <a:rPr lang="ja-JP" altLang="en-US" smtClean="0"/>
              <a:pPr/>
              <a:t>4</a:t>
            </a:fld>
            <a:endParaRPr lang="ja-JP" altLang="en-US" dirty="0"/>
          </a:p>
        </p:txBody>
      </p:sp>
      <p:sp>
        <p:nvSpPr>
          <p:cNvPr id="5" name="四角形 150">
            <a:extLst>
              <a:ext uri="{FF2B5EF4-FFF2-40B4-BE49-F238E27FC236}">
                <a16:creationId xmlns:a16="http://schemas.microsoft.com/office/drawing/2014/main" id="{4697D3D3-4666-128F-F6B4-1CA60603AB51}"/>
              </a:ext>
            </a:extLst>
          </p:cNvPr>
          <p:cNvSpPr>
            <a:spLocks noGrp="1"/>
          </p:cNvSpPr>
          <p:nvPr>
            <p:ph type="title"/>
          </p:nvPr>
        </p:nvSpPr>
        <p:spPr>
          <a:xfrm>
            <a:off x="272865" y="189000"/>
            <a:ext cx="9357627" cy="635139"/>
          </a:xfrm>
          <a:prstGeom prst="rect">
            <a:avLst/>
          </a:prstGeom>
          <a:solidFill>
            <a:schemeClr val="accent6">
              <a:lumMod val="75000"/>
            </a:schemeClr>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改定作業１　構成の変更①</a:t>
            </a:r>
            <a:endParaRPr kumimoji="1" lang="ja-JP" altLang="en-US" dirty="0">
              <a:solidFill>
                <a:schemeClr val="bg1"/>
              </a:solidFill>
              <a:latin typeface="AR丸ゴシック体E"/>
              <a:ea typeface="AR丸ゴシック体E"/>
            </a:endParaRPr>
          </a:p>
        </p:txBody>
      </p:sp>
      <p:sp>
        <p:nvSpPr>
          <p:cNvPr id="6" name="テキスト ボックス 5">
            <a:extLst>
              <a:ext uri="{FF2B5EF4-FFF2-40B4-BE49-F238E27FC236}">
                <a16:creationId xmlns:a16="http://schemas.microsoft.com/office/drawing/2014/main" id="{6D6F33BB-82E0-4471-1006-4AC5CC7C401C}"/>
              </a:ext>
            </a:extLst>
          </p:cNvPr>
          <p:cNvSpPr txBox="1"/>
          <p:nvPr/>
        </p:nvSpPr>
        <p:spPr>
          <a:xfrm>
            <a:off x="272865" y="856801"/>
            <a:ext cx="9357627" cy="646331"/>
          </a:xfrm>
          <a:prstGeom prst="rect">
            <a:avLst/>
          </a:prstGeom>
          <a:noFill/>
        </p:spPr>
        <p:txBody>
          <a:bodyPr wrap="square" rtlCol="0">
            <a:spAutoFit/>
          </a:bodyPr>
          <a:lstStyle/>
          <a:p>
            <a:r>
              <a:rPr kumimoji="1" lang="ja-JP" altLang="en-US" dirty="0"/>
              <a:t>　</a:t>
            </a:r>
            <a:r>
              <a:rPr kumimoji="1" lang="ja-JP" altLang="en-US" dirty="0">
                <a:latin typeface="BIZ UDPゴシック" panose="020B0400000000000000" pitchFamily="50" charset="-128"/>
                <a:ea typeface="BIZ UDPゴシック" panose="020B0400000000000000" pitchFamily="50" charset="-128"/>
              </a:rPr>
              <a:t>現行計画の「</a:t>
            </a:r>
            <a:r>
              <a:rPr kumimoji="1" lang="en-US" altLang="ja-JP" dirty="0">
                <a:latin typeface="BIZ UDPゴシック" panose="020B0400000000000000" pitchFamily="50" charset="-128"/>
                <a:ea typeface="BIZ UDPゴシック" panose="020B0400000000000000" pitchFamily="50" charset="-128"/>
              </a:rPr>
              <a:t>Ⅲ</a:t>
            </a:r>
            <a:r>
              <a:rPr lang="ja-JP" altLang="en-US" dirty="0">
                <a:latin typeface="BIZ UDPゴシック" panose="020B0400000000000000" pitchFamily="50" charset="-128"/>
                <a:ea typeface="BIZ UDPゴシック" panose="020B0400000000000000" pitchFamily="50" charset="-128"/>
              </a:rPr>
              <a:t>震災対策編」では、取組の中分類に当たる「節」の中に</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r>
              <a:rPr lang="ja-JP" altLang="en-US" b="1" dirty="0">
                <a:solidFill>
                  <a:srgbClr val="FF0000"/>
                </a:solidFill>
                <a:latin typeface="BIZ UDPゴシック" panose="020B0400000000000000" pitchFamily="50" charset="-128"/>
                <a:ea typeface="BIZ UDPゴシック" panose="020B0400000000000000" pitchFamily="50" charset="-128"/>
              </a:rPr>
              <a:t>≪予防・事前対策≫</a:t>
            </a:r>
            <a:r>
              <a:rPr lang="ja-JP" altLang="en-US" dirty="0">
                <a:latin typeface="BIZ UDPゴシック" panose="020B0400000000000000" pitchFamily="50" charset="-128"/>
                <a:ea typeface="BIZ UDPゴシック" panose="020B0400000000000000" pitchFamily="50" charset="-128"/>
              </a:rPr>
              <a:t>と</a:t>
            </a:r>
            <a:r>
              <a:rPr lang="ja-JP" altLang="en-US" b="1" dirty="0">
                <a:solidFill>
                  <a:srgbClr val="FF0000"/>
                </a:solidFill>
                <a:latin typeface="BIZ UDPゴシック" panose="020B0400000000000000" pitchFamily="50" charset="-128"/>
                <a:ea typeface="BIZ UDPゴシック" panose="020B0400000000000000" pitchFamily="50" charset="-128"/>
              </a:rPr>
              <a:t>≪応急対策≫</a:t>
            </a:r>
            <a:r>
              <a:rPr lang="ja-JP" altLang="en-US" dirty="0">
                <a:latin typeface="BIZ UDPゴシック" panose="020B0400000000000000" pitchFamily="50" charset="-128"/>
                <a:ea typeface="BIZ UDPゴシック" panose="020B0400000000000000" pitchFamily="50" charset="-128"/>
              </a:rPr>
              <a:t>が混在しているため、これを整理します。</a:t>
            </a:r>
            <a:endParaRPr kumimoji="1" lang="ja-JP" altLang="en-US" dirty="0">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774083E0-E197-0FA0-FC2D-DD1064CCF0E6}"/>
              </a:ext>
            </a:extLst>
          </p:cNvPr>
          <p:cNvPicPr>
            <a:picLocks noChangeAspect="1"/>
          </p:cNvPicPr>
          <p:nvPr/>
        </p:nvPicPr>
        <p:blipFill>
          <a:blip r:embed="rId2"/>
          <a:srcRect b="15190"/>
          <a:stretch/>
        </p:blipFill>
        <p:spPr>
          <a:xfrm>
            <a:off x="4146449" y="3550434"/>
            <a:ext cx="4902126" cy="2807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図 19">
            <a:extLst>
              <a:ext uri="{FF2B5EF4-FFF2-40B4-BE49-F238E27FC236}">
                <a16:creationId xmlns:a16="http://schemas.microsoft.com/office/drawing/2014/main" id="{A06C73E5-040E-7E1F-5B65-1F029EC58D78}"/>
              </a:ext>
            </a:extLst>
          </p:cNvPr>
          <p:cNvPicPr>
            <a:picLocks noChangeAspect="1"/>
          </p:cNvPicPr>
          <p:nvPr/>
        </p:nvPicPr>
        <p:blipFill>
          <a:blip r:embed="rId3"/>
          <a:srcRect b="15190"/>
          <a:stretch/>
        </p:blipFill>
        <p:spPr>
          <a:xfrm>
            <a:off x="602104" y="2276083"/>
            <a:ext cx="4902126" cy="2807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四角形: 角を丸くする 14">
            <a:extLst>
              <a:ext uri="{FF2B5EF4-FFF2-40B4-BE49-F238E27FC236}">
                <a16:creationId xmlns:a16="http://schemas.microsoft.com/office/drawing/2014/main" id="{E99B38C7-06A3-EE9E-B7B8-10302C5C835B}"/>
              </a:ext>
            </a:extLst>
          </p:cNvPr>
          <p:cNvSpPr/>
          <p:nvPr/>
        </p:nvSpPr>
        <p:spPr>
          <a:xfrm>
            <a:off x="751583" y="3132259"/>
            <a:ext cx="1008112" cy="216024"/>
          </a:xfrm>
          <a:prstGeom prst="round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5C1EE291-C4BB-AA95-5749-DEFFED26020B}"/>
              </a:ext>
            </a:extLst>
          </p:cNvPr>
          <p:cNvSpPr/>
          <p:nvPr/>
        </p:nvSpPr>
        <p:spPr>
          <a:xfrm>
            <a:off x="4056578" y="5481228"/>
            <a:ext cx="1008112" cy="216024"/>
          </a:xfrm>
          <a:prstGeom prst="round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085AB9AE-111B-5B6E-F3F6-0EE1D9879D5C}"/>
              </a:ext>
            </a:extLst>
          </p:cNvPr>
          <p:cNvSpPr txBox="1"/>
          <p:nvPr/>
        </p:nvSpPr>
        <p:spPr>
          <a:xfrm>
            <a:off x="0" y="1631753"/>
            <a:ext cx="5751528" cy="584775"/>
          </a:xfrm>
          <a:prstGeom prst="rect">
            <a:avLst/>
          </a:prstGeom>
          <a:noFill/>
        </p:spPr>
        <p:txBody>
          <a:bodyPr wrap="square" rtlCol="0">
            <a:spAutoFit/>
          </a:bodyPr>
          <a:lstStyle/>
          <a:p>
            <a:pPr algn="r"/>
            <a:r>
              <a:rPr kumimoji="1" lang="ja-JP" altLang="en-US" dirty="0"/>
              <a:t>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例</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Ⅲ</a:t>
            </a:r>
            <a:r>
              <a:rPr kumimoji="1" lang="ja-JP" altLang="en-US" sz="1400" dirty="0">
                <a:latin typeface="BIZ UDPゴシック" panose="020B0400000000000000" pitchFamily="50" charset="-128"/>
                <a:ea typeface="BIZ UDPゴシック" panose="020B0400000000000000" pitchFamily="50" charset="-128"/>
              </a:rPr>
              <a:t>震災対策編　第</a:t>
            </a:r>
            <a:r>
              <a:rPr kumimoji="1" lang="en-US" altLang="ja-JP" sz="1400" dirty="0">
                <a:latin typeface="BIZ UDPゴシック" panose="020B0400000000000000" pitchFamily="50" charset="-128"/>
                <a:ea typeface="BIZ UDPゴシック" panose="020B0400000000000000" pitchFamily="50" charset="-128"/>
              </a:rPr>
              <a:t>1</a:t>
            </a:r>
            <a:r>
              <a:rPr kumimoji="1" lang="ja-JP" altLang="en-US" sz="1400" dirty="0">
                <a:latin typeface="BIZ UDPゴシック" panose="020B0400000000000000" pitchFamily="50" charset="-128"/>
                <a:ea typeface="BIZ UDPゴシック" panose="020B0400000000000000" pitchFamily="50" charset="-128"/>
              </a:rPr>
              <a:t>章　地震災害に対する予防対策と応急対策</a:t>
            </a:r>
            <a:endParaRPr kumimoji="1" lang="en-US" altLang="ja-JP" sz="1400" dirty="0">
              <a:latin typeface="BIZ UDPゴシック" panose="020B0400000000000000" pitchFamily="50" charset="-128"/>
              <a:ea typeface="BIZ UDPゴシック" panose="020B0400000000000000" pitchFamily="50" charset="-128"/>
            </a:endParaRPr>
          </a:p>
          <a:p>
            <a:pPr algn="r"/>
            <a:r>
              <a:rPr lang="ja-JP" altLang="en-US" sz="1400" dirty="0">
                <a:latin typeface="BIZ UDPゴシック" panose="020B0400000000000000" pitchFamily="50" charset="-128"/>
                <a:ea typeface="BIZ UDPゴシック" panose="020B0400000000000000" pitchFamily="50" charset="-128"/>
              </a:rPr>
              <a:t>　　　　　　第</a:t>
            </a:r>
            <a:r>
              <a:rPr lang="en-US" altLang="ja-JP" sz="1400" dirty="0">
                <a:latin typeface="BIZ UDPゴシック" panose="020B0400000000000000" pitchFamily="50" charset="-128"/>
                <a:ea typeface="BIZ UDPゴシック" panose="020B0400000000000000" pitchFamily="50" charset="-128"/>
              </a:rPr>
              <a:t>4</a:t>
            </a:r>
            <a:r>
              <a:rPr lang="ja-JP" altLang="en-US" sz="1400" dirty="0">
                <a:latin typeface="BIZ UDPゴシック" panose="020B0400000000000000" pitchFamily="50" charset="-128"/>
                <a:ea typeface="BIZ UDPゴシック" panose="020B0400000000000000" pitchFamily="50" charset="-128"/>
              </a:rPr>
              <a:t>節　災害に強いまちづくり</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4" name="矢印: 右 23">
            <a:extLst>
              <a:ext uri="{FF2B5EF4-FFF2-40B4-BE49-F238E27FC236}">
                <a16:creationId xmlns:a16="http://schemas.microsoft.com/office/drawing/2014/main" id="{B9002327-EA25-C971-537F-92FE0BFF580C}"/>
              </a:ext>
            </a:extLst>
          </p:cNvPr>
          <p:cNvSpPr/>
          <p:nvPr/>
        </p:nvSpPr>
        <p:spPr>
          <a:xfrm rot="10464460">
            <a:off x="1815984" y="2777423"/>
            <a:ext cx="4648572" cy="452207"/>
          </a:xfrm>
          <a:prstGeom prst="rightArrow">
            <a:avLst>
              <a:gd name="adj1" fmla="val 50000"/>
              <a:gd name="adj2" fmla="val 188835"/>
            </a:avLst>
          </a:prstGeom>
          <a:solidFill>
            <a:srgbClr val="FF0000">
              <a:alpha val="20000"/>
            </a:srgbClr>
          </a:solidFill>
          <a:ln>
            <a:solidFill>
              <a:srgbClr val="FF0000">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E4B8F39A-9FB3-C038-9EFB-76C4EFF806F9}"/>
              </a:ext>
            </a:extLst>
          </p:cNvPr>
          <p:cNvSpPr/>
          <p:nvPr/>
        </p:nvSpPr>
        <p:spPr>
          <a:xfrm rot="7178793">
            <a:off x="3653614" y="3625165"/>
            <a:ext cx="3755360" cy="452207"/>
          </a:xfrm>
          <a:prstGeom prst="rightArrow">
            <a:avLst>
              <a:gd name="adj1" fmla="val 50000"/>
              <a:gd name="adj2" fmla="val 169160"/>
            </a:avLst>
          </a:prstGeom>
          <a:solidFill>
            <a:srgbClr val="FF0000">
              <a:alpha val="20000"/>
            </a:srgbClr>
          </a:solidFill>
          <a:ln>
            <a:solidFill>
              <a:srgbClr val="FF0000">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701A0EC3-AB48-1D5C-1E87-3691A1EE7298}"/>
              </a:ext>
            </a:extLst>
          </p:cNvPr>
          <p:cNvSpPr/>
          <p:nvPr/>
        </p:nvSpPr>
        <p:spPr>
          <a:xfrm>
            <a:off x="5877694" y="1977532"/>
            <a:ext cx="3611810" cy="99029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latin typeface="BIZ UDPゴシック" panose="020B0400000000000000" pitchFamily="50" charset="-128"/>
                <a:ea typeface="BIZ UDPゴシック" panose="020B0400000000000000" pitchFamily="50" charset="-128"/>
              </a:rPr>
              <a:t>同じ「節」の中に異なる趣旨</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（予防と応急）の記載が混在</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している。</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43946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3505442-88A0-A937-9765-5F59F0C331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540" y="2094574"/>
            <a:ext cx="5127022" cy="4306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四角形: 角を丸くする 3">
            <a:extLst>
              <a:ext uri="{FF2B5EF4-FFF2-40B4-BE49-F238E27FC236}">
                <a16:creationId xmlns:a16="http://schemas.microsoft.com/office/drawing/2014/main" id="{3B29333A-726D-5D6E-087C-AA40B05B0D09}"/>
              </a:ext>
            </a:extLst>
          </p:cNvPr>
          <p:cNvSpPr/>
          <p:nvPr/>
        </p:nvSpPr>
        <p:spPr>
          <a:xfrm>
            <a:off x="1496616" y="3537012"/>
            <a:ext cx="3672408" cy="2700300"/>
          </a:xfrm>
          <a:prstGeom prst="roundRect">
            <a:avLst/>
          </a:prstGeom>
          <a:noFill/>
          <a:ln w="28575" cap="flat" cmpd="sng" algn="ctr">
            <a:solidFill>
              <a:srgbClr val="EE000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 name="吹き出し: 角を丸めた四角形 4">
            <a:extLst>
              <a:ext uri="{FF2B5EF4-FFF2-40B4-BE49-F238E27FC236}">
                <a16:creationId xmlns:a16="http://schemas.microsoft.com/office/drawing/2014/main" id="{3FE77867-A2F1-5364-C9D1-4A426A2AC731}"/>
              </a:ext>
            </a:extLst>
          </p:cNvPr>
          <p:cNvSpPr/>
          <p:nvPr/>
        </p:nvSpPr>
        <p:spPr>
          <a:xfrm>
            <a:off x="5565069" y="2748724"/>
            <a:ext cx="4140460" cy="2998358"/>
          </a:xfrm>
          <a:prstGeom prst="wedgeRoundRectCallout">
            <a:avLst>
              <a:gd name="adj1" fmla="val -64147"/>
              <a:gd name="adj2" fmla="val 20133"/>
              <a:gd name="adj3" fmla="val 16667"/>
            </a:avLst>
          </a:prstGeom>
          <a:solidFill>
            <a:sysClr val="window" lastClr="FFFFFF"/>
          </a:solidFill>
          <a:ln w="12700" cap="flat" cmpd="sng" algn="ctr">
            <a:solidFill>
              <a:srgbClr val="156082">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32715" indent="-1270">
              <a:lnSpc>
                <a:spcPct val="107000"/>
              </a:lnSpc>
              <a:spcAft>
                <a:spcPts val="800"/>
              </a:spcAft>
              <a:buNone/>
            </a:pPr>
            <a:r>
              <a:rPr lang="ja-JP" sz="1600" b="1"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責任担当期間</a:t>
            </a:r>
            <a:r>
              <a:rPr lang="ja-JP" sz="16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600" kern="100" dirty="0" err="1">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Opereational</a:t>
            </a:r>
            <a:r>
              <a:rPr lang="en-US" sz="16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Period</a:t>
            </a:r>
            <a:r>
              <a:rPr lang="ja-JP" sz="16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）は、「</a:t>
            </a:r>
            <a:r>
              <a:rPr lang="ja-JP" sz="1600" u="sng"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災害対策本部の活動サイクル（</a:t>
            </a:r>
            <a:r>
              <a:rPr lang="en-US" sz="1600" u="sng"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Planning P</a:t>
            </a:r>
            <a:r>
              <a:rPr lang="ja-JP" sz="1600" u="sng"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）」の</a:t>
            </a:r>
            <a:r>
              <a:rPr lang="en-US" sz="1600" u="sng"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sz="1600" u="sng"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サイクルの長さ</a:t>
            </a:r>
            <a:r>
              <a:rPr lang="ja-JP" sz="16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として定義される。責任担当期間は、一般的に災害発生初は</a:t>
            </a:r>
            <a:r>
              <a:rPr lang="en-US" sz="16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sz="16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時間、その後の応急期間は</a:t>
            </a:r>
            <a:r>
              <a:rPr lang="en-US" sz="16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sz="16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日単位、復旧・復興期は１週間単位とされている。</a:t>
            </a:r>
            <a:r>
              <a:rPr lang="ja-JP" sz="1600" b="1" u="sng"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責任担当期間を設定しないと連携の取れた対応は不可能である。</a:t>
            </a:r>
            <a:endParaRPr lang="ja-JP" sz="16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32715" indent="-1270">
              <a:lnSpc>
                <a:spcPct val="107000"/>
              </a:lnSpc>
              <a:spcAft>
                <a:spcPts val="800"/>
              </a:spcAft>
            </a:pP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（内閣府防災スペシャリスト養成研修から抜粋）</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四角形 150">
            <a:extLst>
              <a:ext uri="{FF2B5EF4-FFF2-40B4-BE49-F238E27FC236}">
                <a16:creationId xmlns:a16="http://schemas.microsoft.com/office/drawing/2014/main" id="{4D06A4E5-C012-9AF2-7128-7DA10DAC64E7}"/>
              </a:ext>
            </a:extLst>
          </p:cNvPr>
          <p:cNvSpPr txBox="1">
            <a:spLocks/>
          </p:cNvSpPr>
          <p:nvPr/>
        </p:nvSpPr>
        <p:spPr>
          <a:xfrm>
            <a:off x="274186" y="188640"/>
            <a:ext cx="9357627" cy="635139"/>
          </a:xfrm>
          <a:prstGeom prst="rect">
            <a:avLst/>
          </a:prstGeom>
          <a:solidFill>
            <a:schemeClr val="accent5"/>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（参考）「和光版ＩＣＳ」の導入に向けて①</a:t>
            </a:r>
            <a:endParaRPr lang="ja-JP" altLang="en-US" dirty="0">
              <a:solidFill>
                <a:schemeClr val="bg1"/>
              </a:solidFill>
              <a:latin typeface="AR丸ゴシック体E"/>
              <a:ea typeface="AR丸ゴシック体E"/>
            </a:endParaRPr>
          </a:p>
        </p:txBody>
      </p:sp>
      <p:sp>
        <p:nvSpPr>
          <p:cNvPr id="8" name="テキスト ボックス 7">
            <a:extLst>
              <a:ext uri="{FF2B5EF4-FFF2-40B4-BE49-F238E27FC236}">
                <a16:creationId xmlns:a16="http://schemas.microsoft.com/office/drawing/2014/main" id="{638DD471-07CE-2C73-5219-9B0E3C772D94}"/>
              </a:ext>
            </a:extLst>
          </p:cNvPr>
          <p:cNvSpPr txBox="1"/>
          <p:nvPr/>
        </p:nvSpPr>
        <p:spPr>
          <a:xfrm>
            <a:off x="274186" y="6463937"/>
            <a:ext cx="4282770" cy="276999"/>
          </a:xfrm>
          <a:prstGeom prst="rect">
            <a:avLst/>
          </a:prstGeom>
          <a:noFill/>
        </p:spPr>
        <p:txBody>
          <a:bodyPr wrap="square" rtlCol="0">
            <a:spAutoFit/>
          </a:bodyPr>
          <a:lstStyle/>
          <a:p>
            <a:r>
              <a:rPr lang="ja-JP" altLang="ja-JP" sz="1200" dirty="0"/>
              <a:t>【本部室本部活動マニュアル　</a:t>
            </a:r>
            <a:r>
              <a:rPr lang="en-US" altLang="ja-JP" sz="1200" dirty="0"/>
              <a:t>13-3</a:t>
            </a:r>
            <a:r>
              <a:rPr lang="ja-JP" altLang="ja-JP" sz="1200" dirty="0"/>
              <a:t>ｐ（一部抜粋）】</a:t>
            </a:r>
            <a:endParaRPr kumimoji="1" lang="ja-JP" altLang="en-US" sz="1200" dirty="0"/>
          </a:p>
        </p:txBody>
      </p:sp>
      <p:sp>
        <p:nvSpPr>
          <p:cNvPr id="10" name="テキスト ボックス 9">
            <a:extLst>
              <a:ext uri="{FF2B5EF4-FFF2-40B4-BE49-F238E27FC236}">
                <a16:creationId xmlns:a16="http://schemas.microsoft.com/office/drawing/2014/main" id="{14EE4CFE-0A51-3498-6CFD-F1F9DC6076D2}"/>
              </a:ext>
            </a:extLst>
          </p:cNvPr>
          <p:cNvSpPr txBox="1"/>
          <p:nvPr/>
        </p:nvSpPr>
        <p:spPr>
          <a:xfrm>
            <a:off x="200472" y="866395"/>
            <a:ext cx="9426987" cy="1600438"/>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1270" indent="-1270">
              <a:buNone/>
            </a:pPr>
            <a:r>
              <a:rPr lang="ja-JP" altLang="en-US" sz="1800" b="1"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a:t>
            </a:r>
            <a:r>
              <a:rPr lang="ja-JP" altLang="ja-JP" sz="1800" b="1"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連続活動を想定した体制構築の必要性</a:t>
            </a:r>
          </a:p>
          <a:p>
            <a:pPr marL="180340" indent="178435"/>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現行計画では、災害対応の「配備体制の基準」が示されており（震災</a:t>
            </a: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-41</a:t>
            </a:r>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）、詳細は「職員初動体制マニュアル」に委ねられ、さらに「本部室本部活動マニュアル」が定められている。</a:t>
            </a:r>
            <a:endPar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80340" indent="178435"/>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本部室本部活動マニュアル（</a:t>
            </a: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13-3</a:t>
            </a:r>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ｐ）には</a:t>
            </a: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ICS</a:t>
            </a:r>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に基づく災害対策本部の活動サイクルが定められているが、</a:t>
            </a:r>
            <a:r>
              <a:rPr lang="ja-JP" altLang="ja-JP" sz="1600" b="1" kern="100" dirty="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「責任担当期間」の記述はなく、計画及びマニュアルのいずれにも連続活動を見据えた職員の勤務時間と交代についての定めがない</a:t>
            </a:r>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p:txBody>
      </p:sp>
      <p:sp>
        <p:nvSpPr>
          <p:cNvPr id="2" name="スライド番号プレースホルダー 1">
            <a:extLst>
              <a:ext uri="{FF2B5EF4-FFF2-40B4-BE49-F238E27FC236}">
                <a16:creationId xmlns:a16="http://schemas.microsoft.com/office/drawing/2014/main" id="{C63020C2-34A0-F3C0-2822-E6C93C757676}"/>
              </a:ext>
            </a:extLst>
          </p:cNvPr>
          <p:cNvSpPr>
            <a:spLocks noGrp="1"/>
          </p:cNvSpPr>
          <p:nvPr>
            <p:ph type="sldNum" sz="quarter" idx="12"/>
          </p:nvPr>
        </p:nvSpPr>
        <p:spPr/>
        <p:txBody>
          <a:bodyPr/>
          <a:lstStyle/>
          <a:p>
            <a:fld id="{2C9400E4-C46D-48FA-AEA0-ED136F70A0E5}" type="slidenum">
              <a:rPr kumimoji="1" lang="ja-JP" altLang="en-US" smtClean="0"/>
              <a:t>40</a:t>
            </a:fld>
            <a:endParaRPr kumimoji="1" lang="ja-JP" altLang="en-US"/>
          </a:p>
        </p:txBody>
      </p:sp>
    </p:spTree>
    <p:extLst>
      <p:ext uri="{BB962C8B-B14F-4D97-AF65-F5344CB8AC3E}">
        <p14:creationId xmlns:p14="http://schemas.microsoft.com/office/powerpoint/2010/main" val="2196324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CE19DFD-47FB-5E42-EB4D-C07DF03A56F2}"/>
              </a:ext>
            </a:extLst>
          </p:cNvPr>
          <p:cNvSpPr>
            <a:spLocks noGrp="1"/>
          </p:cNvSpPr>
          <p:nvPr>
            <p:ph type="sldNum" sz="quarter" idx="12"/>
          </p:nvPr>
        </p:nvSpPr>
        <p:spPr/>
        <p:txBody>
          <a:bodyPr/>
          <a:lstStyle/>
          <a:p>
            <a:fld id="{2C9400E4-C46D-48FA-AEA0-ED136F70A0E5}" type="slidenum">
              <a:rPr kumimoji="1" lang="ja-JP" altLang="en-US" smtClean="0"/>
              <a:t>41</a:t>
            </a:fld>
            <a:endParaRPr kumimoji="1" lang="ja-JP" altLang="en-US"/>
          </a:p>
        </p:txBody>
      </p:sp>
      <p:pic>
        <p:nvPicPr>
          <p:cNvPr id="4" name="図 3">
            <a:extLst>
              <a:ext uri="{FF2B5EF4-FFF2-40B4-BE49-F238E27FC236}">
                <a16:creationId xmlns:a16="http://schemas.microsoft.com/office/drawing/2014/main" id="{F22DD992-5945-24B8-3B6C-B212DDBB2E3C}"/>
              </a:ext>
            </a:extLst>
          </p:cNvPr>
          <p:cNvPicPr>
            <a:picLocks noChangeAspect="1"/>
          </p:cNvPicPr>
          <p:nvPr/>
        </p:nvPicPr>
        <p:blipFill>
          <a:blip r:embed="rId2"/>
          <a:stretch>
            <a:fillRect/>
          </a:stretch>
        </p:blipFill>
        <p:spPr>
          <a:xfrm>
            <a:off x="804424" y="966794"/>
            <a:ext cx="7820984" cy="5455532"/>
          </a:xfrm>
          <a:prstGeom prst="rect">
            <a:avLst/>
          </a:prstGeom>
          <a:effectLst>
            <a:outerShdw blurRad="50800" dist="38100" dir="2700000" algn="tl" rotWithShape="0">
              <a:prstClr val="black">
                <a:alpha val="40000"/>
              </a:prstClr>
            </a:outerShdw>
          </a:effectLst>
        </p:spPr>
      </p:pic>
      <p:sp>
        <p:nvSpPr>
          <p:cNvPr id="5" name="四角形 150">
            <a:extLst>
              <a:ext uri="{FF2B5EF4-FFF2-40B4-BE49-F238E27FC236}">
                <a16:creationId xmlns:a16="http://schemas.microsoft.com/office/drawing/2014/main" id="{2995ADF7-7C08-F26B-60C2-6CF15745581B}"/>
              </a:ext>
            </a:extLst>
          </p:cNvPr>
          <p:cNvSpPr txBox="1">
            <a:spLocks/>
          </p:cNvSpPr>
          <p:nvPr/>
        </p:nvSpPr>
        <p:spPr>
          <a:xfrm>
            <a:off x="274186" y="188640"/>
            <a:ext cx="9357627" cy="635139"/>
          </a:xfrm>
          <a:prstGeom prst="rect">
            <a:avLst/>
          </a:prstGeom>
          <a:solidFill>
            <a:schemeClr val="accent5"/>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（参考）「和光版ＩＣＳ」の導入に向けて②</a:t>
            </a:r>
            <a:endParaRPr lang="ja-JP" altLang="en-US" dirty="0">
              <a:solidFill>
                <a:schemeClr val="bg1"/>
              </a:solidFill>
              <a:latin typeface="AR丸ゴシック体E"/>
              <a:ea typeface="AR丸ゴシック体E"/>
            </a:endParaRPr>
          </a:p>
        </p:txBody>
      </p:sp>
      <p:sp>
        <p:nvSpPr>
          <p:cNvPr id="6" name="テキスト ボックス 5">
            <a:extLst>
              <a:ext uri="{FF2B5EF4-FFF2-40B4-BE49-F238E27FC236}">
                <a16:creationId xmlns:a16="http://schemas.microsoft.com/office/drawing/2014/main" id="{5B27C669-0A88-8B6A-7DA0-CC74A455CE84}"/>
              </a:ext>
            </a:extLst>
          </p:cNvPr>
          <p:cNvSpPr txBox="1"/>
          <p:nvPr/>
        </p:nvSpPr>
        <p:spPr>
          <a:xfrm>
            <a:off x="3944888" y="6403391"/>
            <a:ext cx="4968552" cy="369332"/>
          </a:xfrm>
          <a:prstGeom prst="rect">
            <a:avLst/>
          </a:prstGeom>
          <a:no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出典：京都大学防災研究所巨大災害研究センター </a:t>
            </a:r>
            <a:r>
              <a:rPr kumimoji="1" lang="en-US" altLang="ja-JP"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林春男</a:t>
            </a:r>
          </a:p>
        </p:txBody>
      </p:sp>
      <p:sp>
        <p:nvSpPr>
          <p:cNvPr id="7" name="吹き出し: 角を丸めた四角形 6">
            <a:extLst>
              <a:ext uri="{FF2B5EF4-FFF2-40B4-BE49-F238E27FC236}">
                <a16:creationId xmlns:a16="http://schemas.microsoft.com/office/drawing/2014/main" id="{A3E73425-CFDD-5987-0BA3-0084FDD5E14D}"/>
              </a:ext>
            </a:extLst>
          </p:cNvPr>
          <p:cNvSpPr/>
          <p:nvPr/>
        </p:nvSpPr>
        <p:spPr>
          <a:xfrm>
            <a:off x="3539022" y="4437112"/>
            <a:ext cx="4428492" cy="576064"/>
          </a:xfrm>
          <a:prstGeom prst="wedgeRoundRectCallout">
            <a:avLst>
              <a:gd name="adj1" fmla="val -33222"/>
              <a:gd name="adj2" fmla="val -93784"/>
              <a:gd name="adj3" fmla="val 16667"/>
            </a:avLst>
          </a:prstGeom>
          <a:solidFill>
            <a:srgbClr val="FF0000">
              <a:alpha val="22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F447D8E-C384-70D7-4D17-36B7F5279B1C}"/>
              </a:ext>
            </a:extLst>
          </p:cNvPr>
          <p:cNvSpPr/>
          <p:nvPr/>
        </p:nvSpPr>
        <p:spPr>
          <a:xfrm>
            <a:off x="1018742" y="966794"/>
            <a:ext cx="4464496" cy="3290298"/>
          </a:xfrm>
          <a:prstGeom prst="roundRect">
            <a:avLst/>
          </a:prstGeom>
          <a:noFill/>
          <a:ln w="539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2603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150">
            <a:extLst>
              <a:ext uri="{FF2B5EF4-FFF2-40B4-BE49-F238E27FC236}">
                <a16:creationId xmlns:a16="http://schemas.microsoft.com/office/drawing/2014/main" id="{A7418EDB-827E-BD12-2E00-665A0D02ADC5}"/>
              </a:ext>
            </a:extLst>
          </p:cNvPr>
          <p:cNvSpPr txBox="1">
            <a:spLocks/>
          </p:cNvSpPr>
          <p:nvPr/>
        </p:nvSpPr>
        <p:spPr>
          <a:xfrm>
            <a:off x="274186" y="188640"/>
            <a:ext cx="9357627" cy="635139"/>
          </a:xfrm>
          <a:prstGeom prst="rect">
            <a:avLst/>
          </a:prstGeom>
          <a:solidFill>
            <a:schemeClr val="accent5"/>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（参考）「和光版ＩＣＳ」の導入に向けて③</a:t>
            </a:r>
            <a:endParaRPr lang="ja-JP" altLang="en-US" dirty="0">
              <a:solidFill>
                <a:schemeClr val="bg1"/>
              </a:solidFill>
              <a:latin typeface="AR丸ゴシック体E"/>
              <a:ea typeface="AR丸ゴシック体E"/>
            </a:endParaRPr>
          </a:p>
        </p:txBody>
      </p:sp>
      <p:sp>
        <p:nvSpPr>
          <p:cNvPr id="6" name="四角形: 角を丸くする 5">
            <a:extLst>
              <a:ext uri="{FF2B5EF4-FFF2-40B4-BE49-F238E27FC236}">
                <a16:creationId xmlns:a16="http://schemas.microsoft.com/office/drawing/2014/main" id="{468F94B5-7299-196B-DB37-598EBBBC5380}"/>
              </a:ext>
            </a:extLst>
          </p:cNvPr>
          <p:cNvSpPr/>
          <p:nvPr/>
        </p:nvSpPr>
        <p:spPr>
          <a:xfrm>
            <a:off x="274186" y="944724"/>
            <a:ext cx="9357627" cy="635139"/>
          </a:xfrm>
          <a:prstGeom prst="roundRect">
            <a:avLst>
              <a:gd name="adj" fmla="val 30378"/>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 indent="-1270">
              <a:buNone/>
            </a:pPr>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災害本部が設置</a:t>
            </a:r>
            <a:r>
              <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されるのは「市内で震度</a:t>
            </a:r>
            <a:r>
              <a:rPr lang="en-US"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6</a:t>
            </a:r>
            <a:r>
              <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弱以上の地震が発生した場合」であり、</a:t>
            </a:r>
            <a:endParaRPr lang="en-US"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270" indent="-1270">
              <a:buNone/>
            </a:pPr>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その場合の対応は</a:t>
            </a:r>
            <a:r>
              <a:rPr lang="ja-JP" altLang="ja-JP"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最低でも数日～数週間に及ぶ</a:t>
            </a:r>
            <a:r>
              <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ものと想定される。</a:t>
            </a:r>
          </a:p>
        </p:txBody>
      </p:sp>
      <p:sp>
        <p:nvSpPr>
          <p:cNvPr id="7" name="四角形: 角を丸くする 6">
            <a:extLst>
              <a:ext uri="{FF2B5EF4-FFF2-40B4-BE49-F238E27FC236}">
                <a16:creationId xmlns:a16="http://schemas.microsoft.com/office/drawing/2014/main" id="{F72FCEA4-AEB6-4E19-12A0-EE05C466E20C}"/>
              </a:ext>
            </a:extLst>
          </p:cNvPr>
          <p:cNvSpPr/>
          <p:nvPr/>
        </p:nvSpPr>
        <p:spPr>
          <a:xfrm>
            <a:off x="274186" y="1748039"/>
            <a:ext cx="9357627" cy="1858276"/>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270" indent="-1270">
              <a:buNone/>
            </a:pPr>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現行計画では全職員が参集・配備されるが、</a:t>
            </a:r>
            <a:r>
              <a:rPr lang="ja-JP" altLang="ja-JP"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「全庁・全職員を挙げての対応」は</a:t>
            </a:r>
            <a:endParaRPr lang="en-US" altLang="ja-JP"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270" indent="-1270">
              <a:buNone/>
            </a:pPr>
            <a:r>
              <a:rPr lang="ja-JP" altLang="en-US"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次の点から現実に機能させることは難しい</a:t>
            </a:r>
            <a:r>
              <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270" indent="-1270">
              <a:buNone/>
            </a:pPr>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8" name="四角形: 角を丸くする 7">
            <a:extLst>
              <a:ext uri="{FF2B5EF4-FFF2-40B4-BE49-F238E27FC236}">
                <a16:creationId xmlns:a16="http://schemas.microsoft.com/office/drawing/2014/main" id="{9BDF2A2B-4E9A-9D02-3FDF-6F84AC673371}"/>
              </a:ext>
            </a:extLst>
          </p:cNvPr>
          <p:cNvSpPr/>
          <p:nvPr/>
        </p:nvSpPr>
        <p:spPr>
          <a:xfrm>
            <a:off x="274186" y="3774491"/>
            <a:ext cx="9357627" cy="1700564"/>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実災害では、参集することが「定められている」から担当する業務がなくても配</a:t>
            </a:r>
            <a:endParaRPr lang="en-US"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備を解除することができない</a:t>
            </a:r>
            <a:endParaRPr lang="en-US"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発災直後は部・班</a:t>
            </a:r>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の</a:t>
            </a:r>
            <a:r>
              <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繁閑の差が著し</a:t>
            </a:r>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く</a:t>
            </a:r>
            <a:r>
              <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所管外の業務に対して協力</a:t>
            </a:r>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できることは少ない</a:t>
            </a:r>
            <a:endParaRPr lang="en-US"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▼業務</a:t>
            </a:r>
            <a:r>
              <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に当たっていない部・班は厳しい業務に従事している部・班に対して遠慮が働く</a:t>
            </a:r>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逆に多忙な部・班は、業務に当たっていない部・班からの協力申出にすら対応するこ</a:t>
            </a:r>
            <a:endParaRPr lang="en-US"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とが困難となる</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9" name="四角形: 角を丸くする 8">
            <a:extLst>
              <a:ext uri="{FF2B5EF4-FFF2-40B4-BE49-F238E27FC236}">
                <a16:creationId xmlns:a16="http://schemas.microsoft.com/office/drawing/2014/main" id="{2E0AB537-EBDE-38EA-E224-C0E15E9E52EB}"/>
              </a:ext>
            </a:extLst>
          </p:cNvPr>
          <p:cNvSpPr/>
          <p:nvPr/>
        </p:nvSpPr>
        <p:spPr>
          <a:xfrm>
            <a:off x="560511" y="2492896"/>
            <a:ext cx="8784976" cy="864096"/>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 indent="-1270">
              <a:buNone/>
            </a:pPr>
            <a:r>
              <a:rPr lang="ja-JP" altLang="ja-JP"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①　業務のサイクルと交代についての定めがないこと</a:t>
            </a:r>
            <a:endParaRPr lang="en-US" altLang="ja-JP"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270" indent="-1270">
              <a:buNone/>
            </a:pPr>
            <a:r>
              <a:rPr lang="ja-JP" altLang="ja-JP"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　課等に役割（業務）が与えられているため、発災直後に担当する業務がない</a:t>
            </a:r>
            <a:endParaRPr lang="en-US" altLang="ja-JP"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270" indent="-1270">
              <a:buNone/>
            </a:pPr>
            <a:r>
              <a:rPr lang="ja-JP" altLang="en-US"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部</a:t>
            </a:r>
            <a:r>
              <a:rPr lang="ja-JP" altLang="ja-JP"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・班が存在すること</a:t>
            </a:r>
          </a:p>
        </p:txBody>
      </p:sp>
      <p:sp>
        <p:nvSpPr>
          <p:cNvPr id="10" name="四角形: 角を丸くする 9">
            <a:extLst>
              <a:ext uri="{FF2B5EF4-FFF2-40B4-BE49-F238E27FC236}">
                <a16:creationId xmlns:a16="http://schemas.microsoft.com/office/drawing/2014/main" id="{E63D0868-A333-A883-5947-1F6BE0ED4BF8}"/>
              </a:ext>
            </a:extLst>
          </p:cNvPr>
          <p:cNvSpPr/>
          <p:nvPr/>
        </p:nvSpPr>
        <p:spPr>
          <a:xfrm>
            <a:off x="274186" y="5653486"/>
            <a:ext cx="9357627" cy="850282"/>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処理すべきミッションに対する</a:t>
            </a:r>
            <a:r>
              <a:rPr lang="ja-JP" altLang="ja-JP" sz="24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人員</a:t>
            </a:r>
            <a:r>
              <a:rPr lang="ja-JP" altLang="en-US" sz="24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配置</a:t>
            </a:r>
            <a:r>
              <a:rPr lang="ja-JP" altLang="ja-JP" sz="24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のアンバランス</a:t>
            </a:r>
            <a:r>
              <a:rPr lang="ja-JP" altLang="ja-JP"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が生じ、</a:t>
            </a:r>
            <a:endParaRPr lang="en-US" altLang="ja-JP"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結果的に</a:t>
            </a:r>
            <a:r>
              <a:rPr lang="ja-JP" altLang="ja-JP" sz="24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組織全体が短期間に疲弊</a:t>
            </a:r>
            <a:r>
              <a:rPr lang="ja-JP" altLang="ja-JP"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していくことになる。</a:t>
            </a:r>
            <a:endParaRPr kumimoji="1" lang="ja-JP" altLang="en-US" sz="2000" b="1" dirty="0">
              <a:solidFill>
                <a:schemeClr val="tx1"/>
              </a:solidFill>
              <a:latin typeface="BIZ UDPゴシック" panose="020B0400000000000000" pitchFamily="50" charset="-128"/>
              <a:ea typeface="BIZ UDPゴシック" panose="020B0400000000000000" pitchFamily="50" charset="-128"/>
            </a:endParaRPr>
          </a:p>
        </p:txBody>
      </p:sp>
      <p:sp>
        <p:nvSpPr>
          <p:cNvPr id="11" name="矢印: 下 10">
            <a:extLst>
              <a:ext uri="{FF2B5EF4-FFF2-40B4-BE49-F238E27FC236}">
                <a16:creationId xmlns:a16="http://schemas.microsoft.com/office/drawing/2014/main" id="{0330AA3F-32DD-BFD4-4E9B-E851A9CF568F}"/>
              </a:ext>
            </a:extLst>
          </p:cNvPr>
          <p:cNvSpPr/>
          <p:nvPr/>
        </p:nvSpPr>
        <p:spPr>
          <a:xfrm>
            <a:off x="4052899" y="1588934"/>
            <a:ext cx="1800200" cy="264961"/>
          </a:xfrm>
          <a:prstGeom prst="downArrow">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A7227470-A51E-CAB4-F624-7AC7A594FBE2}"/>
              </a:ext>
            </a:extLst>
          </p:cNvPr>
          <p:cNvSpPr/>
          <p:nvPr/>
        </p:nvSpPr>
        <p:spPr>
          <a:xfrm>
            <a:off x="4052899" y="3606213"/>
            <a:ext cx="1800200" cy="264961"/>
          </a:xfrm>
          <a:prstGeom prst="downArrow">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DA2E01BC-6BE3-76CB-9BA7-F32E86E9782A}"/>
              </a:ext>
            </a:extLst>
          </p:cNvPr>
          <p:cNvSpPr/>
          <p:nvPr/>
        </p:nvSpPr>
        <p:spPr>
          <a:xfrm>
            <a:off x="4052899" y="5475055"/>
            <a:ext cx="1800200" cy="264961"/>
          </a:xfrm>
          <a:prstGeom prst="downArrow">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3E779D9-3800-751E-ABE6-A4CAE2AD9B51}"/>
              </a:ext>
            </a:extLst>
          </p:cNvPr>
          <p:cNvSpPr>
            <a:spLocks noGrp="1"/>
          </p:cNvSpPr>
          <p:nvPr>
            <p:ph type="sldNum" sz="quarter" idx="12"/>
          </p:nvPr>
        </p:nvSpPr>
        <p:spPr>
          <a:xfrm>
            <a:off x="7553377" y="6486797"/>
            <a:ext cx="2078436" cy="365125"/>
          </a:xfrm>
        </p:spPr>
        <p:txBody>
          <a:bodyPr/>
          <a:lstStyle/>
          <a:p>
            <a:fld id="{2C9400E4-C46D-48FA-AEA0-ED136F70A0E5}" type="slidenum">
              <a:rPr kumimoji="1" lang="ja-JP" altLang="en-US" smtClean="0"/>
              <a:t>42</a:t>
            </a:fld>
            <a:endParaRPr kumimoji="1" lang="ja-JP" altLang="en-US" dirty="0"/>
          </a:p>
        </p:txBody>
      </p:sp>
      <p:sp>
        <p:nvSpPr>
          <p:cNvPr id="14" name="楕円 13">
            <a:extLst>
              <a:ext uri="{FF2B5EF4-FFF2-40B4-BE49-F238E27FC236}">
                <a16:creationId xmlns:a16="http://schemas.microsoft.com/office/drawing/2014/main" id="{FDDEC92E-0FB9-DFF5-E4EF-3296B8459BE0}"/>
              </a:ext>
            </a:extLst>
          </p:cNvPr>
          <p:cNvSpPr/>
          <p:nvPr/>
        </p:nvSpPr>
        <p:spPr>
          <a:xfrm>
            <a:off x="92460" y="1030343"/>
            <a:ext cx="783141" cy="479981"/>
          </a:xfrm>
          <a:prstGeom prst="ellipse">
            <a:avLst/>
          </a:prstGeom>
          <a:solidFill>
            <a:srgbClr val="FF9999"/>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想定</a:t>
            </a:r>
          </a:p>
        </p:txBody>
      </p:sp>
      <p:sp>
        <p:nvSpPr>
          <p:cNvPr id="15" name="楕円 14">
            <a:extLst>
              <a:ext uri="{FF2B5EF4-FFF2-40B4-BE49-F238E27FC236}">
                <a16:creationId xmlns:a16="http://schemas.microsoft.com/office/drawing/2014/main" id="{5DEFCB8C-2540-C4FD-9459-4F0F5A6AB9E3}"/>
              </a:ext>
            </a:extLst>
          </p:cNvPr>
          <p:cNvSpPr/>
          <p:nvPr/>
        </p:nvSpPr>
        <p:spPr>
          <a:xfrm>
            <a:off x="97963" y="1833288"/>
            <a:ext cx="783141" cy="479981"/>
          </a:xfrm>
          <a:prstGeom prst="ellipse">
            <a:avLst/>
          </a:prstGeom>
          <a:solidFill>
            <a:srgbClr val="FF9999"/>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問題</a:t>
            </a:r>
          </a:p>
        </p:txBody>
      </p:sp>
      <p:sp>
        <p:nvSpPr>
          <p:cNvPr id="16" name="楕円 15">
            <a:extLst>
              <a:ext uri="{FF2B5EF4-FFF2-40B4-BE49-F238E27FC236}">
                <a16:creationId xmlns:a16="http://schemas.microsoft.com/office/drawing/2014/main" id="{8E700CC3-0DFA-6FDE-9E1B-3675A5828760}"/>
              </a:ext>
            </a:extLst>
          </p:cNvPr>
          <p:cNvSpPr/>
          <p:nvPr/>
        </p:nvSpPr>
        <p:spPr>
          <a:xfrm>
            <a:off x="92460" y="3784746"/>
            <a:ext cx="783141" cy="479981"/>
          </a:xfrm>
          <a:prstGeom prst="ellipse">
            <a:avLst/>
          </a:prstGeom>
          <a:solidFill>
            <a:srgbClr val="FF9999"/>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原因</a:t>
            </a:r>
          </a:p>
        </p:txBody>
      </p:sp>
      <p:sp>
        <p:nvSpPr>
          <p:cNvPr id="17" name="楕円 16">
            <a:extLst>
              <a:ext uri="{FF2B5EF4-FFF2-40B4-BE49-F238E27FC236}">
                <a16:creationId xmlns:a16="http://schemas.microsoft.com/office/drawing/2014/main" id="{C6A56B5C-A817-915F-794B-735EBF8734B8}"/>
              </a:ext>
            </a:extLst>
          </p:cNvPr>
          <p:cNvSpPr/>
          <p:nvPr/>
        </p:nvSpPr>
        <p:spPr>
          <a:xfrm>
            <a:off x="92459" y="5600237"/>
            <a:ext cx="783141" cy="479981"/>
          </a:xfrm>
          <a:prstGeom prst="ellipse">
            <a:avLst/>
          </a:prstGeom>
          <a:solidFill>
            <a:srgbClr val="FF0000"/>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BIZ UDPゴシック" panose="020B0400000000000000" pitchFamily="50" charset="-128"/>
                <a:ea typeface="BIZ UDPゴシック" panose="020B0400000000000000" pitchFamily="50" charset="-128"/>
              </a:rPr>
              <a:t>結果</a:t>
            </a:r>
          </a:p>
        </p:txBody>
      </p:sp>
    </p:spTree>
    <p:extLst>
      <p:ext uri="{BB962C8B-B14F-4D97-AF65-F5344CB8AC3E}">
        <p14:creationId xmlns:p14="http://schemas.microsoft.com/office/powerpoint/2010/main" val="2549923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A0B82AB7-E4A7-9E36-98B5-6B9B7D34B95D}"/>
              </a:ext>
            </a:extLst>
          </p:cNvPr>
          <p:cNvSpPr/>
          <p:nvPr/>
        </p:nvSpPr>
        <p:spPr>
          <a:xfrm>
            <a:off x="344488" y="2000267"/>
            <a:ext cx="9284241" cy="4741101"/>
          </a:xfrm>
          <a:prstGeom prst="roundRect">
            <a:avLst>
              <a:gd name="adj" fmla="val 6782"/>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391D109C-D5FE-0DA6-EE26-B5F646D36022}"/>
              </a:ext>
            </a:extLst>
          </p:cNvPr>
          <p:cNvSpPr>
            <a:spLocks noGrp="1"/>
          </p:cNvSpPr>
          <p:nvPr>
            <p:ph type="sldNum" sz="quarter" idx="12"/>
          </p:nvPr>
        </p:nvSpPr>
        <p:spPr/>
        <p:txBody>
          <a:bodyPr/>
          <a:lstStyle/>
          <a:p>
            <a:fld id="{2C9400E4-C46D-48FA-AEA0-ED136F70A0E5}" type="slidenum">
              <a:rPr kumimoji="1" lang="ja-JP" altLang="en-US" smtClean="0"/>
              <a:t>43</a:t>
            </a:fld>
            <a:endParaRPr kumimoji="1" lang="ja-JP" altLang="en-US"/>
          </a:p>
        </p:txBody>
      </p:sp>
      <p:graphicFrame>
        <p:nvGraphicFramePr>
          <p:cNvPr id="3" name="表 2">
            <a:extLst>
              <a:ext uri="{FF2B5EF4-FFF2-40B4-BE49-F238E27FC236}">
                <a16:creationId xmlns:a16="http://schemas.microsoft.com/office/drawing/2014/main" id="{3F7BB0F5-888F-FC37-75C4-4ED68D35D948}"/>
              </a:ext>
            </a:extLst>
          </p:cNvPr>
          <p:cNvGraphicFramePr>
            <a:graphicFrameLocks noGrp="1"/>
          </p:cNvGraphicFramePr>
          <p:nvPr>
            <p:extLst>
              <p:ext uri="{D42A27DB-BD31-4B8C-83A1-F6EECF244321}">
                <p14:modId xmlns:p14="http://schemas.microsoft.com/office/powerpoint/2010/main" val="3097345574"/>
              </p:ext>
            </p:extLst>
          </p:nvPr>
        </p:nvGraphicFramePr>
        <p:xfrm>
          <a:off x="776536" y="2708920"/>
          <a:ext cx="8316921" cy="1623060"/>
        </p:xfrm>
        <a:graphic>
          <a:graphicData uri="http://schemas.openxmlformats.org/drawingml/2006/table">
            <a:tbl>
              <a:tblPr firstRow="1" bandRow="1">
                <a:tableStyleId>{5C22544A-7EE6-4342-B048-85BDC9FD1C3A}</a:tableStyleId>
              </a:tblPr>
              <a:tblGrid>
                <a:gridCol w="935579">
                  <a:extLst>
                    <a:ext uri="{9D8B030D-6E8A-4147-A177-3AD203B41FA5}">
                      <a16:colId xmlns:a16="http://schemas.microsoft.com/office/drawing/2014/main" val="1702961117"/>
                    </a:ext>
                  </a:extLst>
                </a:gridCol>
                <a:gridCol w="1509988">
                  <a:extLst>
                    <a:ext uri="{9D8B030D-6E8A-4147-A177-3AD203B41FA5}">
                      <a16:colId xmlns:a16="http://schemas.microsoft.com/office/drawing/2014/main" val="2102239233"/>
                    </a:ext>
                  </a:extLst>
                </a:gridCol>
                <a:gridCol w="1458676">
                  <a:extLst>
                    <a:ext uri="{9D8B030D-6E8A-4147-A177-3AD203B41FA5}">
                      <a16:colId xmlns:a16="http://schemas.microsoft.com/office/drawing/2014/main" val="109649531"/>
                    </a:ext>
                  </a:extLst>
                </a:gridCol>
                <a:gridCol w="3089298">
                  <a:extLst>
                    <a:ext uri="{9D8B030D-6E8A-4147-A177-3AD203B41FA5}">
                      <a16:colId xmlns:a16="http://schemas.microsoft.com/office/drawing/2014/main" val="707252590"/>
                    </a:ext>
                  </a:extLst>
                </a:gridCol>
                <a:gridCol w="1323380">
                  <a:extLst>
                    <a:ext uri="{9D8B030D-6E8A-4147-A177-3AD203B41FA5}">
                      <a16:colId xmlns:a16="http://schemas.microsoft.com/office/drawing/2014/main" val="3261454827"/>
                    </a:ext>
                  </a:extLst>
                </a:gridCol>
              </a:tblGrid>
              <a:tr h="0">
                <a:tc>
                  <a:txBody>
                    <a:bodyPr/>
                    <a:lstStyle/>
                    <a:p>
                      <a:pPr algn="ctr"/>
                      <a:r>
                        <a:rPr kumimoji="1" lang="ja-JP" altLang="en-US" sz="1050" dirty="0"/>
                        <a:t>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役割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班名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分掌名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担当課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8272399"/>
                  </a:ext>
                </a:extLst>
              </a:tr>
              <a:tr h="685974">
                <a:tc rowSpan="2">
                  <a:txBody>
                    <a:bodyPr/>
                    <a:lstStyle/>
                    <a:p>
                      <a:r>
                        <a:rPr kumimoji="1" lang="ja-JP" altLang="en-US" sz="1050" dirty="0"/>
                        <a:t>対策立案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kumimoji="1" lang="ja-JP" altLang="en-US" sz="1050" dirty="0"/>
                        <a:t>状況分析</a:t>
                      </a:r>
                      <a:r>
                        <a:rPr kumimoji="1" lang="en-US" altLang="ja-JP" sz="1050" dirty="0"/>
                        <a:t>【</a:t>
                      </a:r>
                      <a:r>
                        <a:rPr kumimoji="1" lang="ja-JP" altLang="en-US" sz="1050" dirty="0"/>
                        <a:t>情報</a:t>
                      </a:r>
                      <a:r>
                        <a:rPr kumimoji="1" lang="en-US" altLang="ja-JP" sz="1050" dirty="0"/>
                        <a:t>】</a:t>
                      </a: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情報収集・整理班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●情報の収集・整理に関する業務</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⑴災害情報</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（略）</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⑻その他災害に関する各種情報</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・県への報告に関すること</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・連絡調整員の受け入れに関すること</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・災害情報の整理に関すること</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・被害情報とりまとめ報に関すること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a:highlight>
                            <a:srgbClr val="00FF00"/>
                          </a:highlight>
                        </a:rPr>
                        <a:t>①</a:t>
                      </a:r>
                      <a:endParaRPr kumimoji="1" lang="en-US" altLang="ja-JP" sz="1400" b="1" dirty="0">
                        <a:highlight>
                          <a:srgbClr val="00FF00"/>
                        </a:highlight>
                      </a:endParaRPr>
                    </a:p>
                    <a:p>
                      <a:pPr algn="ctr"/>
                      <a:r>
                        <a:rPr kumimoji="1" lang="ja-JP" altLang="en-US" sz="1050" dirty="0"/>
                        <a:t> 職員課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849953"/>
                  </a:ext>
                </a:extLst>
              </a:tr>
              <a:tr h="370840">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highlight>
                            <a:srgbClr val="00FF00"/>
                          </a:highlight>
                        </a:rPr>
                        <a:t>②</a:t>
                      </a:r>
                      <a:r>
                        <a:rPr kumimoji="1" lang="ja-JP" altLang="en-US" sz="1400" dirty="0"/>
                        <a:t> </a:t>
                      </a:r>
                      <a:endParaRPr kumimoji="1" lang="en-US" altLang="ja-JP"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デジタル推進課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064874"/>
                  </a:ext>
                </a:extLst>
              </a:tr>
            </a:tbl>
          </a:graphicData>
        </a:graphic>
      </p:graphicFrame>
      <p:graphicFrame>
        <p:nvGraphicFramePr>
          <p:cNvPr id="4" name="表 3">
            <a:extLst>
              <a:ext uri="{FF2B5EF4-FFF2-40B4-BE49-F238E27FC236}">
                <a16:creationId xmlns:a16="http://schemas.microsoft.com/office/drawing/2014/main" id="{4E8BC512-2BF8-38C5-1B08-E76DA79751DE}"/>
              </a:ext>
            </a:extLst>
          </p:cNvPr>
          <p:cNvGraphicFramePr>
            <a:graphicFrameLocks noGrp="1"/>
          </p:cNvGraphicFramePr>
          <p:nvPr>
            <p:extLst>
              <p:ext uri="{D42A27DB-BD31-4B8C-83A1-F6EECF244321}">
                <p14:modId xmlns:p14="http://schemas.microsoft.com/office/powerpoint/2010/main" val="1115835127"/>
              </p:ext>
            </p:extLst>
          </p:nvPr>
        </p:nvGraphicFramePr>
        <p:xfrm>
          <a:off x="776536" y="4822715"/>
          <a:ext cx="8316922" cy="1821180"/>
        </p:xfrm>
        <a:graphic>
          <a:graphicData uri="http://schemas.openxmlformats.org/drawingml/2006/table">
            <a:tbl>
              <a:tblPr firstRow="1" bandRow="1">
                <a:tableStyleId>{5C22544A-7EE6-4342-B048-85BDC9FD1C3A}</a:tableStyleId>
              </a:tblPr>
              <a:tblGrid>
                <a:gridCol w="935580">
                  <a:extLst>
                    <a:ext uri="{9D8B030D-6E8A-4147-A177-3AD203B41FA5}">
                      <a16:colId xmlns:a16="http://schemas.microsoft.com/office/drawing/2014/main" val="1702961117"/>
                    </a:ext>
                  </a:extLst>
                </a:gridCol>
                <a:gridCol w="1509988">
                  <a:extLst>
                    <a:ext uri="{9D8B030D-6E8A-4147-A177-3AD203B41FA5}">
                      <a16:colId xmlns:a16="http://schemas.microsoft.com/office/drawing/2014/main" val="2102239233"/>
                    </a:ext>
                  </a:extLst>
                </a:gridCol>
                <a:gridCol w="1458676">
                  <a:extLst>
                    <a:ext uri="{9D8B030D-6E8A-4147-A177-3AD203B41FA5}">
                      <a16:colId xmlns:a16="http://schemas.microsoft.com/office/drawing/2014/main" val="109649531"/>
                    </a:ext>
                  </a:extLst>
                </a:gridCol>
                <a:gridCol w="3089298">
                  <a:extLst>
                    <a:ext uri="{9D8B030D-6E8A-4147-A177-3AD203B41FA5}">
                      <a16:colId xmlns:a16="http://schemas.microsoft.com/office/drawing/2014/main" val="707252590"/>
                    </a:ext>
                  </a:extLst>
                </a:gridCol>
                <a:gridCol w="1323380">
                  <a:extLst>
                    <a:ext uri="{9D8B030D-6E8A-4147-A177-3AD203B41FA5}">
                      <a16:colId xmlns:a16="http://schemas.microsoft.com/office/drawing/2014/main" val="3261454827"/>
                    </a:ext>
                  </a:extLst>
                </a:gridCol>
              </a:tblGrid>
              <a:tr h="0">
                <a:tc>
                  <a:txBody>
                    <a:bodyPr/>
                    <a:lstStyle/>
                    <a:p>
                      <a:pPr algn="ctr"/>
                      <a:r>
                        <a:rPr kumimoji="1" lang="ja-JP" altLang="en-US" sz="1050" dirty="0"/>
                        <a:t>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役割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班名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分掌名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t>担当課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8272399"/>
                  </a:ext>
                </a:extLst>
              </a:tr>
              <a:tr h="685974">
                <a:tc rowSpan="2">
                  <a:txBody>
                    <a:bodyPr/>
                    <a:lstStyle/>
                    <a:p>
                      <a:r>
                        <a:rPr kumimoji="1" lang="ja-JP" altLang="en-US" sz="1050" dirty="0"/>
                        <a:t>対策立案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kumimoji="1" lang="ja-JP" altLang="en-US" sz="1050" dirty="0"/>
                        <a:t>状況分析</a:t>
                      </a:r>
                      <a:r>
                        <a:rPr kumimoji="1" lang="en-US" altLang="ja-JP" sz="1050" dirty="0"/>
                        <a:t>【</a:t>
                      </a:r>
                      <a:r>
                        <a:rPr kumimoji="1" lang="ja-JP" altLang="en-US" sz="1050" dirty="0"/>
                        <a:t>情報</a:t>
                      </a:r>
                      <a:r>
                        <a:rPr kumimoji="1" lang="en-US" altLang="ja-JP" sz="1050" dirty="0"/>
                        <a:t>】</a:t>
                      </a: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情報収集・整理班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●情報の収集・整理に関する業務</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⑴災害情報</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（略）</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⑻その他災害に関する各種情報</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・県への報告に関すること</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・連絡調整員の受け入れに関すること</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・災害情報の整理に関すること</a:t>
                      </a:r>
                      <a:endParaRPr kumimoji="1" lang="en-US" altLang="ja-JP"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・被害情報とりまとめ報に関すること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a:highlight>
                            <a:srgbClr val="00FF00"/>
                          </a:highlight>
                        </a:rPr>
                        <a:t>①</a:t>
                      </a:r>
                      <a:endParaRPr kumimoji="1" lang="en-US" altLang="ja-JP" sz="1400" b="1" dirty="0">
                        <a:highlight>
                          <a:srgbClr val="00FF00"/>
                        </a:highlight>
                      </a:endParaRPr>
                    </a:p>
                    <a:p>
                      <a:pPr algn="ctr"/>
                      <a:r>
                        <a:rPr kumimoji="1" lang="ja-JP" altLang="en-US" sz="1050" dirty="0"/>
                        <a:t>職員課</a:t>
                      </a:r>
                      <a:r>
                        <a:rPr kumimoji="1" lang="en-US" altLang="ja-JP" sz="1050" dirty="0"/>
                        <a:t>【A】</a:t>
                      </a:r>
                    </a:p>
                    <a:p>
                      <a:pPr algn="ctr"/>
                      <a:r>
                        <a:rPr kumimoji="1" lang="ja-JP" altLang="en-US" sz="1050" dirty="0"/>
                        <a:t>（管理職：１）</a:t>
                      </a:r>
                      <a:endParaRPr kumimoji="1" lang="en-US" altLang="ja-JP" sz="1050" dirty="0"/>
                    </a:p>
                    <a:p>
                      <a:pPr algn="ctr"/>
                      <a:r>
                        <a:rPr kumimoji="1" lang="ja-JP" altLang="en-US" sz="1050" dirty="0"/>
                        <a:t>（一般職：４）</a:t>
                      </a:r>
                      <a:endParaRPr kumimoji="1" lang="en-US" altLang="ja-JP"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849953"/>
                  </a:ext>
                </a:extLst>
              </a:tr>
              <a:tr h="370840">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highlight>
                            <a:srgbClr val="00FF00"/>
                          </a:highlight>
                        </a:rPr>
                        <a:t>②</a:t>
                      </a:r>
                      <a:endParaRPr kumimoji="1" lang="en-US" altLang="ja-JP" sz="1400" b="1" dirty="0">
                        <a:highlight>
                          <a:srgbClr val="00FF00"/>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職員課</a:t>
                      </a:r>
                      <a:r>
                        <a:rPr kumimoji="1" lang="en-US" altLang="ja-JP" sz="1050" dirty="0"/>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（管理職：１）</a:t>
                      </a:r>
                      <a:endParaRPr kumimoji="1" lang="en-US" altLang="ja-JP" sz="105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（一般職：４）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064874"/>
                  </a:ext>
                </a:extLst>
              </a:tr>
            </a:tbl>
          </a:graphicData>
        </a:graphic>
      </p:graphicFrame>
      <p:sp>
        <p:nvSpPr>
          <p:cNvPr id="5" name="四角形 150">
            <a:extLst>
              <a:ext uri="{FF2B5EF4-FFF2-40B4-BE49-F238E27FC236}">
                <a16:creationId xmlns:a16="http://schemas.microsoft.com/office/drawing/2014/main" id="{684D75AD-0591-C9F1-305A-37133B6F575C}"/>
              </a:ext>
            </a:extLst>
          </p:cNvPr>
          <p:cNvSpPr txBox="1">
            <a:spLocks/>
          </p:cNvSpPr>
          <p:nvPr/>
        </p:nvSpPr>
        <p:spPr>
          <a:xfrm>
            <a:off x="274186" y="188640"/>
            <a:ext cx="9357627" cy="635139"/>
          </a:xfrm>
          <a:prstGeom prst="rect">
            <a:avLst/>
          </a:prstGeom>
          <a:solidFill>
            <a:schemeClr val="accent5"/>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（参考）「和光版ＩＣＳ」の導入に向けて④</a:t>
            </a:r>
            <a:endParaRPr lang="ja-JP" altLang="en-US" dirty="0">
              <a:solidFill>
                <a:schemeClr val="bg1"/>
              </a:solidFill>
              <a:latin typeface="AR丸ゴシック体E"/>
              <a:ea typeface="AR丸ゴシック体E"/>
            </a:endParaRPr>
          </a:p>
        </p:txBody>
      </p:sp>
      <p:sp>
        <p:nvSpPr>
          <p:cNvPr id="6" name="テキスト ボックス 5">
            <a:extLst>
              <a:ext uri="{FF2B5EF4-FFF2-40B4-BE49-F238E27FC236}">
                <a16:creationId xmlns:a16="http://schemas.microsoft.com/office/drawing/2014/main" id="{88DB6F7E-3A82-836B-739E-9E3BB80B5E56}"/>
              </a:ext>
            </a:extLst>
          </p:cNvPr>
          <p:cNvSpPr txBox="1"/>
          <p:nvPr/>
        </p:nvSpPr>
        <p:spPr>
          <a:xfrm>
            <a:off x="271103" y="808221"/>
            <a:ext cx="9357626" cy="1200329"/>
          </a:xfrm>
          <a:prstGeom prst="rect">
            <a:avLst/>
          </a:prstGeom>
          <a:noFill/>
        </p:spPr>
        <p:txBody>
          <a:bodyPr wrap="square" rtlCol="0">
            <a:spAutoFit/>
          </a:bodyPr>
          <a:lstStyle/>
          <a:p>
            <a:r>
              <a:rPr lang="ja-JP" altLang="en-US" b="1" dirty="0">
                <a:solidFill>
                  <a:srgbClr val="FF0000"/>
                </a:solidFill>
                <a:latin typeface="BIZ UDゴシック" panose="020B0400000000000000" pitchFamily="49" charset="-128"/>
                <a:ea typeface="BIZ UDゴシック" panose="020B0400000000000000" pitchFamily="49" charset="-128"/>
              </a:rPr>
              <a:t>〇川口市で生じた問題をどう解消するか？（和光版ＩＣＳの検討に向けて）</a:t>
            </a:r>
            <a:endParaRPr lang="en-US" altLang="ja-JP" b="1" dirty="0">
              <a:solidFill>
                <a:srgbClr val="FF0000"/>
              </a:solidFill>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　班単位の活動について</a:t>
            </a:r>
            <a:r>
              <a:rPr lang="ja-JP" altLang="ja-JP" dirty="0">
                <a:latin typeface="BIZ UDゴシック" panose="020B0400000000000000" pitchFamily="49" charset="-128"/>
                <a:ea typeface="BIZ UDゴシック" panose="020B0400000000000000" pitchFamily="49" charset="-128"/>
              </a:rPr>
              <a:t>「</a:t>
            </a:r>
            <a:r>
              <a:rPr lang="ja-JP" altLang="ja-JP" b="1" dirty="0">
                <a:solidFill>
                  <a:schemeClr val="accent6">
                    <a:lumMod val="75000"/>
                  </a:schemeClr>
                </a:solidFill>
                <a:latin typeface="BIZ UDゴシック" panose="020B0400000000000000" pitchFamily="49" charset="-128"/>
                <a:ea typeface="BIZ UDゴシック" panose="020B0400000000000000" pitchFamily="49" charset="-128"/>
              </a:rPr>
              <a:t>責任担当期間</a:t>
            </a:r>
            <a:r>
              <a:rPr lang="ja-JP" altLang="ja-JP" dirty="0">
                <a:latin typeface="BIZ UDゴシック" panose="020B0400000000000000" pitchFamily="49" charset="-128"/>
                <a:ea typeface="BIZ UDゴシック" panose="020B0400000000000000" pitchFamily="49" charset="-128"/>
              </a:rPr>
              <a:t>」を定めるとともに、</a:t>
            </a:r>
            <a:r>
              <a:rPr lang="ja-JP" altLang="ja-JP" b="1" dirty="0">
                <a:solidFill>
                  <a:schemeClr val="accent5">
                    <a:lumMod val="75000"/>
                  </a:schemeClr>
                </a:solidFill>
                <a:latin typeface="BIZ UDゴシック" panose="020B0400000000000000" pitchFamily="49" charset="-128"/>
                <a:ea typeface="BIZ UDゴシック" panose="020B0400000000000000" pitchFamily="49" charset="-128"/>
              </a:rPr>
              <a:t>班の構成は活動継続のための交代を前提としたものとする</a:t>
            </a:r>
            <a:r>
              <a:rPr lang="ja-JP" altLang="ja-JP" dirty="0">
                <a:latin typeface="BIZ UDゴシック" panose="020B0400000000000000" pitchFamily="49" charset="-128"/>
                <a:ea typeface="BIZ UDゴシック" panose="020B0400000000000000" pitchFamily="49" charset="-128"/>
              </a:rPr>
              <a:t>必要があるのではないか？</a:t>
            </a:r>
            <a:endParaRPr lang="en-US" altLang="ja-JP" dirty="0">
              <a:latin typeface="BIZ UDゴシック" panose="020B0400000000000000" pitchFamily="49" charset="-128"/>
              <a:ea typeface="BIZ UDゴシック" panose="020B0400000000000000" pitchFamily="49" charset="-128"/>
            </a:endParaRPr>
          </a:p>
          <a:p>
            <a:r>
              <a:rPr lang="ja-JP" altLang="ja-JP"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イメージ</a:t>
            </a:r>
            <a:r>
              <a:rPr lang="ja-JP" altLang="ja-JP" sz="1200" dirty="0">
                <a:latin typeface="BIZ UDゴシック" panose="020B0400000000000000" pitchFamily="49" charset="-128"/>
                <a:ea typeface="BIZ UDゴシック" panose="020B0400000000000000" pitchFamily="49" charset="-128"/>
              </a:rPr>
              <a:t>は当市の組織を川口市の事例に当てはめたものであり、改定のための案ではない。</a:t>
            </a:r>
          </a:p>
        </p:txBody>
      </p:sp>
      <p:sp>
        <p:nvSpPr>
          <p:cNvPr id="7" name="テキスト ボックス 6">
            <a:extLst>
              <a:ext uri="{FF2B5EF4-FFF2-40B4-BE49-F238E27FC236}">
                <a16:creationId xmlns:a16="http://schemas.microsoft.com/office/drawing/2014/main" id="{947AD230-F3F1-3A2C-9B95-7E3939933893}"/>
              </a:ext>
            </a:extLst>
          </p:cNvPr>
          <p:cNvSpPr txBox="1"/>
          <p:nvPr/>
        </p:nvSpPr>
        <p:spPr>
          <a:xfrm>
            <a:off x="601229" y="2000267"/>
            <a:ext cx="8960282" cy="1015663"/>
          </a:xfrm>
          <a:prstGeom prst="rect">
            <a:avLst/>
          </a:prstGeom>
          <a:noFill/>
        </p:spPr>
        <p:txBody>
          <a:bodyPr wrap="square" rtlCol="0">
            <a:spAutoFit/>
          </a:bodyPr>
          <a:lstStyle/>
          <a:p>
            <a:r>
              <a:rPr lang="en-US" altLang="ja-JP" sz="1400" b="1" dirty="0">
                <a:highlight>
                  <a:srgbClr val="FFFF00"/>
                </a:highlight>
                <a:latin typeface="BIZ UDPゴシック" panose="020B0400000000000000" pitchFamily="50" charset="-128"/>
                <a:ea typeface="BIZ UDPゴシック" panose="020B0400000000000000" pitchFamily="50" charset="-128"/>
              </a:rPr>
              <a:t>【</a:t>
            </a:r>
            <a:r>
              <a:rPr lang="ja-JP" altLang="en-US" sz="1400" b="1" dirty="0">
                <a:highlight>
                  <a:srgbClr val="FFFF00"/>
                </a:highlight>
                <a:latin typeface="BIZ UDPゴシック" panose="020B0400000000000000" pitchFamily="50" charset="-128"/>
                <a:ea typeface="BIZ UDPゴシック" panose="020B0400000000000000" pitchFamily="50" charset="-128"/>
              </a:rPr>
              <a:t>例１</a:t>
            </a:r>
            <a:r>
              <a:rPr lang="en-US" altLang="ja-JP" sz="1400" b="1" dirty="0">
                <a:highlight>
                  <a:srgbClr val="FFFF00"/>
                </a:highlight>
                <a:latin typeface="BIZ UDPゴシック" panose="020B0400000000000000" pitchFamily="50" charset="-128"/>
                <a:ea typeface="BIZ UDPゴシック" panose="020B0400000000000000" pitchFamily="50" charset="-128"/>
              </a:rPr>
              <a:t>】</a:t>
            </a:r>
            <a:r>
              <a:rPr lang="ja-JP" altLang="en-US" sz="1400" b="1" dirty="0">
                <a:highlight>
                  <a:srgbClr val="FFFF00"/>
                </a:highlight>
                <a:latin typeface="BIZ UDPゴシック" panose="020B0400000000000000" pitchFamily="50" charset="-128"/>
                <a:ea typeface="BIZ UDPゴシック" panose="020B0400000000000000" pitchFamily="50" charset="-128"/>
              </a:rPr>
              <a:t>　</a:t>
            </a:r>
            <a:r>
              <a:rPr lang="ja-JP" altLang="ja-JP" sz="1400" b="1" dirty="0">
                <a:highlight>
                  <a:srgbClr val="FFFF00"/>
                </a:highlight>
                <a:latin typeface="BIZ UDPゴシック" panose="020B0400000000000000" pitchFamily="50" charset="-128"/>
                <a:ea typeface="BIZ UDPゴシック" panose="020B0400000000000000" pitchFamily="50" charset="-128"/>
              </a:rPr>
              <a:t>班を</a:t>
            </a:r>
            <a:r>
              <a:rPr lang="en-US" altLang="ja-JP" sz="1400" b="1" dirty="0">
                <a:highlight>
                  <a:srgbClr val="FFFF00"/>
                </a:highlight>
                <a:latin typeface="BIZ UDPゴシック" panose="020B0400000000000000" pitchFamily="50" charset="-128"/>
                <a:ea typeface="BIZ UDPゴシック" panose="020B0400000000000000" pitchFamily="50" charset="-128"/>
              </a:rPr>
              <a:t>2</a:t>
            </a:r>
            <a:r>
              <a:rPr lang="ja-JP" altLang="ja-JP" sz="1400" b="1" dirty="0">
                <a:highlight>
                  <a:srgbClr val="FFFF00"/>
                </a:highlight>
                <a:latin typeface="BIZ UDPゴシック" panose="020B0400000000000000" pitchFamily="50" charset="-128"/>
                <a:ea typeface="BIZ UDPゴシック" panose="020B0400000000000000" pitchFamily="50" charset="-128"/>
              </a:rPr>
              <a:t>課で構成する場合</a:t>
            </a:r>
            <a:endParaRPr lang="en-US" altLang="ja-JP" sz="1400" b="1" dirty="0">
              <a:highlight>
                <a:srgbClr val="FFFF00"/>
              </a:highlight>
              <a:latin typeface="BIZ UDPゴシック" panose="020B0400000000000000" pitchFamily="50" charset="-128"/>
              <a:ea typeface="BIZ UDPゴシック" panose="020B0400000000000000" pitchFamily="50" charset="-128"/>
            </a:endParaRPr>
          </a:p>
          <a:p>
            <a:r>
              <a:rPr lang="ja-JP" altLang="en-US" sz="1400" dirty="0"/>
              <a:t>　　　</a:t>
            </a:r>
            <a:r>
              <a:rPr lang="ja-JP" altLang="en-US" sz="1400" dirty="0">
                <a:latin typeface="BIZ UDゴシック" panose="020B0400000000000000" pitchFamily="49" charset="-128"/>
                <a:ea typeface="BIZ UDゴシック" panose="020B0400000000000000" pitchFamily="49" charset="-128"/>
              </a:rPr>
              <a:t>全職員が参集後、</a:t>
            </a:r>
            <a:r>
              <a:rPr lang="ja-JP" altLang="en-US" sz="1400" dirty="0">
                <a:solidFill>
                  <a:srgbClr val="FF0000"/>
                </a:solidFill>
                <a:latin typeface="BIZ UDゴシック" panose="020B0400000000000000" pitchFamily="49" charset="-128"/>
                <a:ea typeface="BIZ UDゴシック" panose="020B0400000000000000" pitchFamily="49" charset="-128"/>
              </a:rPr>
              <a:t>責任担当期間（当初は</a:t>
            </a:r>
            <a:r>
              <a:rPr lang="en-US" altLang="ja-JP" sz="1400" dirty="0">
                <a:solidFill>
                  <a:srgbClr val="FF0000"/>
                </a:solidFill>
                <a:latin typeface="BIZ UDゴシック" panose="020B0400000000000000" pitchFamily="49" charset="-128"/>
                <a:ea typeface="BIZ UDゴシック" panose="020B0400000000000000" pitchFamily="49" charset="-128"/>
              </a:rPr>
              <a:t>12</a:t>
            </a:r>
            <a:r>
              <a:rPr lang="ja-JP" altLang="en-US" sz="1400" dirty="0">
                <a:solidFill>
                  <a:srgbClr val="FF0000"/>
                </a:solidFill>
                <a:latin typeface="BIZ UDゴシック" panose="020B0400000000000000" pitchFamily="49" charset="-128"/>
                <a:ea typeface="BIZ UDゴシック" panose="020B0400000000000000" pitchFamily="49" charset="-128"/>
              </a:rPr>
              <a:t>時間）を設定し</a:t>
            </a:r>
            <a:r>
              <a:rPr lang="ja-JP" altLang="en-US" sz="1400" b="1" u="sng" dirty="0">
                <a:solidFill>
                  <a:schemeClr val="accent6">
                    <a:lumMod val="75000"/>
                  </a:schemeClr>
                </a:solidFill>
                <a:latin typeface="BIZ UDゴシック" panose="020B0400000000000000" pitchFamily="49" charset="-128"/>
                <a:ea typeface="BIZ UDゴシック" panose="020B0400000000000000" pitchFamily="49" charset="-128"/>
              </a:rPr>
              <a:t>丸数字</a:t>
            </a:r>
            <a:r>
              <a:rPr lang="ja-JP" altLang="en-US" sz="1400" dirty="0">
                <a:solidFill>
                  <a:srgbClr val="FF0000"/>
                </a:solidFill>
                <a:latin typeface="BIZ UDゴシック" panose="020B0400000000000000" pitchFamily="49" charset="-128"/>
                <a:ea typeface="BIZ UDゴシック" panose="020B0400000000000000" pitchFamily="49" charset="-128"/>
              </a:rPr>
              <a:t>の順に勤務交代する方法</a:t>
            </a:r>
            <a:endParaRPr lang="en-US" altLang="ja-JP" sz="1400" dirty="0">
              <a:solidFill>
                <a:srgbClr val="FF0000"/>
              </a:solidFill>
              <a:latin typeface="BIZ UDゴシック" panose="020B0400000000000000" pitchFamily="49" charset="-128"/>
              <a:ea typeface="BIZ UDゴシック" panose="020B0400000000000000" pitchFamily="49" charset="-128"/>
            </a:endParaRPr>
          </a:p>
          <a:p>
            <a:r>
              <a:rPr lang="ja-JP" altLang="en-US" sz="1400" dirty="0">
                <a:solidFill>
                  <a:srgbClr val="FF0000"/>
                </a:solidFill>
                <a:latin typeface="BIZ UDゴシック" panose="020B0400000000000000" pitchFamily="49" charset="-128"/>
                <a:ea typeface="BIZ UDゴシック" panose="020B0400000000000000" pitchFamily="49" charset="-128"/>
              </a:rPr>
              <a:t>　　　</a:t>
            </a:r>
            <a:r>
              <a:rPr lang="ja-JP" altLang="en-US" sz="1400" dirty="0">
                <a:latin typeface="BIZ UDゴシック" panose="020B0400000000000000" pitchFamily="49" charset="-128"/>
                <a:ea typeface="BIZ UDゴシック" panose="020B0400000000000000" pitchFamily="49" charset="-128"/>
              </a:rPr>
              <a:t>　➡　勤務交代は職員の参集状況により変化するが、交代順を事前に定めておくことが重要である</a:t>
            </a:r>
            <a:endParaRPr lang="en-US" altLang="ja-JP" sz="1400" dirty="0">
              <a:latin typeface="BIZ UDゴシック" panose="020B0400000000000000" pitchFamily="49" charset="-128"/>
              <a:ea typeface="BIZ UDゴシック" panose="020B0400000000000000" pitchFamily="49" charset="-128"/>
            </a:endParaRPr>
          </a:p>
          <a:p>
            <a:endParaRPr kumimoji="1" lang="ja-JP" altLang="en-US" dirty="0"/>
          </a:p>
        </p:txBody>
      </p:sp>
      <p:sp>
        <p:nvSpPr>
          <p:cNvPr id="8" name="テキスト ボックス 7">
            <a:extLst>
              <a:ext uri="{FF2B5EF4-FFF2-40B4-BE49-F238E27FC236}">
                <a16:creationId xmlns:a16="http://schemas.microsoft.com/office/drawing/2014/main" id="{DD630ABE-E3BF-CDCD-DE12-30748AB65790}"/>
              </a:ext>
            </a:extLst>
          </p:cNvPr>
          <p:cNvSpPr txBox="1"/>
          <p:nvPr/>
        </p:nvSpPr>
        <p:spPr>
          <a:xfrm>
            <a:off x="584501" y="4341619"/>
            <a:ext cx="8960282" cy="800219"/>
          </a:xfrm>
          <a:prstGeom prst="rect">
            <a:avLst/>
          </a:prstGeom>
          <a:noFill/>
        </p:spPr>
        <p:txBody>
          <a:bodyPr wrap="square" rtlCol="0">
            <a:spAutoFit/>
          </a:bodyPr>
          <a:lstStyle/>
          <a:p>
            <a:r>
              <a:rPr lang="en-US" altLang="ja-JP" sz="1400" b="1" dirty="0">
                <a:highlight>
                  <a:srgbClr val="FFFF00"/>
                </a:highlight>
                <a:latin typeface="BIZ UDPゴシック" panose="020B0400000000000000" pitchFamily="50" charset="-128"/>
                <a:ea typeface="BIZ UDPゴシック" panose="020B0400000000000000" pitchFamily="50" charset="-128"/>
              </a:rPr>
              <a:t>【</a:t>
            </a:r>
            <a:r>
              <a:rPr lang="ja-JP" altLang="en-US" sz="1400" b="1" dirty="0">
                <a:highlight>
                  <a:srgbClr val="FFFF00"/>
                </a:highlight>
                <a:latin typeface="BIZ UDPゴシック" panose="020B0400000000000000" pitchFamily="50" charset="-128"/>
                <a:ea typeface="BIZ UDPゴシック" panose="020B0400000000000000" pitchFamily="50" charset="-128"/>
              </a:rPr>
              <a:t>例２</a:t>
            </a:r>
            <a:r>
              <a:rPr lang="en-US" altLang="ja-JP" sz="1400" b="1" dirty="0">
                <a:highlight>
                  <a:srgbClr val="FFFF00"/>
                </a:highlight>
                <a:latin typeface="BIZ UDPゴシック" panose="020B0400000000000000" pitchFamily="50" charset="-128"/>
                <a:ea typeface="BIZ UDPゴシック" panose="020B0400000000000000" pitchFamily="50" charset="-128"/>
              </a:rPr>
              <a:t>】</a:t>
            </a:r>
            <a:r>
              <a:rPr lang="ja-JP" altLang="en-US" sz="1400" b="1" dirty="0">
                <a:highlight>
                  <a:srgbClr val="FFFF00"/>
                </a:highlight>
                <a:latin typeface="BIZ UDPゴシック" panose="020B0400000000000000" pitchFamily="50" charset="-128"/>
                <a:ea typeface="BIZ UDPゴシック" panose="020B0400000000000000" pitchFamily="50" charset="-128"/>
              </a:rPr>
              <a:t>　</a:t>
            </a:r>
            <a:r>
              <a:rPr lang="ja-JP" altLang="ja-JP" sz="1400" b="1" dirty="0">
                <a:highlight>
                  <a:srgbClr val="FFFF00"/>
                </a:highlight>
                <a:latin typeface="BIZ UDPゴシック" panose="020B0400000000000000" pitchFamily="50" charset="-128"/>
                <a:ea typeface="BIZ UDPゴシック" panose="020B0400000000000000" pitchFamily="50" charset="-128"/>
              </a:rPr>
              <a:t>班を</a:t>
            </a:r>
            <a:r>
              <a:rPr lang="ja-JP" altLang="en-US" sz="1400" b="1" dirty="0">
                <a:highlight>
                  <a:srgbClr val="FFFF00"/>
                </a:highlight>
                <a:latin typeface="BIZ UDPゴシック" panose="020B0400000000000000" pitchFamily="50" charset="-128"/>
                <a:ea typeface="BIZ UDPゴシック" panose="020B0400000000000000" pitchFamily="50" charset="-128"/>
              </a:rPr>
              <a:t>１</a:t>
            </a:r>
            <a:r>
              <a:rPr lang="ja-JP" altLang="ja-JP" sz="1400" b="1" dirty="0">
                <a:highlight>
                  <a:srgbClr val="FFFF00"/>
                </a:highlight>
                <a:latin typeface="BIZ UDPゴシック" panose="020B0400000000000000" pitchFamily="50" charset="-128"/>
                <a:ea typeface="BIZ UDPゴシック" panose="020B0400000000000000" pitchFamily="50" charset="-128"/>
              </a:rPr>
              <a:t>課で構成する場合</a:t>
            </a:r>
            <a:endParaRPr lang="en-US" altLang="ja-JP" sz="1400" b="1" dirty="0">
              <a:highlight>
                <a:srgbClr val="FFFF00"/>
              </a:highlight>
              <a:latin typeface="BIZ UDPゴシック" panose="020B0400000000000000" pitchFamily="50" charset="-128"/>
              <a:ea typeface="BIZ UDPゴシック" panose="020B0400000000000000" pitchFamily="50" charset="-128"/>
            </a:endParaRPr>
          </a:p>
          <a:p>
            <a:r>
              <a:rPr lang="ja-JP" altLang="en-US" sz="1400" dirty="0"/>
              <a:t>　　　</a:t>
            </a:r>
            <a:r>
              <a:rPr lang="ja-JP" altLang="en-US" sz="1400" dirty="0">
                <a:latin typeface="BIZ UDゴシック" panose="020B0400000000000000" pitchFamily="49" charset="-128"/>
                <a:ea typeface="BIZ UDゴシック" panose="020B0400000000000000" pitchFamily="49" charset="-128"/>
              </a:rPr>
              <a:t>例１と同じ考え方で、</a:t>
            </a:r>
            <a:r>
              <a:rPr lang="ja-JP" altLang="en-US" sz="1400" dirty="0">
                <a:solidFill>
                  <a:srgbClr val="FF0000"/>
                </a:solidFill>
                <a:latin typeface="BIZ UDゴシック" panose="020B0400000000000000" pitchFamily="49" charset="-128"/>
                <a:ea typeface="BIZ UDゴシック" panose="020B0400000000000000" pitchFamily="49" charset="-128"/>
              </a:rPr>
              <a:t>１課の中で勤務交代する方法</a:t>
            </a:r>
            <a:endParaRPr lang="en-US" altLang="ja-JP" sz="1400" dirty="0">
              <a:latin typeface="BIZ UDゴシック" panose="020B0400000000000000" pitchFamily="49" charset="-128"/>
              <a:ea typeface="BIZ UDゴシック" panose="020B0400000000000000" pitchFamily="49" charset="-128"/>
            </a:endParaRPr>
          </a:p>
          <a:p>
            <a:endParaRPr kumimoji="1" lang="ja-JP" altLang="en-US" dirty="0"/>
          </a:p>
        </p:txBody>
      </p:sp>
    </p:spTree>
    <p:extLst>
      <p:ext uri="{BB962C8B-B14F-4D97-AF65-F5344CB8AC3E}">
        <p14:creationId xmlns:p14="http://schemas.microsoft.com/office/powerpoint/2010/main" val="4191871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DDD5B-DE83-AEF2-6415-83C7A48A2B84}"/>
            </a:ext>
          </a:extLst>
        </p:cNvPr>
        <p:cNvGrpSpPr/>
        <p:nvPr/>
      </p:nvGrpSpPr>
      <p:grpSpPr>
        <a:xfrm>
          <a:off x="0" y="0"/>
          <a:ext cx="0" cy="0"/>
          <a:chOff x="0" y="0"/>
          <a:chExt cx="0" cy="0"/>
        </a:xfrm>
      </p:grpSpPr>
      <p:sp>
        <p:nvSpPr>
          <p:cNvPr id="52" name="四角形: 角を丸くする 51">
            <a:extLst>
              <a:ext uri="{FF2B5EF4-FFF2-40B4-BE49-F238E27FC236}">
                <a16:creationId xmlns:a16="http://schemas.microsoft.com/office/drawing/2014/main" id="{98338FE7-0A4C-1C92-ECA4-875079E13261}"/>
              </a:ext>
            </a:extLst>
          </p:cNvPr>
          <p:cNvSpPr/>
          <p:nvPr/>
        </p:nvSpPr>
        <p:spPr>
          <a:xfrm>
            <a:off x="5000898" y="4784312"/>
            <a:ext cx="4530453" cy="1944216"/>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FABC9EA2-5957-D4F4-8AB6-CC40474C26B2}"/>
              </a:ext>
            </a:extLst>
          </p:cNvPr>
          <p:cNvSpPr/>
          <p:nvPr/>
        </p:nvSpPr>
        <p:spPr>
          <a:xfrm>
            <a:off x="336646" y="4784312"/>
            <a:ext cx="4530453" cy="1944216"/>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正方形/長方形 47">
            <a:extLst>
              <a:ext uri="{FF2B5EF4-FFF2-40B4-BE49-F238E27FC236}">
                <a16:creationId xmlns:a16="http://schemas.microsoft.com/office/drawing/2014/main" id="{1BC72B29-1E79-7E30-39E5-C867F14B27EC}"/>
              </a:ext>
            </a:extLst>
          </p:cNvPr>
          <p:cNvSpPr/>
          <p:nvPr/>
        </p:nvSpPr>
        <p:spPr>
          <a:xfrm>
            <a:off x="4234749" y="1711741"/>
            <a:ext cx="646243" cy="12455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40EAC0A3-1461-4D31-55E9-3B94E40BEA65}"/>
              </a:ext>
            </a:extLst>
          </p:cNvPr>
          <p:cNvSpPr/>
          <p:nvPr/>
        </p:nvSpPr>
        <p:spPr>
          <a:xfrm>
            <a:off x="4234749" y="2588434"/>
            <a:ext cx="646243" cy="12455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386D867E-A50D-E0C1-A33C-BD0F197A7DC4}"/>
              </a:ext>
            </a:extLst>
          </p:cNvPr>
          <p:cNvSpPr/>
          <p:nvPr/>
        </p:nvSpPr>
        <p:spPr>
          <a:xfrm>
            <a:off x="4971613" y="2672229"/>
            <a:ext cx="646243" cy="12455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F625017A-ACA3-7E7C-2072-A10381E038DE}"/>
              </a:ext>
            </a:extLst>
          </p:cNvPr>
          <p:cNvSpPr/>
          <p:nvPr/>
        </p:nvSpPr>
        <p:spPr>
          <a:xfrm>
            <a:off x="4902774" y="1920491"/>
            <a:ext cx="646243" cy="12455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1CCB2AF0-CD49-5981-CD0E-5E5D5CD612A5}"/>
              </a:ext>
            </a:extLst>
          </p:cNvPr>
          <p:cNvSpPr/>
          <p:nvPr/>
        </p:nvSpPr>
        <p:spPr>
          <a:xfrm>
            <a:off x="4867099" y="1325371"/>
            <a:ext cx="104514" cy="1837101"/>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8812F8B-0FC1-F9E6-D84B-15C94DC936D7}"/>
              </a:ext>
            </a:extLst>
          </p:cNvPr>
          <p:cNvSpPr/>
          <p:nvPr/>
        </p:nvSpPr>
        <p:spPr>
          <a:xfrm>
            <a:off x="344488" y="1322999"/>
            <a:ext cx="4314377" cy="724989"/>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2400" dirty="0">
                <a:solidFill>
                  <a:schemeClr val="tx1"/>
                </a:solidFill>
                <a:latin typeface="ＤＦ特太ゴシック体" panose="020B0509000000000000" pitchFamily="49" charset="-128"/>
                <a:ea typeface="ＤＦ特太ゴシック体" panose="020B0509000000000000" pitchFamily="49" charset="-128"/>
              </a:rPr>
              <a:t>指揮統制</a:t>
            </a:r>
          </a:p>
        </p:txBody>
      </p:sp>
      <p:sp>
        <p:nvSpPr>
          <p:cNvPr id="4" name="テキスト ボックス 3">
            <a:extLst>
              <a:ext uri="{FF2B5EF4-FFF2-40B4-BE49-F238E27FC236}">
                <a16:creationId xmlns:a16="http://schemas.microsoft.com/office/drawing/2014/main" id="{018962E5-8B16-867D-87A7-D1980D472734}"/>
              </a:ext>
            </a:extLst>
          </p:cNvPr>
          <p:cNvSpPr txBox="1"/>
          <p:nvPr/>
        </p:nvSpPr>
        <p:spPr>
          <a:xfrm>
            <a:off x="2628585" y="808394"/>
            <a:ext cx="4581541" cy="523220"/>
          </a:xfrm>
          <a:prstGeom prst="rect">
            <a:avLst/>
          </a:prstGeom>
          <a:noFill/>
        </p:spPr>
        <p:txBody>
          <a:bodyPr wrap="square" rtlCol="0">
            <a:spAutoFit/>
          </a:bodyPr>
          <a:lstStyle/>
          <a:p>
            <a:pPr algn="ctr"/>
            <a:r>
              <a:rPr kumimoji="1" lang="ja-JP" altLang="en-US" sz="2800" u="sng" dirty="0">
                <a:latin typeface="ＤＦ特太ゴシック体" panose="020B0509000000000000" pitchFamily="49" charset="-128"/>
                <a:ea typeface="ＤＦ特太ゴシック体" panose="020B0509000000000000" pitchFamily="49" charset="-128"/>
              </a:rPr>
              <a:t>災害対策本部会議</a:t>
            </a:r>
          </a:p>
        </p:txBody>
      </p:sp>
      <p:sp>
        <p:nvSpPr>
          <p:cNvPr id="12" name="正方形/長方形 11">
            <a:extLst>
              <a:ext uri="{FF2B5EF4-FFF2-40B4-BE49-F238E27FC236}">
                <a16:creationId xmlns:a16="http://schemas.microsoft.com/office/drawing/2014/main" id="{6D43396D-CF3A-A697-4CB8-4300781F7A12}"/>
              </a:ext>
            </a:extLst>
          </p:cNvPr>
          <p:cNvSpPr/>
          <p:nvPr/>
        </p:nvSpPr>
        <p:spPr>
          <a:xfrm>
            <a:off x="5175075" y="1304764"/>
            <a:ext cx="4314377" cy="983969"/>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chemeClr val="tx1"/>
                </a:solidFill>
                <a:latin typeface="ＤＦ特太ゴシック体" panose="020B0509000000000000" pitchFamily="49" charset="-128"/>
                <a:ea typeface="ＤＦ特太ゴシック体" panose="020B0509000000000000" pitchFamily="49" charset="-128"/>
              </a:rPr>
              <a:t>後方支援</a:t>
            </a:r>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13" name="四角形: 角を丸くする 12">
            <a:extLst>
              <a:ext uri="{FF2B5EF4-FFF2-40B4-BE49-F238E27FC236}">
                <a16:creationId xmlns:a16="http://schemas.microsoft.com/office/drawing/2014/main" id="{B9161513-08A9-5588-C355-BA05FB5275F2}"/>
              </a:ext>
            </a:extLst>
          </p:cNvPr>
          <p:cNvSpPr/>
          <p:nvPr/>
        </p:nvSpPr>
        <p:spPr>
          <a:xfrm>
            <a:off x="6755244" y="1401986"/>
            <a:ext cx="2628292" cy="338549"/>
          </a:xfrm>
          <a:prstGeom prst="roundRect">
            <a:avLst/>
          </a:prstGeom>
          <a:solidFill>
            <a:schemeClr val="accent4"/>
          </a:solidFill>
          <a:ln w="15875">
            <a:solidFill>
              <a:schemeClr val="accent4">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サービス提供部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078F3CBE-303D-6DB5-EC9A-30B0ADF0D7CF}"/>
              </a:ext>
            </a:extLst>
          </p:cNvPr>
          <p:cNvSpPr/>
          <p:nvPr/>
        </p:nvSpPr>
        <p:spPr>
          <a:xfrm>
            <a:off x="6746699" y="1864646"/>
            <a:ext cx="2628292" cy="338548"/>
          </a:xfrm>
          <a:prstGeom prst="roundRect">
            <a:avLst/>
          </a:prstGeom>
          <a:solidFill>
            <a:schemeClr val="accent4"/>
          </a:solidFill>
          <a:ln w="15875">
            <a:solidFill>
              <a:schemeClr val="accent4">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業務支援部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2B874E94-EB0E-1021-40DD-C0772B90ACA8}"/>
              </a:ext>
            </a:extLst>
          </p:cNvPr>
          <p:cNvSpPr/>
          <p:nvPr/>
        </p:nvSpPr>
        <p:spPr>
          <a:xfrm>
            <a:off x="5179056" y="2361699"/>
            <a:ext cx="4310396" cy="548817"/>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chemeClr val="accent6">
                    <a:lumMod val="75000"/>
                  </a:schemeClr>
                </a:solidFill>
                <a:latin typeface="ＤＦ特太ゴシック体" panose="020B0509000000000000" pitchFamily="49" charset="-128"/>
                <a:ea typeface="ＤＦ特太ゴシック体" panose="020B0509000000000000" pitchFamily="49" charset="-128"/>
              </a:rPr>
              <a:t>総務</a:t>
            </a:r>
            <a:endParaRPr kumimoji="1" lang="ja-JP" altLang="en-US" sz="2400" dirty="0">
              <a:solidFill>
                <a:schemeClr val="accent6">
                  <a:lumMod val="75000"/>
                </a:schemeClr>
              </a:solidFill>
              <a:latin typeface="ＤＦ特太ゴシック体" panose="020B0509000000000000" pitchFamily="49" charset="-128"/>
              <a:ea typeface="ＤＦ特太ゴシック体" panose="020B0509000000000000" pitchFamily="49" charset="-128"/>
            </a:endParaRPr>
          </a:p>
        </p:txBody>
      </p:sp>
      <p:sp>
        <p:nvSpPr>
          <p:cNvPr id="16" name="四角形: 角を丸くする 15">
            <a:extLst>
              <a:ext uri="{FF2B5EF4-FFF2-40B4-BE49-F238E27FC236}">
                <a16:creationId xmlns:a16="http://schemas.microsoft.com/office/drawing/2014/main" id="{B7B9634A-CA09-4800-5DF9-92F956389647}"/>
              </a:ext>
            </a:extLst>
          </p:cNvPr>
          <p:cNvSpPr/>
          <p:nvPr/>
        </p:nvSpPr>
        <p:spPr>
          <a:xfrm>
            <a:off x="6746699" y="2452095"/>
            <a:ext cx="2628292" cy="338548"/>
          </a:xfrm>
          <a:prstGeom prst="roundRect">
            <a:avLst/>
          </a:prstGeom>
          <a:solidFill>
            <a:schemeClr val="accent6">
              <a:lumMod val="75000"/>
            </a:schemeClr>
          </a:solidFill>
          <a:ln w="15875">
            <a:solidFill>
              <a:schemeClr val="accent6">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総務部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8F61EAAD-61B5-5C67-E366-35BF3572E6A4}"/>
              </a:ext>
            </a:extLst>
          </p:cNvPr>
          <p:cNvSpPr/>
          <p:nvPr/>
        </p:nvSpPr>
        <p:spPr>
          <a:xfrm>
            <a:off x="361280" y="2208242"/>
            <a:ext cx="4309602" cy="702084"/>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chemeClr val="accent5">
                    <a:lumMod val="50000"/>
                  </a:schemeClr>
                </a:solidFill>
                <a:latin typeface="ＤＦ特太ゴシック体" panose="020B0509000000000000" pitchFamily="49" charset="-128"/>
                <a:ea typeface="ＤＦ特太ゴシック体" panose="020B0509000000000000" pitchFamily="49" charset="-128"/>
              </a:rPr>
              <a:t>対策立案</a:t>
            </a:r>
            <a:endParaRPr kumimoji="1" lang="ja-JP" altLang="en-US" sz="2400" dirty="0">
              <a:solidFill>
                <a:schemeClr val="accent5">
                  <a:lumMod val="50000"/>
                </a:schemeClr>
              </a:solidFill>
              <a:latin typeface="ＤＦ特太ゴシック体" panose="020B0509000000000000" pitchFamily="49" charset="-128"/>
              <a:ea typeface="ＤＦ特太ゴシック体" panose="020B0509000000000000" pitchFamily="49" charset="-128"/>
            </a:endParaRPr>
          </a:p>
        </p:txBody>
      </p:sp>
      <p:sp>
        <p:nvSpPr>
          <p:cNvPr id="18" name="四角形: 角を丸くする 17">
            <a:extLst>
              <a:ext uri="{FF2B5EF4-FFF2-40B4-BE49-F238E27FC236}">
                <a16:creationId xmlns:a16="http://schemas.microsoft.com/office/drawing/2014/main" id="{BF55DD3A-BE63-5D26-87E4-EC96D025B778}"/>
              </a:ext>
            </a:extLst>
          </p:cNvPr>
          <p:cNvSpPr/>
          <p:nvPr/>
        </p:nvSpPr>
        <p:spPr>
          <a:xfrm>
            <a:off x="1817017" y="2377150"/>
            <a:ext cx="2628292" cy="338548"/>
          </a:xfrm>
          <a:prstGeom prst="roundRect">
            <a:avLst/>
          </a:prstGeom>
          <a:solidFill>
            <a:schemeClr val="accent5"/>
          </a:solidFill>
          <a:ln w="15875">
            <a:solidFill>
              <a:schemeClr val="accent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対策立案部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BE21ABBA-8769-CD5A-B074-53D3F0D70F47}"/>
              </a:ext>
            </a:extLst>
          </p:cNvPr>
          <p:cNvSpPr/>
          <p:nvPr/>
        </p:nvSpPr>
        <p:spPr>
          <a:xfrm>
            <a:off x="1817017" y="1477122"/>
            <a:ext cx="2628292" cy="338548"/>
          </a:xfrm>
          <a:prstGeom prst="roundRect">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指揮統括部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226D8F8F-8C67-4EE7-A77E-D44096E72053}"/>
              </a:ext>
            </a:extLst>
          </p:cNvPr>
          <p:cNvSpPr/>
          <p:nvPr/>
        </p:nvSpPr>
        <p:spPr>
          <a:xfrm>
            <a:off x="349262" y="3032956"/>
            <a:ext cx="9140189" cy="1467264"/>
          </a:xfrm>
          <a:prstGeom prst="rect">
            <a:avLst/>
          </a:prstGeom>
          <a:solidFill>
            <a:srgbClr val="F5DD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rgbClr val="FF0000"/>
                </a:solidFill>
                <a:latin typeface="ＤＦ特太ゴシック体" panose="020B0509000000000000" pitchFamily="49" charset="-128"/>
                <a:ea typeface="ＤＦ特太ゴシック体" panose="020B0509000000000000" pitchFamily="49" charset="-128"/>
              </a:rPr>
              <a:t>事態対処</a:t>
            </a:r>
            <a:endParaRPr kumimoji="1" lang="ja-JP" altLang="en-US" sz="2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2" name="四角形: 角を丸くする 21">
            <a:extLst>
              <a:ext uri="{FF2B5EF4-FFF2-40B4-BE49-F238E27FC236}">
                <a16:creationId xmlns:a16="http://schemas.microsoft.com/office/drawing/2014/main" id="{38384928-919D-AF7F-AB93-CBDE5C9C1ED6}"/>
              </a:ext>
            </a:extLst>
          </p:cNvPr>
          <p:cNvSpPr/>
          <p:nvPr/>
        </p:nvSpPr>
        <p:spPr>
          <a:xfrm>
            <a:off x="4529487" y="3599772"/>
            <a:ext cx="2367729"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住宅復旧部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458404E8-DEDA-E02C-4660-C2EC1CEB0F58}"/>
              </a:ext>
            </a:extLst>
          </p:cNvPr>
          <p:cNvSpPr/>
          <p:nvPr/>
        </p:nvSpPr>
        <p:spPr>
          <a:xfrm>
            <a:off x="6997466" y="3157355"/>
            <a:ext cx="2367729"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保健・防疫部</a:t>
            </a:r>
            <a:endParaRPr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6E9A5794-B4D9-57ED-0F34-130FDA6DE353}"/>
              </a:ext>
            </a:extLst>
          </p:cNvPr>
          <p:cNvSpPr/>
          <p:nvPr/>
        </p:nvSpPr>
        <p:spPr>
          <a:xfrm>
            <a:off x="4529487" y="4019051"/>
            <a:ext cx="2367729"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土木復旧部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E1474C5-C2B4-09C8-8EA9-090983878D98}"/>
              </a:ext>
            </a:extLst>
          </p:cNvPr>
          <p:cNvSpPr/>
          <p:nvPr/>
        </p:nvSpPr>
        <p:spPr>
          <a:xfrm>
            <a:off x="6997466" y="3586195"/>
            <a:ext cx="2367729"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要配慮者対応部</a:t>
            </a:r>
            <a:endParaRPr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79796708-B97B-014E-8016-CD32D1FE40E0}"/>
              </a:ext>
            </a:extLst>
          </p:cNvPr>
          <p:cNvSpPr/>
          <p:nvPr/>
        </p:nvSpPr>
        <p:spPr>
          <a:xfrm>
            <a:off x="2039402" y="3587225"/>
            <a:ext cx="2367729"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環境衛生部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D840B227-D89A-11AE-CBE0-F9935E9ADAD4}"/>
              </a:ext>
            </a:extLst>
          </p:cNvPr>
          <p:cNvSpPr/>
          <p:nvPr/>
        </p:nvSpPr>
        <p:spPr>
          <a:xfrm>
            <a:off x="6997466" y="4011955"/>
            <a:ext cx="2367729"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1"/>
                </a:solidFill>
                <a:latin typeface="BIZ UDPゴシック" panose="020B0400000000000000" pitchFamily="50" charset="-128"/>
                <a:ea typeface="BIZ UDPゴシック" panose="020B0400000000000000" pitchFamily="50" charset="-128"/>
              </a:rPr>
              <a:t>施設再開部</a:t>
            </a:r>
            <a:endParaRPr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6CA0D9FF-DD16-D923-0097-87A55A39A817}"/>
              </a:ext>
            </a:extLst>
          </p:cNvPr>
          <p:cNvSpPr/>
          <p:nvPr/>
        </p:nvSpPr>
        <p:spPr>
          <a:xfrm>
            <a:off x="4516199" y="3173928"/>
            <a:ext cx="2367729"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上下水道復旧部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F1914958-9F86-8E0E-947F-273DFDA0C817}"/>
              </a:ext>
            </a:extLst>
          </p:cNvPr>
          <p:cNvSpPr/>
          <p:nvPr/>
        </p:nvSpPr>
        <p:spPr>
          <a:xfrm>
            <a:off x="2045211" y="3995500"/>
            <a:ext cx="2367729"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災害相談窓口部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D9DAF1E9-C1C2-1F92-74FE-1A9B9CD8F132}"/>
              </a:ext>
            </a:extLst>
          </p:cNvPr>
          <p:cNvSpPr/>
          <p:nvPr/>
        </p:nvSpPr>
        <p:spPr>
          <a:xfrm>
            <a:off x="2045211" y="3160152"/>
            <a:ext cx="2367729" cy="338548"/>
          </a:xfrm>
          <a:prstGeom prst="roundRect">
            <a:avLst/>
          </a:prstGeom>
          <a:solidFill>
            <a:srgbClr val="FF0000"/>
          </a:solidFill>
          <a:ln w="158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避難所等運営部</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330E77CA-F3B7-D993-DD0D-2875BD924B3C}"/>
              </a:ext>
            </a:extLst>
          </p:cNvPr>
          <p:cNvSpPr>
            <a:spLocks noGrp="1"/>
          </p:cNvSpPr>
          <p:nvPr>
            <p:ph type="sldNum" sz="quarter" idx="12"/>
          </p:nvPr>
        </p:nvSpPr>
        <p:spPr/>
        <p:txBody>
          <a:bodyPr/>
          <a:lstStyle/>
          <a:p>
            <a:fld id="{2C9400E4-C46D-48FA-AEA0-ED136F70A0E5}" type="slidenum">
              <a:rPr kumimoji="1" lang="ja-JP" altLang="en-US" smtClean="0"/>
              <a:t>44</a:t>
            </a:fld>
            <a:endParaRPr kumimoji="1" lang="ja-JP" altLang="en-US" dirty="0"/>
          </a:p>
        </p:txBody>
      </p:sp>
      <p:sp>
        <p:nvSpPr>
          <p:cNvPr id="9" name="四角形 150">
            <a:extLst>
              <a:ext uri="{FF2B5EF4-FFF2-40B4-BE49-F238E27FC236}">
                <a16:creationId xmlns:a16="http://schemas.microsoft.com/office/drawing/2014/main" id="{525D84CA-1C9C-F59E-CAC8-0AF380779470}"/>
              </a:ext>
            </a:extLst>
          </p:cNvPr>
          <p:cNvSpPr txBox="1">
            <a:spLocks/>
          </p:cNvSpPr>
          <p:nvPr/>
        </p:nvSpPr>
        <p:spPr>
          <a:xfrm>
            <a:off x="274186" y="188640"/>
            <a:ext cx="9357627" cy="635139"/>
          </a:xfrm>
          <a:prstGeom prst="rect">
            <a:avLst/>
          </a:prstGeom>
          <a:solidFill>
            <a:schemeClr val="accent5"/>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dirty="0">
                <a:solidFill>
                  <a:schemeClr val="bg1"/>
                </a:solidFill>
                <a:latin typeface="AR丸ゴシック体E"/>
                <a:ea typeface="AR丸ゴシック体E"/>
              </a:rPr>
              <a:t>（参考）「和光版ＩＣＳ」の導入イメージ</a:t>
            </a:r>
            <a:endParaRPr lang="ja-JP" altLang="en-US" dirty="0">
              <a:solidFill>
                <a:schemeClr val="bg1"/>
              </a:solidFill>
              <a:latin typeface="AR丸ゴシック体E"/>
              <a:ea typeface="AR丸ゴシック体E"/>
            </a:endParaRPr>
          </a:p>
        </p:txBody>
      </p:sp>
      <p:sp>
        <p:nvSpPr>
          <p:cNvPr id="49" name="テキスト ボックス 48">
            <a:extLst>
              <a:ext uri="{FF2B5EF4-FFF2-40B4-BE49-F238E27FC236}">
                <a16:creationId xmlns:a16="http://schemas.microsoft.com/office/drawing/2014/main" id="{31E33F74-9DC6-E784-6EBC-9D27952F2538}"/>
              </a:ext>
            </a:extLst>
          </p:cNvPr>
          <p:cNvSpPr txBox="1"/>
          <p:nvPr/>
        </p:nvSpPr>
        <p:spPr>
          <a:xfrm>
            <a:off x="1472805" y="4666294"/>
            <a:ext cx="3392890" cy="307777"/>
          </a:xfrm>
          <a:prstGeom prst="rect">
            <a:avLst/>
          </a:prstGeom>
          <a:noFill/>
        </p:spPr>
        <p:txBody>
          <a:bodyPr wrap="square" rtlCol="0">
            <a:spAutoFit/>
          </a:bodyPr>
          <a:lstStyle/>
          <a:p>
            <a:r>
              <a:rPr kumimoji="1" lang="ja-JP" altLang="en-US" sz="1400" b="1" dirty="0">
                <a:solidFill>
                  <a:schemeClr val="accent5">
                    <a:lumMod val="50000"/>
                  </a:schemeClr>
                </a:solidFill>
                <a:latin typeface="BIZ UDゴシック" panose="020B0400000000000000" pitchFamily="49" charset="-128"/>
                <a:ea typeface="BIZ UDゴシック" panose="020B0400000000000000" pitchFamily="49" charset="-128"/>
              </a:rPr>
              <a:t>組織</a:t>
            </a:r>
            <a:r>
              <a:rPr kumimoji="1" lang="en-US" altLang="ja-JP" sz="1400" b="1" dirty="0">
                <a:solidFill>
                  <a:schemeClr val="accent5">
                    <a:lumMod val="50000"/>
                  </a:schemeClr>
                </a:solidFill>
                <a:latin typeface="BIZ UDゴシック" panose="020B0400000000000000" pitchFamily="49" charset="-128"/>
                <a:ea typeface="BIZ UDゴシック" panose="020B0400000000000000" pitchFamily="49" charset="-128"/>
              </a:rPr>
              <a:t>(</a:t>
            </a:r>
            <a:r>
              <a:rPr kumimoji="1" lang="ja-JP" altLang="en-US" sz="1400" b="1" dirty="0">
                <a:solidFill>
                  <a:schemeClr val="accent5">
                    <a:lumMod val="50000"/>
                  </a:schemeClr>
                </a:solidFill>
                <a:latin typeface="BIZ UDゴシック" panose="020B0400000000000000" pitchFamily="49" charset="-128"/>
                <a:ea typeface="BIZ UDゴシック" panose="020B0400000000000000" pitchFamily="49" charset="-128"/>
              </a:rPr>
              <a:t>人</a:t>
            </a:r>
            <a:r>
              <a:rPr kumimoji="1" lang="en-US" altLang="ja-JP" sz="1400" b="1" dirty="0">
                <a:solidFill>
                  <a:schemeClr val="accent5">
                    <a:lumMod val="50000"/>
                  </a:schemeClr>
                </a:solidFill>
                <a:latin typeface="BIZ UDゴシック" panose="020B0400000000000000" pitchFamily="49" charset="-128"/>
                <a:ea typeface="BIZ UDゴシック" panose="020B0400000000000000" pitchFamily="49" charset="-128"/>
              </a:rPr>
              <a:t>)</a:t>
            </a:r>
            <a:r>
              <a:rPr kumimoji="1" lang="ja-JP" altLang="en-US" sz="1400" b="1" dirty="0">
                <a:solidFill>
                  <a:schemeClr val="accent5">
                    <a:lumMod val="50000"/>
                  </a:schemeClr>
                </a:solidFill>
                <a:latin typeface="BIZ UDゴシック" panose="020B0400000000000000" pitchFamily="49" charset="-128"/>
                <a:ea typeface="BIZ UDゴシック" panose="020B0400000000000000" pitchFamily="49" charset="-128"/>
              </a:rPr>
              <a:t>に任務</a:t>
            </a:r>
            <a:r>
              <a:rPr kumimoji="1" lang="en-US" altLang="ja-JP" sz="1400" b="1" dirty="0">
                <a:solidFill>
                  <a:schemeClr val="accent5">
                    <a:lumMod val="50000"/>
                  </a:schemeClr>
                </a:solidFill>
                <a:latin typeface="BIZ UDゴシック" panose="020B0400000000000000" pitchFamily="49" charset="-128"/>
                <a:ea typeface="BIZ UDゴシック" panose="020B0400000000000000" pitchFamily="49" charset="-128"/>
              </a:rPr>
              <a:t>(</a:t>
            </a:r>
            <a:r>
              <a:rPr lang="ja-JP" altLang="en-US" sz="1400" b="1" dirty="0">
                <a:solidFill>
                  <a:schemeClr val="accent5">
                    <a:lumMod val="50000"/>
                  </a:schemeClr>
                </a:solidFill>
                <a:latin typeface="BIZ UDゴシック" panose="020B0400000000000000" pitchFamily="49" charset="-128"/>
                <a:ea typeface="BIZ UDゴシック" panose="020B0400000000000000" pitchFamily="49" charset="-128"/>
              </a:rPr>
              <a:t>仕事</a:t>
            </a:r>
            <a:r>
              <a:rPr kumimoji="1" lang="en-US" altLang="ja-JP" sz="1400" b="1" dirty="0">
                <a:solidFill>
                  <a:schemeClr val="accent5">
                    <a:lumMod val="50000"/>
                  </a:schemeClr>
                </a:solidFill>
                <a:latin typeface="BIZ UDゴシック" panose="020B0400000000000000" pitchFamily="49" charset="-128"/>
                <a:ea typeface="BIZ UDゴシック" panose="020B0400000000000000" pitchFamily="49" charset="-128"/>
              </a:rPr>
              <a:t>)</a:t>
            </a:r>
            <a:r>
              <a:rPr kumimoji="1" lang="ja-JP" altLang="en-US" sz="1400" b="1" dirty="0">
                <a:solidFill>
                  <a:schemeClr val="accent5">
                    <a:lumMod val="50000"/>
                  </a:schemeClr>
                </a:solidFill>
                <a:latin typeface="BIZ UDゴシック" panose="020B0400000000000000" pitchFamily="49" charset="-128"/>
                <a:ea typeface="BIZ UDゴシック" panose="020B0400000000000000" pitchFamily="49" charset="-128"/>
              </a:rPr>
              <a:t>を充てる</a:t>
            </a:r>
          </a:p>
        </p:txBody>
      </p:sp>
      <p:sp>
        <p:nvSpPr>
          <p:cNvPr id="50" name="テキスト ボックス 49">
            <a:extLst>
              <a:ext uri="{FF2B5EF4-FFF2-40B4-BE49-F238E27FC236}">
                <a16:creationId xmlns:a16="http://schemas.microsoft.com/office/drawing/2014/main" id="{39E85D38-772B-4FBE-F3F9-C92E98E0A43D}"/>
              </a:ext>
            </a:extLst>
          </p:cNvPr>
          <p:cNvSpPr txBox="1"/>
          <p:nvPr/>
        </p:nvSpPr>
        <p:spPr>
          <a:xfrm>
            <a:off x="6070290" y="4674097"/>
            <a:ext cx="3304701" cy="338554"/>
          </a:xfrm>
          <a:prstGeom prst="rect">
            <a:avLst/>
          </a:prstGeom>
          <a:noFill/>
        </p:spPr>
        <p:txBody>
          <a:bodyPr wrap="square" rtlCol="0">
            <a:spAutoFit/>
          </a:bodyPr>
          <a:lstStyle/>
          <a:p>
            <a:r>
              <a:rPr kumimoji="1" lang="ja-JP" altLang="en-US" sz="1600" b="1" dirty="0">
                <a:solidFill>
                  <a:schemeClr val="accent6">
                    <a:lumMod val="50000"/>
                  </a:schemeClr>
                </a:solidFill>
                <a:highlight>
                  <a:srgbClr val="FFFF00"/>
                </a:highlight>
                <a:latin typeface="BIZ UDゴシック" panose="020B0400000000000000" pitchFamily="49" charset="-128"/>
                <a:ea typeface="BIZ UDゴシック" panose="020B0400000000000000" pitchFamily="49" charset="-128"/>
              </a:rPr>
              <a:t>任務</a:t>
            </a:r>
            <a:r>
              <a:rPr kumimoji="1" lang="en-US" altLang="ja-JP" sz="1600" b="1" dirty="0">
                <a:solidFill>
                  <a:schemeClr val="accent6">
                    <a:lumMod val="50000"/>
                  </a:schemeClr>
                </a:solidFill>
                <a:highlight>
                  <a:srgbClr val="FFFF00"/>
                </a:highlight>
                <a:latin typeface="BIZ UDゴシック" panose="020B0400000000000000" pitchFamily="49" charset="-128"/>
                <a:ea typeface="BIZ UDゴシック" panose="020B0400000000000000" pitchFamily="49" charset="-128"/>
              </a:rPr>
              <a:t>(</a:t>
            </a:r>
            <a:r>
              <a:rPr lang="ja-JP" altLang="en-US" sz="1600" b="1" dirty="0">
                <a:solidFill>
                  <a:schemeClr val="accent6">
                    <a:lumMod val="50000"/>
                  </a:schemeClr>
                </a:solidFill>
                <a:highlight>
                  <a:srgbClr val="FFFF00"/>
                </a:highlight>
                <a:latin typeface="BIZ UDゴシック" panose="020B0400000000000000" pitchFamily="49" charset="-128"/>
                <a:ea typeface="BIZ UDゴシック" panose="020B0400000000000000" pitchFamily="49" charset="-128"/>
              </a:rPr>
              <a:t>仕事</a:t>
            </a:r>
            <a:r>
              <a:rPr lang="en-US" altLang="ja-JP" sz="1600" b="1" dirty="0">
                <a:solidFill>
                  <a:schemeClr val="accent6">
                    <a:lumMod val="50000"/>
                  </a:schemeClr>
                </a:solidFill>
                <a:highlight>
                  <a:srgbClr val="FFFF00"/>
                </a:highlight>
                <a:latin typeface="BIZ UDゴシック" panose="020B0400000000000000" pitchFamily="49" charset="-128"/>
                <a:ea typeface="BIZ UDゴシック" panose="020B0400000000000000" pitchFamily="49" charset="-128"/>
              </a:rPr>
              <a:t>)</a:t>
            </a:r>
            <a:r>
              <a:rPr kumimoji="1" lang="ja-JP" altLang="en-US" sz="1600" b="1" dirty="0">
                <a:solidFill>
                  <a:schemeClr val="accent6">
                    <a:lumMod val="50000"/>
                  </a:schemeClr>
                </a:solidFill>
                <a:highlight>
                  <a:srgbClr val="FFFF00"/>
                </a:highlight>
                <a:latin typeface="BIZ UDゴシック" panose="020B0400000000000000" pitchFamily="49" charset="-128"/>
                <a:ea typeface="BIZ UDゴシック" panose="020B0400000000000000" pitchFamily="49" charset="-128"/>
              </a:rPr>
              <a:t>に組織</a:t>
            </a:r>
            <a:r>
              <a:rPr kumimoji="1" lang="en-US" altLang="ja-JP" sz="1600" b="1" dirty="0">
                <a:solidFill>
                  <a:schemeClr val="accent6">
                    <a:lumMod val="50000"/>
                  </a:schemeClr>
                </a:solidFill>
                <a:highlight>
                  <a:srgbClr val="FFFF00"/>
                </a:highlight>
                <a:latin typeface="BIZ UDゴシック" panose="020B0400000000000000" pitchFamily="49" charset="-128"/>
                <a:ea typeface="BIZ UDゴシック" panose="020B0400000000000000" pitchFamily="49" charset="-128"/>
              </a:rPr>
              <a:t>(</a:t>
            </a:r>
            <a:r>
              <a:rPr kumimoji="1" lang="ja-JP" altLang="en-US" sz="1600" b="1" dirty="0">
                <a:solidFill>
                  <a:schemeClr val="accent6">
                    <a:lumMod val="50000"/>
                  </a:schemeClr>
                </a:solidFill>
                <a:highlight>
                  <a:srgbClr val="FFFF00"/>
                </a:highlight>
                <a:latin typeface="BIZ UDゴシック" panose="020B0400000000000000" pitchFamily="49" charset="-128"/>
                <a:ea typeface="BIZ UDゴシック" panose="020B0400000000000000" pitchFamily="49" charset="-128"/>
              </a:rPr>
              <a:t>人</a:t>
            </a:r>
            <a:r>
              <a:rPr kumimoji="1" lang="en-US" altLang="ja-JP" sz="1600" b="1" dirty="0">
                <a:solidFill>
                  <a:schemeClr val="accent6">
                    <a:lumMod val="50000"/>
                  </a:schemeClr>
                </a:solidFill>
                <a:highlight>
                  <a:srgbClr val="FFFF00"/>
                </a:highlight>
                <a:latin typeface="BIZ UDゴシック" panose="020B0400000000000000" pitchFamily="49" charset="-128"/>
                <a:ea typeface="BIZ UDゴシック" panose="020B0400000000000000" pitchFamily="49" charset="-128"/>
              </a:rPr>
              <a:t>)</a:t>
            </a:r>
            <a:r>
              <a:rPr kumimoji="1" lang="ja-JP" altLang="en-US" sz="1600" b="1" dirty="0">
                <a:solidFill>
                  <a:schemeClr val="accent6">
                    <a:lumMod val="50000"/>
                  </a:schemeClr>
                </a:solidFill>
                <a:highlight>
                  <a:srgbClr val="FFFF00"/>
                </a:highlight>
                <a:latin typeface="BIZ UDゴシック" panose="020B0400000000000000" pitchFamily="49" charset="-128"/>
                <a:ea typeface="BIZ UDゴシック" panose="020B0400000000000000" pitchFamily="49" charset="-128"/>
              </a:rPr>
              <a:t>を充てる</a:t>
            </a:r>
          </a:p>
        </p:txBody>
      </p:sp>
      <p:pic>
        <p:nvPicPr>
          <p:cNvPr id="55" name="図 54">
            <a:extLst>
              <a:ext uri="{FF2B5EF4-FFF2-40B4-BE49-F238E27FC236}">
                <a16:creationId xmlns:a16="http://schemas.microsoft.com/office/drawing/2014/main" id="{81A0622A-5768-01D6-CD0F-A5237EFBE84F}"/>
              </a:ext>
            </a:extLst>
          </p:cNvPr>
          <p:cNvPicPr>
            <a:picLocks noChangeAspect="1"/>
          </p:cNvPicPr>
          <p:nvPr/>
        </p:nvPicPr>
        <p:blipFill>
          <a:blip r:embed="rId2"/>
          <a:stretch>
            <a:fillRect/>
          </a:stretch>
        </p:blipFill>
        <p:spPr>
          <a:xfrm>
            <a:off x="632520" y="5005624"/>
            <a:ext cx="540060" cy="540060"/>
          </a:xfrm>
          <a:prstGeom prst="rect">
            <a:avLst/>
          </a:prstGeom>
        </p:spPr>
      </p:pic>
      <p:pic>
        <p:nvPicPr>
          <p:cNvPr id="56" name="図 55">
            <a:extLst>
              <a:ext uri="{FF2B5EF4-FFF2-40B4-BE49-F238E27FC236}">
                <a16:creationId xmlns:a16="http://schemas.microsoft.com/office/drawing/2014/main" id="{63DB10EF-B62E-8C58-9A80-DDA5FF2D4535}"/>
              </a:ext>
            </a:extLst>
          </p:cNvPr>
          <p:cNvPicPr>
            <a:picLocks noChangeAspect="1"/>
          </p:cNvPicPr>
          <p:nvPr/>
        </p:nvPicPr>
        <p:blipFill>
          <a:blip r:embed="rId2"/>
          <a:stretch>
            <a:fillRect/>
          </a:stretch>
        </p:blipFill>
        <p:spPr>
          <a:xfrm>
            <a:off x="632520" y="5545684"/>
            <a:ext cx="540060" cy="540060"/>
          </a:xfrm>
          <a:prstGeom prst="rect">
            <a:avLst/>
          </a:prstGeom>
        </p:spPr>
      </p:pic>
      <p:pic>
        <p:nvPicPr>
          <p:cNvPr id="57" name="図 56">
            <a:extLst>
              <a:ext uri="{FF2B5EF4-FFF2-40B4-BE49-F238E27FC236}">
                <a16:creationId xmlns:a16="http://schemas.microsoft.com/office/drawing/2014/main" id="{6ACCC084-D917-4431-71E1-4823DB956B1B}"/>
              </a:ext>
            </a:extLst>
          </p:cNvPr>
          <p:cNvPicPr>
            <a:picLocks noChangeAspect="1"/>
          </p:cNvPicPr>
          <p:nvPr/>
        </p:nvPicPr>
        <p:blipFill>
          <a:blip r:embed="rId2"/>
          <a:stretch>
            <a:fillRect/>
          </a:stretch>
        </p:blipFill>
        <p:spPr>
          <a:xfrm>
            <a:off x="632520" y="6121586"/>
            <a:ext cx="540060" cy="540060"/>
          </a:xfrm>
          <a:prstGeom prst="rect">
            <a:avLst/>
          </a:prstGeom>
        </p:spPr>
      </p:pic>
      <p:sp>
        <p:nvSpPr>
          <p:cNvPr id="58" name="四角形: 角を丸くする 57">
            <a:extLst>
              <a:ext uri="{FF2B5EF4-FFF2-40B4-BE49-F238E27FC236}">
                <a16:creationId xmlns:a16="http://schemas.microsoft.com/office/drawing/2014/main" id="{E9C72732-43E7-E17E-C742-C5955F3A6B15}"/>
              </a:ext>
            </a:extLst>
          </p:cNvPr>
          <p:cNvSpPr/>
          <p:nvPr/>
        </p:nvSpPr>
        <p:spPr>
          <a:xfrm>
            <a:off x="1667247" y="5082523"/>
            <a:ext cx="540060" cy="1881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BIZ UDゴシック" panose="020B0400000000000000" pitchFamily="49" charset="-128"/>
                <a:ea typeface="BIZ UDゴシック" panose="020B0400000000000000" pitchFamily="49" charset="-128"/>
              </a:rPr>
              <a:t>任務</a:t>
            </a:r>
            <a:endParaRPr kumimoji="1" lang="ja-JP" altLang="en-US" sz="1100" b="1" dirty="0">
              <a:latin typeface="BIZ UDゴシック" panose="020B0400000000000000" pitchFamily="49" charset="-128"/>
              <a:ea typeface="BIZ UDゴシック" panose="020B0400000000000000" pitchFamily="49" charset="-128"/>
            </a:endParaRPr>
          </a:p>
        </p:txBody>
      </p:sp>
      <p:sp>
        <p:nvSpPr>
          <p:cNvPr id="59" name="四角形: 角を丸くする 58">
            <a:extLst>
              <a:ext uri="{FF2B5EF4-FFF2-40B4-BE49-F238E27FC236}">
                <a16:creationId xmlns:a16="http://schemas.microsoft.com/office/drawing/2014/main" id="{FBF92161-6789-5032-60C9-198CFE5126BF}"/>
              </a:ext>
            </a:extLst>
          </p:cNvPr>
          <p:cNvSpPr/>
          <p:nvPr/>
        </p:nvSpPr>
        <p:spPr>
          <a:xfrm>
            <a:off x="1667247" y="5337800"/>
            <a:ext cx="540060" cy="1881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BIZ UDゴシック" panose="020B0400000000000000" pitchFamily="49" charset="-128"/>
                <a:ea typeface="BIZ UDゴシック" panose="020B0400000000000000" pitchFamily="49" charset="-128"/>
              </a:rPr>
              <a:t>任務</a:t>
            </a:r>
            <a:endParaRPr kumimoji="1" lang="ja-JP" altLang="en-US" sz="1100" b="1" dirty="0">
              <a:latin typeface="BIZ UDゴシック" panose="020B0400000000000000" pitchFamily="49" charset="-128"/>
              <a:ea typeface="BIZ UDゴシック" panose="020B0400000000000000" pitchFamily="49" charset="-128"/>
            </a:endParaRPr>
          </a:p>
        </p:txBody>
      </p:sp>
      <p:sp>
        <p:nvSpPr>
          <p:cNvPr id="60" name="四角形: 角を丸くする 59">
            <a:extLst>
              <a:ext uri="{FF2B5EF4-FFF2-40B4-BE49-F238E27FC236}">
                <a16:creationId xmlns:a16="http://schemas.microsoft.com/office/drawing/2014/main" id="{50FD3F36-57F6-64DE-F5A2-8E8DAB223F31}"/>
              </a:ext>
            </a:extLst>
          </p:cNvPr>
          <p:cNvSpPr/>
          <p:nvPr/>
        </p:nvSpPr>
        <p:spPr>
          <a:xfrm>
            <a:off x="2285155" y="5090026"/>
            <a:ext cx="540060" cy="1881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BIZ UDゴシック" panose="020B0400000000000000" pitchFamily="49" charset="-128"/>
                <a:ea typeface="BIZ UDゴシック" panose="020B0400000000000000" pitchFamily="49" charset="-128"/>
              </a:rPr>
              <a:t>任務</a:t>
            </a:r>
            <a:endParaRPr kumimoji="1" lang="ja-JP" altLang="en-US" sz="1100" b="1" dirty="0">
              <a:latin typeface="BIZ UDゴシック" panose="020B0400000000000000" pitchFamily="49" charset="-128"/>
              <a:ea typeface="BIZ UDゴシック" panose="020B0400000000000000" pitchFamily="49" charset="-128"/>
            </a:endParaRPr>
          </a:p>
        </p:txBody>
      </p:sp>
      <p:sp>
        <p:nvSpPr>
          <p:cNvPr id="61" name="四角形: 角を丸くする 60">
            <a:extLst>
              <a:ext uri="{FF2B5EF4-FFF2-40B4-BE49-F238E27FC236}">
                <a16:creationId xmlns:a16="http://schemas.microsoft.com/office/drawing/2014/main" id="{30244454-B013-F98B-B7FA-3F3F8A5AD35F}"/>
              </a:ext>
            </a:extLst>
          </p:cNvPr>
          <p:cNvSpPr/>
          <p:nvPr/>
        </p:nvSpPr>
        <p:spPr>
          <a:xfrm>
            <a:off x="2285155" y="5345303"/>
            <a:ext cx="540060" cy="1881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BIZ UDゴシック" panose="020B0400000000000000" pitchFamily="49" charset="-128"/>
                <a:ea typeface="BIZ UDゴシック" panose="020B0400000000000000" pitchFamily="49" charset="-128"/>
              </a:rPr>
              <a:t>任務</a:t>
            </a:r>
            <a:endParaRPr kumimoji="1" lang="ja-JP" altLang="en-US" sz="1100" b="1" dirty="0">
              <a:latin typeface="BIZ UDゴシック" panose="020B0400000000000000" pitchFamily="49" charset="-128"/>
              <a:ea typeface="BIZ UDゴシック" panose="020B0400000000000000" pitchFamily="49" charset="-128"/>
            </a:endParaRPr>
          </a:p>
        </p:txBody>
      </p:sp>
      <p:sp>
        <p:nvSpPr>
          <p:cNvPr id="62" name="四角形: 角を丸くする 61">
            <a:extLst>
              <a:ext uri="{FF2B5EF4-FFF2-40B4-BE49-F238E27FC236}">
                <a16:creationId xmlns:a16="http://schemas.microsoft.com/office/drawing/2014/main" id="{A844033B-9F1E-2356-04F7-25A8ABEEEE64}"/>
              </a:ext>
            </a:extLst>
          </p:cNvPr>
          <p:cNvSpPr/>
          <p:nvPr/>
        </p:nvSpPr>
        <p:spPr>
          <a:xfrm>
            <a:off x="1667247" y="5655533"/>
            <a:ext cx="540060" cy="1881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BIZ UDゴシック" panose="020B0400000000000000" pitchFamily="49" charset="-128"/>
                <a:ea typeface="BIZ UDゴシック" panose="020B0400000000000000" pitchFamily="49" charset="-128"/>
              </a:rPr>
              <a:t>任務</a:t>
            </a:r>
            <a:endParaRPr kumimoji="1" lang="ja-JP" altLang="en-US" sz="1100" b="1" dirty="0">
              <a:latin typeface="BIZ UDゴシック" panose="020B0400000000000000" pitchFamily="49" charset="-128"/>
              <a:ea typeface="BIZ UDゴシック" panose="020B0400000000000000" pitchFamily="49" charset="-128"/>
            </a:endParaRPr>
          </a:p>
        </p:txBody>
      </p:sp>
      <p:sp>
        <p:nvSpPr>
          <p:cNvPr id="63" name="四角形: 角を丸くする 62">
            <a:extLst>
              <a:ext uri="{FF2B5EF4-FFF2-40B4-BE49-F238E27FC236}">
                <a16:creationId xmlns:a16="http://schemas.microsoft.com/office/drawing/2014/main" id="{A19E7E92-5C9D-CFFF-5729-01D0D138EC7E}"/>
              </a:ext>
            </a:extLst>
          </p:cNvPr>
          <p:cNvSpPr/>
          <p:nvPr/>
        </p:nvSpPr>
        <p:spPr>
          <a:xfrm>
            <a:off x="1667247" y="5910810"/>
            <a:ext cx="540060" cy="1881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BIZ UDゴシック" panose="020B0400000000000000" pitchFamily="49" charset="-128"/>
                <a:ea typeface="BIZ UDゴシック" panose="020B0400000000000000" pitchFamily="49" charset="-128"/>
              </a:rPr>
              <a:t>任務</a:t>
            </a:r>
            <a:endParaRPr kumimoji="1" lang="ja-JP" altLang="en-US" sz="1100" b="1" dirty="0">
              <a:latin typeface="BIZ UDゴシック" panose="020B0400000000000000" pitchFamily="49" charset="-128"/>
              <a:ea typeface="BIZ UDゴシック" panose="020B0400000000000000" pitchFamily="49" charset="-128"/>
            </a:endParaRPr>
          </a:p>
        </p:txBody>
      </p:sp>
      <p:sp>
        <p:nvSpPr>
          <p:cNvPr id="64" name="四角形: 角を丸くする 63">
            <a:extLst>
              <a:ext uri="{FF2B5EF4-FFF2-40B4-BE49-F238E27FC236}">
                <a16:creationId xmlns:a16="http://schemas.microsoft.com/office/drawing/2014/main" id="{9A4DD4E0-41B7-DEBF-39DD-E44CCF8C5CFC}"/>
              </a:ext>
            </a:extLst>
          </p:cNvPr>
          <p:cNvSpPr/>
          <p:nvPr/>
        </p:nvSpPr>
        <p:spPr>
          <a:xfrm>
            <a:off x="1667247" y="6189864"/>
            <a:ext cx="540060" cy="1881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BIZ UDゴシック" panose="020B0400000000000000" pitchFamily="49" charset="-128"/>
                <a:ea typeface="BIZ UDゴシック" panose="020B0400000000000000" pitchFamily="49" charset="-128"/>
              </a:rPr>
              <a:t>任務</a:t>
            </a:r>
            <a:endParaRPr kumimoji="1" lang="ja-JP" altLang="en-US" sz="1100" b="1" dirty="0">
              <a:latin typeface="BIZ UDゴシック" panose="020B0400000000000000" pitchFamily="49" charset="-128"/>
              <a:ea typeface="BIZ UDゴシック" panose="020B0400000000000000" pitchFamily="49" charset="-128"/>
            </a:endParaRPr>
          </a:p>
        </p:txBody>
      </p:sp>
      <p:sp>
        <p:nvSpPr>
          <p:cNvPr id="65" name="四角形: 角を丸くする 64">
            <a:extLst>
              <a:ext uri="{FF2B5EF4-FFF2-40B4-BE49-F238E27FC236}">
                <a16:creationId xmlns:a16="http://schemas.microsoft.com/office/drawing/2014/main" id="{03AF79C2-CE27-E082-2CC6-45D739340782}"/>
              </a:ext>
            </a:extLst>
          </p:cNvPr>
          <p:cNvSpPr/>
          <p:nvPr/>
        </p:nvSpPr>
        <p:spPr>
          <a:xfrm>
            <a:off x="1667247" y="6445141"/>
            <a:ext cx="540060" cy="1881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BIZ UDゴシック" panose="020B0400000000000000" pitchFamily="49" charset="-128"/>
                <a:ea typeface="BIZ UDゴシック" panose="020B0400000000000000" pitchFamily="49" charset="-128"/>
              </a:rPr>
              <a:t>任務</a:t>
            </a:r>
            <a:endParaRPr kumimoji="1" lang="ja-JP" altLang="en-US" sz="1100" b="1" dirty="0">
              <a:latin typeface="BIZ UDゴシック" panose="020B0400000000000000" pitchFamily="49" charset="-128"/>
              <a:ea typeface="BIZ UDゴシック" panose="020B0400000000000000" pitchFamily="49" charset="-128"/>
            </a:endParaRPr>
          </a:p>
        </p:txBody>
      </p:sp>
      <p:sp>
        <p:nvSpPr>
          <p:cNvPr id="66" name="四角形: 角を丸くする 65">
            <a:extLst>
              <a:ext uri="{FF2B5EF4-FFF2-40B4-BE49-F238E27FC236}">
                <a16:creationId xmlns:a16="http://schemas.microsoft.com/office/drawing/2014/main" id="{168812C7-60FD-E6E9-0FD0-AAE8E5715C7F}"/>
              </a:ext>
            </a:extLst>
          </p:cNvPr>
          <p:cNvSpPr/>
          <p:nvPr/>
        </p:nvSpPr>
        <p:spPr>
          <a:xfrm>
            <a:off x="2277528" y="5675277"/>
            <a:ext cx="540060" cy="1881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BIZ UDゴシック" panose="020B0400000000000000" pitchFamily="49" charset="-128"/>
                <a:ea typeface="BIZ UDゴシック" panose="020B0400000000000000" pitchFamily="49" charset="-128"/>
              </a:rPr>
              <a:t>任務</a:t>
            </a:r>
            <a:endParaRPr kumimoji="1" lang="ja-JP" altLang="en-US" sz="1100" b="1" dirty="0">
              <a:latin typeface="BIZ UDゴシック" panose="020B0400000000000000" pitchFamily="49" charset="-128"/>
              <a:ea typeface="BIZ UDゴシック" panose="020B0400000000000000" pitchFamily="49" charset="-128"/>
            </a:endParaRPr>
          </a:p>
        </p:txBody>
      </p:sp>
      <p:sp>
        <p:nvSpPr>
          <p:cNvPr id="67" name="四角形: 角を丸くする 66">
            <a:extLst>
              <a:ext uri="{FF2B5EF4-FFF2-40B4-BE49-F238E27FC236}">
                <a16:creationId xmlns:a16="http://schemas.microsoft.com/office/drawing/2014/main" id="{D38DB5BE-A082-79BE-A8E1-4A0B94CBDAAC}"/>
              </a:ext>
            </a:extLst>
          </p:cNvPr>
          <p:cNvSpPr/>
          <p:nvPr/>
        </p:nvSpPr>
        <p:spPr>
          <a:xfrm>
            <a:off x="2288704" y="6189864"/>
            <a:ext cx="540060" cy="1881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BIZ UDゴシック" panose="020B0400000000000000" pitchFamily="49" charset="-128"/>
                <a:ea typeface="BIZ UDゴシック" panose="020B0400000000000000" pitchFamily="49" charset="-128"/>
              </a:rPr>
              <a:t>任務</a:t>
            </a:r>
            <a:endParaRPr kumimoji="1" lang="ja-JP" altLang="en-US" sz="1100" b="1" dirty="0">
              <a:latin typeface="BIZ UDゴシック" panose="020B0400000000000000" pitchFamily="49" charset="-128"/>
              <a:ea typeface="BIZ UDゴシック" panose="020B0400000000000000" pitchFamily="49" charset="-128"/>
            </a:endParaRPr>
          </a:p>
        </p:txBody>
      </p:sp>
      <p:sp>
        <p:nvSpPr>
          <p:cNvPr id="68" name="矢印: 左 67">
            <a:extLst>
              <a:ext uri="{FF2B5EF4-FFF2-40B4-BE49-F238E27FC236}">
                <a16:creationId xmlns:a16="http://schemas.microsoft.com/office/drawing/2014/main" id="{0D3B8618-5EF3-A495-1280-000CB612BC19}"/>
              </a:ext>
            </a:extLst>
          </p:cNvPr>
          <p:cNvSpPr/>
          <p:nvPr/>
        </p:nvSpPr>
        <p:spPr>
          <a:xfrm>
            <a:off x="1080089" y="5095821"/>
            <a:ext cx="432048" cy="380538"/>
          </a:xfrm>
          <a:prstGeom prst="lef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矢印: 左 68">
            <a:extLst>
              <a:ext uri="{FF2B5EF4-FFF2-40B4-BE49-F238E27FC236}">
                <a16:creationId xmlns:a16="http://schemas.microsoft.com/office/drawing/2014/main" id="{8D7033FF-F366-CC89-0AD0-3E5054F792C8}"/>
              </a:ext>
            </a:extLst>
          </p:cNvPr>
          <p:cNvSpPr/>
          <p:nvPr/>
        </p:nvSpPr>
        <p:spPr>
          <a:xfrm>
            <a:off x="1076982" y="5639842"/>
            <a:ext cx="432048" cy="380538"/>
          </a:xfrm>
          <a:prstGeom prst="lef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矢印: 左 69">
            <a:extLst>
              <a:ext uri="{FF2B5EF4-FFF2-40B4-BE49-F238E27FC236}">
                <a16:creationId xmlns:a16="http://schemas.microsoft.com/office/drawing/2014/main" id="{E8045922-5236-A01D-17E7-87362F43BEF2}"/>
              </a:ext>
            </a:extLst>
          </p:cNvPr>
          <p:cNvSpPr/>
          <p:nvPr/>
        </p:nvSpPr>
        <p:spPr>
          <a:xfrm>
            <a:off x="1076982" y="6198121"/>
            <a:ext cx="432048" cy="380538"/>
          </a:xfrm>
          <a:prstGeom prst="lef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角を丸くする 70">
            <a:extLst>
              <a:ext uri="{FF2B5EF4-FFF2-40B4-BE49-F238E27FC236}">
                <a16:creationId xmlns:a16="http://schemas.microsoft.com/office/drawing/2014/main" id="{BDBB5C18-9D29-0D4F-0295-580CBBB63BF6}"/>
              </a:ext>
            </a:extLst>
          </p:cNvPr>
          <p:cNvSpPr/>
          <p:nvPr/>
        </p:nvSpPr>
        <p:spPr>
          <a:xfrm>
            <a:off x="628885" y="5589240"/>
            <a:ext cx="2376264" cy="515407"/>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四角形: 角を丸くする 71">
            <a:extLst>
              <a:ext uri="{FF2B5EF4-FFF2-40B4-BE49-F238E27FC236}">
                <a16:creationId xmlns:a16="http://schemas.microsoft.com/office/drawing/2014/main" id="{A9B0EE83-E8D3-D26E-C5CC-B97E11E2FDDE}"/>
              </a:ext>
            </a:extLst>
          </p:cNvPr>
          <p:cNvSpPr/>
          <p:nvPr/>
        </p:nvSpPr>
        <p:spPr>
          <a:xfrm>
            <a:off x="628885" y="5035137"/>
            <a:ext cx="2376264" cy="515407"/>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四角形: 角を丸くする 74">
            <a:extLst>
              <a:ext uri="{FF2B5EF4-FFF2-40B4-BE49-F238E27FC236}">
                <a16:creationId xmlns:a16="http://schemas.microsoft.com/office/drawing/2014/main" id="{10C6CDEA-F954-22E6-DEA4-F241DC88A806}"/>
              </a:ext>
            </a:extLst>
          </p:cNvPr>
          <p:cNvSpPr/>
          <p:nvPr/>
        </p:nvSpPr>
        <p:spPr>
          <a:xfrm>
            <a:off x="628885" y="6155959"/>
            <a:ext cx="2376264" cy="515407"/>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四角形: 角を丸くする 75">
            <a:extLst>
              <a:ext uri="{FF2B5EF4-FFF2-40B4-BE49-F238E27FC236}">
                <a16:creationId xmlns:a16="http://schemas.microsoft.com/office/drawing/2014/main" id="{6701AFA1-A2CA-8AF5-C2F4-78E37C60D372}"/>
              </a:ext>
            </a:extLst>
          </p:cNvPr>
          <p:cNvSpPr/>
          <p:nvPr/>
        </p:nvSpPr>
        <p:spPr>
          <a:xfrm>
            <a:off x="3957323" y="5549720"/>
            <a:ext cx="540060" cy="18817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rPr>
              <a:t>任務</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p:txBody>
      </p:sp>
      <p:sp>
        <p:nvSpPr>
          <p:cNvPr id="79" name="四角形: 角を丸くする 78">
            <a:extLst>
              <a:ext uri="{FF2B5EF4-FFF2-40B4-BE49-F238E27FC236}">
                <a16:creationId xmlns:a16="http://schemas.microsoft.com/office/drawing/2014/main" id="{172C268A-93FA-0120-3BEB-75D74FF066D0}"/>
              </a:ext>
            </a:extLst>
          </p:cNvPr>
          <p:cNvSpPr/>
          <p:nvPr/>
        </p:nvSpPr>
        <p:spPr>
          <a:xfrm>
            <a:off x="4088931" y="5853530"/>
            <a:ext cx="540060" cy="18817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rPr>
              <a:t>任務</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p:txBody>
      </p:sp>
      <p:sp>
        <p:nvSpPr>
          <p:cNvPr id="84" name="矢印: 二方向 83">
            <a:extLst>
              <a:ext uri="{FF2B5EF4-FFF2-40B4-BE49-F238E27FC236}">
                <a16:creationId xmlns:a16="http://schemas.microsoft.com/office/drawing/2014/main" id="{13ED3F2C-5A9E-3627-09D1-244D7956A1E9}"/>
              </a:ext>
            </a:extLst>
          </p:cNvPr>
          <p:cNvSpPr/>
          <p:nvPr/>
        </p:nvSpPr>
        <p:spPr>
          <a:xfrm rot="18950022">
            <a:off x="2774736" y="5353992"/>
            <a:ext cx="393634" cy="431140"/>
          </a:xfrm>
          <a:prstGeom prst="leftUpArrow">
            <a:avLst>
              <a:gd name="adj1" fmla="val 16151"/>
              <a:gd name="adj2" fmla="val 25000"/>
              <a:gd name="adj3" fmla="val 25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 角を丸くする 79">
            <a:extLst>
              <a:ext uri="{FF2B5EF4-FFF2-40B4-BE49-F238E27FC236}">
                <a16:creationId xmlns:a16="http://schemas.microsoft.com/office/drawing/2014/main" id="{14F3BFB3-7B98-462E-D8E4-7FDF083570F1}"/>
              </a:ext>
            </a:extLst>
          </p:cNvPr>
          <p:cNvSpPr/>
          <p:nvPr/>
        </p:nvSpPr>
        <p:spPr>
          <a:xfrm>
            <a:off x="3082997" y="5475477"/>
            <a:ext cx="540060" cy="1881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BIZ UDゴシック" panose="020B0400000000000000" pitchFamily="49" charset="-128"/>
                <a:ea typeface="BIZ UDゴシック" panose="020B0400000000000000" pitchFamily="49" charset="-128"/>
              </a:rPr>
              <a:t>任務</a:t>
            </a:r>
            <a:endParaRPr kumimoji="1" lang="ja-JP" altLang="en-US" sz="1100" b="1" dirty="0">
              <a:latin typeface="BIZ UDゴシック" panose="020B0400000000000000" pitchFamily="49" charset="-128"/>
              <a:ea typeface="BIZ UDゴシック" panose="020B0400000000000000" pitchFamily="49" charset="-128"/>
            </a:endParaRPr>
          </a:p>
        </p:txBody>
      </p:sp>
      <p:sp>
        <p:nvSpPr>
          <p:cNvPr id="85" name="テキスト ボックス 84">
            <a:extLst>
              <a:ext uri="{FF2B5EF4-FFF2-40B4-BE49-F238E27FC236}">
                <a16:creationId xmlns:a16="http://schemas.microsoft.com/office/drawing/2014/main" id="{177FE68F-FB7D-AD6F-94E8-CDD92DF431E8}"/>
              </a:ext>
            </a:extLst>
          </p:cNvPr>
          <p:cNvSpPr txBox="1"/>
          <p:nvPr/>
        </p:nvSpPr>
        <p:spPr>
          <a:xfrm>
            <a:off x="3055980" y="5071077"/>
            <a:ext cx="540060" cy="461665"/>
          </a:xfrm>
          <a:prstGeom prst="rect">
            <a:avLst/>
          </a:prstGeom>
          <a:noFill/>
        </p:spPr>
        <p:txBody>
          <a:bodyPr wrap="square" rtlCol="0">
            <a:spAutoFit/>
          </a:bodyPr>
          <a:lstStyle/>
          <a:p>
            <a:r>
              <a:rPr lang="ja-JP" altLang="en-US" sz="2400" dirty="0"/>
              <a:t>❓</a:t>
            </a:r>
            <a:endParaRPr kumimoji="1" lang="ja-JP" altLang="en-US" sz="2400" dirty="0"/>
          </a:p>
        </p:txBody>
      </p:sp>
      <p:sp>
        <p:nvSpPr>
          <p:cNvPr id="87" name="四角形: 角を丸くする 86">
            <a:extLst>
              <a:ext uri="{FF2B5EF4-FFF2-40B4-BE49-F238E27FC236}">
                <a16:creationId xmlns:a16="http://schemas.microsoft.com/office/drawing/2014/main" id="{EE83A8C6-EE92-0980-B321-DB1E1F3BE3EB}"/>
              </a:ext>
            </a:extLst>
          </p:cNvPr>
          <p:cNvSpPr/>
          <p:nvPr/>
        </p:nvSpPr>
        <p:spPr>
          <a:xfrm>
            <a:off x="4173295" y="5282852"/>
            <a:ext cx="540060" cy="18817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rPr>
              <a:t>任務</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p:txBody>
      </p:sp>
      <p:sp>
        <p:nvSpPr>
          <p:cNvPr id="88" name="テキスト ボックス 87">
            <a:extLst>
              <a:ext uri="{FF2B5EF4-FFF2-40B4-BE49-F238E27FC236}">
                <a16:creationId xmlns:a16="http://schemas.microsoft.com/office/drawing/2014/main" id="{B658FD90-D560-0EC2-A287-F22F4E1B88F9}"/>
              </a:ext>
            </a:extLst>
          </p:cNvPr>
          <p:cNvSpPr txBox="1"/>
          <p:nvPr/>
        </p:nvSpPr>
        <p:spPr>
          <a:xfrm>
            <a:off x="3004740" y="5611795"/>
            <a:ext cx="1162691" cy="307777"/>
          </a:xfrm>
          <a:prstGeom prst="rect">
            <a:avLst/>
          </a:prstGeom>
          <a:noFill/>
        </p:spPr>
        <p:txBody>
          <a:bodyPr wrap="square" rtlCol="0">
            <a:spAutoFit/>
          </a:bodyPr>
          <a:lstStyle/>
          <a:p>
            <a:r>
              <a:rPr lang="ja-JP" altLang="en-US" sz="1400" b="1" dirty="0">
                <a:solidFill>
                  <a:srgbClr val="FF0000"/>
                </a:solidFill>
                <a:latin typeface="BIZ UDゴシック" panose="020B0400000000000000" pitchFamily="49" charset="-128"/>
                <a:ea typeface="BIZ UDゴシック" panose="020B0400000000000000" pitchFamily="49" charset="-128"/>
              </a:rPr>
              <a:t>割りモメ</a:t>
            </a:r>
            <a:endParaRPr kumimoji="1" lang="ja-JP" altLang="en-US" sz="1400" b="1" dirty="0">
              <a:solidFill>
                <a:srgbClr val="FF0000"/>
              </a:solidFill>
              <a:latin typeface="BIZ UDゴシック" panose="020B0400000000000000" pitchFamily="49" charset="-128"/>
              <a:ea typeface="BIZ UDゴシック" panose="020B0400000000000000" pitchFamily="49" charset="-128"/>
            </a:endParaRPr>
          </a:p>
        </p:txBody>
      </p:sp>
      <p:sp>
        <p:nvSpPr>
          <p:cNvPr id="89" name="テキスト ボックス 88">
            <a:extLst>
              <a:ext uri="{FF2B5EF4-FFF2-40B4-BE49-F238E27FC236}">
                <a16:creationId xmlns:a16="http://schemas.microsoft.com/office/drawing/2014/main" id="{BE357DD6-2C02-7AA7-EAB1-29EFD07C2E66}"/>
              </a:ext>
            </a:extLst>
          </p:cNvPr>
          <p:cNvSpPr txBox="1"/>
          <p:nvPr/>
        </p:nvSpPr>
        <p:spPr>
          <a:xfrm>
            <a:off x="3637951" y="5019476"/>
            <a:ext cx="1162691" cy="307777"/>
          </a:xfrm>
          <a:prstGeom prst="rect">
            <a:avLst/>
          </a:prstGeom>
          <a:noFill/>
        </p:spPr>
        <p:txBody>
          <a:bodyPr wrap="square" rtlCol="0">
            <a:spAutoFit/>
          </a:bodyPr>
          <a:lstStyle/>
          <a:p>
            <a:r>
              <a:rPr lang="ja-JP" altLang="en-US" sz="1400" b="1" dirty="0">
                <a:solidFill>
                  <a:srgbClr val="FF0000"/>
                </a:solidFill>
                <a:latin typeface="BIZ UDゴシック" panose="020B0400000000000000" pitchFamily="49" charset="-128"/>
                <a:ea typeface="BIZ UDゴシック" panose="020B0400000000000000" pitchFamily="49" charset="-128"/>
              </a:rPr>
              <a:t>抜け落ち</a:t>
            </a:r>
            <a:endParaRPr kumimoji="1" lang="ja-JP" altLang="en-US" sz="1400" b="1" dirty="0">
              <a:solidFill>
                <a:srgbClr val="FF0000"/>
              </a:solidFill>
              <a:latin typeface="BIZ UDゴシック" panose="020B0400000000000000" pitchFamily="49" charset="-128"/>
              <a:ea typeface="BIZ UDゴシック" panose="020B0400000000000000" pitchFamily="49" charset="-128"/>
            </a:endParaRPr>
          </a:p>
        </p:txBody>
      </p:sp>
      <p:pic>
        <p:nvPicPr>
          <p:cNvPr id="90" name="図 89">
            <a:extLst>
              <a:ext uri="{FF2B5EF4-FFF2-40B4-BE49-F238E27FC236}">
                <a16:creationId xmlns:a16="http://schemas.microsoft.com/office/drawing/2014/main" id="{9FDBEA63-D1CD-07FB-D025-6D85D54B92F5}"/>
              </a:ext>
            </a:extLst>
          </p:cNvPr>
          <p:cNvPicPr>
            <a:picLocks noChangeAspect="1"/>
          </p:cNvPicPr>
          <p:nvPr/>
        </p:nvPicPr>
        <p:blipFill>
          <a:blip r:embed="rId3"/>
          <a:stretch>
            <a:fillRect/>
          </a:stretch>
        </p:blipFill>
        <p:spPr>
          <a:xfrm>
            <a:off x="6492336" y="5611795"/>
            <a:ext cx="547799" cy="547799"/>
          </a:xfrm>
          <a:prstGeom prst="rect">
            <a:avLst/>
          </a:prstGeom>
        </p:spPr>
      </p:pic>
      <p:sp>
        <p:nvSpPr>
          <p:cNvPr id="91" name="四角形: 角を丸くする 90">
            <a:extLst>
              <a:ext uri="{FF2B5EF4-FFF2-40B4-BE49-F238E27FC236}">
                <a16:creationId xmlns:a16="http://schemas.microsoft.com/office/drawing/2014/main" id="{45D62E09-F05A-71BD-C43E-227EDB97B5F3}"/>
              </a:ext>
            </a:extLst>
          </p:cNvPr>
          <p:cNvSpPr/>
          <p:nvPr/>
        </p:nvSpPr>
        <p:spPr>
          <a:xfrm>
            <a:off x="5283165" y="5106442"/>
            <a:ext cx="943892" cy="458684"/>
          </a:xfrm>
          <a:prstGeom prst="roundRect">
            <a:avLst/>
          </a:prstGeom>
          <a:solidFill>
            <a:schemeClr val="accent4"/>
          </a:solidFill>
          <a:ln w="15875">
            <a:solidFill>
              <a:schemeClr val="accent4">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任務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92" name="四角形: 角を丸くする 91">
            <a:extLst>
              <a:ext uri="{FF2B5EF4-FFF2-40B4-BE49-F238E27FC236}">
                <a16:creationId xmlns:a16="http://schemas.microsoft.com/office/drawing/2014/main" id="{DBC54D89-6067-7522-E790-EC31472DE8C3}"/>
              </a:ext>
            </a:extLst>
          </p:cNvPr>
          <p:cNvSpPr/>
          <p:nvPr/>
        </p:nvSpPr>
        <p:spPr>
          <a:xfrm>
            <a:off x="5296877" y="5639520"/>
            <a:ext cx="943892" cy="458684"/>
          </a:xfrm>
          <a:prstGeom prst="roundRect">
            <a:avLst/>
          </a:prstGeom>
          <a:solidFill>
            <a:schemeClr val="accent4"/>
          </a:solidFill>
          <a:ln w="15875">
            <a:solidFill>
              <a:schemeClr val="accent4">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任務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93" name="四角形: 角を丸くする 92">
            <a:extLst>
              <a:ext uri="{FF2B5EF4-FFF2-40B4-BE49-F238E27FC236}">
                <a16:creationId xmlns:a16="http://schemas.microsoft.com/office/drawing/2014/main" id="{4072CBDA-D8FD-C7C4-9030-E7BF047F6FC3}"/>
              </a:ext>
            </a:extLst>
          </p:cNvPr>
          <p:cNvSpPr/>
          <p:nvPr/>
        </p:nvSpPr>
        <p:spPr>
          <a:xfrm>
            <a:off x="5305252" y="6176503"/>
            <a:ext cx="943892" cy="458684"/>
          </a:xfrm>
          <a:prstGeom prst="roundRect">
            <a:avLst/>
          </a:prstGeom>
          <a:solidFill>
            <a:schemeClr val="accent4"/>
          </a:solidFill>
          <a:ln w="15875">
            <a:solidFill>
              <a:schemeClr val="accent4">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任務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94" name="矢印: 左 93">
            <a:extLst>
              <a:ext uri="{FF2B5EF4-FFF2-40B4-BE49-F238E27FC236}">
                <a16:creationId xmlns:a16="http://schemas.microsoft.com/office/drawing/2014/main" id="{2CB0A4C3-70AF-DA58-5196-DC26A26D1811}"/>
              </a:ext>
            </a:extLst>
          </p:cNvPr>
          <p:cNvSpPr/>
          <p:nvPr/>
        </p:nvSpPr>
        <p:spPr>
          <a:xfrm>
            <a:off x="6254932" y="5145515"/>
            <a:ext cx="336648" cy="380538"/>
          </a:xfrm>
          <a:prstGeom prst="lef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矢印: 左 94">
            <a:extLst>
              <a:ext uri="{FF2B5EF4-FFF2-40B4-BE49-F238E27FC236}">
                <a16:creationId xmlns:a16="http://schemas.microsoft.com/office/drawing/2014/main" id="{8A9859BC-B8E9-B5AB-4FB7-44A97D102566}"/>
              </a:ext>
            </a:extLst>
          </p:cNvPr>
          <p:cNvSpPr/>
          <p:nvPr/>
        </p:nvSpPr>
        <p:spPr>
          <a:xfrm>
            <a:off x="6287394" y="5683676"/>
            <a:ext cx="336648" cy="380538"/>
          </a:xfrm>
          <a:prstGeom prst="lef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矢印: 左 95">
            <a:extLst>
              <a:ext uri="{FF2B5EF4-FFF2-40B4-BE49-F238E27FC236}">
                <a16:creationId xmlns:a16="http://schemas.microsoft.com/office/drawing/2014/main" id="{165E62D1-80A4-BFD9-3924-B468F2902B46}"/>
              </a:ext>
            </a:extLst>
          </p:cNvPr>
          <p:cNvSpPr/>
          <p:nvPr/>
        </p:nvSpPr>
        <p:spPr>
          <a:xfrm>
            <a:off x="6286424" y="6221837"/>
            <a:ext cx="336648" cy="380538"/>
          </a:xfrm>
          <a:prstGeom prst="lef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7" name="図 96">
            <a:extLst>
              <a:ext uri="{FF2B5EF4-FFF2-40B4-BE49-F238E27FC236}">
                <a16:creationId xmlns:a16="http://schemas.microsoft.com/office/drawing/2014/main" id="{8B675A49-0FDF-5EDF-5C24-93CB45B45743}"/>
              </a:ext>
            </a:extLst>
          </p:cNvPr>
          <p:cNvPicPr>
            <a:picLocks noChangeAspect="1"/>
          </p:cNvPicPr>
          <p:nvPr/>
        </p:nvPicPr>
        <p:blipFill>
          <a:blip r:embed="rId3"/>
          <a:stretch>
            <a:fillRect/>
          </a:stretch>
        </p:blipFill>
        <p:spPr>
          <a:xfrm>
            <a:off x="6483754" y="5107734"/>
            <a:ext cx="547799" cy="547799"/>
          </a:xfrm>
          <a:prstGeom prst="rect">
            <a:avLst/>
          </a:prstGeom>
        </p:spPr>
      </p:pic>
      <p:pic>
        <p:nvPicPr>
          <p:cNvPr id="98" name="図 97">
            <a:extLst>
              <a:ext uri="{FF2B5EF4-FFF2-40B4-BE49-F238E27FC236}">
                <a16:creationId xmlns:a16="http://schemas.microsoft.com/office/drawing/2014/main" id="{81819CB2-706C-C4B1-AA89-2AF95637798E}"/>
              </a:ext>
            </a:extLst>
          </p:cNvPr>
          <p:cNvPicPr>
            <a:picLocks noChangeAspect="1"/>
          </p:cNvPicPr>
          <p:nvPr/>
        </p:nvPicPr>
        <p:blipFill>
          <a:blip r:embed="rId3"/>
          <a:stretch>
            <a:fillRect/>
          </a:stretch>
        </p:blipFill>
        <p:spPr>
          <a:xfrm>
            <a:off x="6717401" y="5115848"/>
            <a:ext cx="547799" cy="547799"/>
          </a:xfrm>
          <a:prstGeom prst="rect">
            <a:avLst/>
          </a:prstGeom>
        </p:spPr>
      </p:pic>
      <p:pic>
        <p:nvPicPr>
          <p:cNvPr id="99" name="図 98">
            <a:extLst>
              <a:ext uri="{FF2B5EF4-FFF2-40B4-BE49-F238E27FC236}">
                <a16:creationId xmlns:a16="http://schemas.microsoft.com/office/drawing/2014/main" id="{A190115B-81B0-B275-0F97-669F56931F5B}"/>
              </a:ext>
            </a:extLst>
          </p:cNvPr>
          <p:cNvPicPr>
            <a:picLocks noChangeAspect="1"/>
          </p:cNvPicPr>
          <p:nvPr/>
        </p:nvPicPr>
        <p:blipFill>
          <a:blip r:embed="rId3"/>
          <a:stretch>
            <a:fillRect/>
          </a:stretch>
        </p:blipFill>
        <p:spPr>
          <a:xfrm>
            <a:off x="6932648" y="5115848"/>
            <a:ext cx="547799" cy="547799"/>
          </a:xfrm>
          <a:prstGeom prst="rect">
            <a:avLst/>
          </a:prstGeom>
        </p:spPr>
      </p:pic>
      <p:pic>
        <p:nvPicPr>
          <p:cNvPr id="100" name="図 99">
            <a:extLst>
              <a:ext uri="{FF2B5EF4-FFF2-40B4-BE49-F238E27FC236}">
                <a16:creationId xmlns:a16="http://schemas.microsoft.com/office/drawing/2014/main" id="{ED24A44C-D5C7-EC61-8BDB-8F990A5E5443}"/>
              </a:ext>
            </a:extLst>
          </p:cNvPr>
          <p:cNvPicPr>
            <a:picLocks noChangeAspect="1"/>
          </p:cNvPicPr>
          <p:nvPr/>
        </p:nvPicPr>
        <p:blipFill>
          <a:blip r:embed="rId3"/>
          <a:stretch>
            <a:fillRect/>
          </a:stretch>
        </p:blipFill>
        <p:spPr>
          <a:xfrm>
            <a:off x="6743885" y="5611795"/>
            <a:ext cx="547799" cy="547799"/>
          </a:xfrm>
          <a:prstGeom prst="rect">
            <a:avLst/>
          </a:prstGeom>
        </p:spPr>
      </p:pic>
      <p:pic>
        <p:nvPicPr>
          <p:cNvPr id="101" name="図 100">
            <a:extLst>
              <a:ext uri="{FF2B5EF4-FFF2-40B4-BE49-F238E27FC236}">
                <a16:creationId xmlns:a16="http://schemas.microsoft.com/office/drawing/2014/main" id="{575FA6FC-CC79-6CB7-3ADA-FD6DA28A7880}"/>
              </a:ext>
            </a:extLst>
          </p:cNvPr>
          <p:cNvPicPr>
            <a:picLocks noChangeAspect="1"/>
          </p:cNvPicPr>
          <p:nvPr/>
        </p:nvPicPr>
        <p:blipFill>
          <a:blip r:embed="rId3"/>
          <a:stretch>
            <a:fillRect/>
          </a:stretch>
        </p:blipFill>
        <p:spPr>
          <a:xfrm>
            <a:off x="6518819" y="6123567"/>
            <a:ext cx="547799" cy="547799"/>
          </a:xfrm>
          <a:prstGeom prst="rect">
            <a:avLst/>
          </a:prstGeom>
        </p:spPr>
      </p:pic>
      <p:pic>
        <p:nvPicPr>
          <p:cNvPr id="102" name="図 101">
            <a:extLst>
              <a:ext uri="{FF2B5EF4-FFF2-40B4-BE49-F238E27FC236}">
                <a16:creationId xmlns:a16="http://schemas.microsoft.com/office/drawing/2014/main" id="{4D8F4B5B-0F69-104F-C966-53A4718F0D08}"/>
              </a:ext>
            </a:extLst>
          </p:cNvPr>
          <p:cNvPicPr>
            <a:picLocks noChangeAspect="1"/>
          </p:cNvPicPr>
          <p:nvPr/>
        </p:nvPicPr>
        <p:blipFill>
          <a:blip r:embed="rId3"/>
          <a:stretch>
            <a:fillRect/>
          </a:stretch>
        </p:blipFill>
        <p:spPr>
          <a:xfrm>
            <a:off x="6745426" y="6123567"/>
            <a:ext cx="547799" cy="547799"/>
          </a:xfrm>
          <a:prstGeom prst="rect">
            <a:avLst/>
          </a:prstGeom>
        </p:spPr>
      </p:pic>
      <p:pic>
        <p:nvPicPr>
          <p:cNvPr id="103" name="図 102">
            <a:extLst>
              <a:ext uri="{FF2B5EF4-FFF2-40B4-BE49-F238E27FC236}">
                <a16:creationId xmlns:a16="http://schemas.microsoft.com/office/drawing/2014/main" id="{B913514C-832B-44A2-6C39-5E09DEA91B22}"/>
              </a:ext>
            </a:extLst>
          </p:cNvPr>
          <p:cNvPicPr>
            <a:picLocks noChangeAspect="1"/>
          </p:cNvPicPr>
          <p:nvPr/>
        </p:nvPicPr>
        <p:blipFill>
          <a:blip r:embed="rId3"/>
          <a:stretch>
            <a:fillRect/>
          </a:stretch>
        </p:blipFill>
        <p:spPr>
          <a:xfrm>
            <a:off x="6987269" y="6123567"/>
            <a:ext cx="547799" cy="547799"/>
          </a:xfrm>
          <a:prstGeom prst="rect">
            <a:avLst/>
          </a:prstGeom>
        </p:spPr>
      </p:pic>
      <p:sp>
        <p:nvSpPr>
          <p:cNvPr id="106" name="矢印: 左右 105">
            <a:extLst>
              <a:ext uri="{FF2B5EF4-FFF2-40B4-BE49-F238E27FC236}">
                <a16:creationId xmlns:a16="http://schemas.microsoft.com/office/drawing/2014/main" id="{684143D1-E67A-F9D3-41ED-65153FECD2F5}"/>
              </a:ext>
            </a:extLst>
          </p:cNvPr>
          <p:cNvSpPr/>
          <p:nvPr/>
        </p:nvSpPr>
        <p:spPr>
          <a:xfrm>
            <a:off x="7484428" y="5587628"/>
            <a:ext cx="803298" cy="43321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latin typeface="BIZ UDゴシック" panose="020B0400000000000000" pitchFamily="49" charset="-128"/>
                <a:ea typeface="BIZ UDゴシック" panose="020B0400000000000000" pitchFamily="49" charset="-128"/>
              </a:rPr>
              <a:t>12</a:t>
            </a:r>
            <a:r>
              <a:rPr kumimoji="1" lang="ja-JP" altLang="en-US" sz="1400" b="1" dirty="0">
                <a:latin typeface="BIZ UDゴシック" panose="020B0400000000000000" pitchFamily="49" charset="-128"/>
                <a:ea typeface="BIZ UDゴシック" panose="020B0400000000000000" pitchFamily="49" charset="-128"/>
              </a:rPr>
              <a:t>ｈ</a:t>
            </a:r>
          </a:p>
        </p:txBody>
      </p:sp>
      <p:pic>
        <p:nvPicPr>
          <p:cNvPr id="107" name="図 106">
            <a:extLst>
              <a:ext uri="{FF2B5EF4-FFF2-40B4-BE49-F238E27FC236}">
                <a16:creationId xmlns:a16="http://schemas.microsoft.com/office/drawing/2014/main" id="{EC58F519-80EE-88B0-FF3A-5591FC7CDD53}"/>
              </a:ext>
            </a:extLst>
          </p:cNvPr>
          <p:cNvPicPr>
            <a:picLocks noChangeAspect="1"/>
          </p:cNvPicPr>
          <p:nvPr/>
        </p:nvPicPr>
        <p:blipFill>
          <a:blip r:embed="rId3"/>
          <a:stretch>
            <a:fillRect/>
          </a:stretch>
        </p:blipFill>
        <p:spPr>
          <a:xfrm>
            <a:off x="8329637" y="5082523"/>
            <a:ext cx="547799" cy="547799"/>
          </a:xfrm>
          <a:prstGeom prst="rect">
            <a:avLst/>
          </a:prstGeom>
        </p:spPr>
      </p:pic>
      <p:pic>
        <p:nvPicPr>
          <p:cNvPr id="110" name="図 109">
            <a:extLst>
              <a:ext uri="{FF2B5EF4-FFF2-40B4-BE49-F238E27FC236}">
                <a16:creationId xmlns:a16="http://schemas.microsoft.com/office/drawing/2014/main" id="{FE2566DE-0598-DA38-3E65-2063016D0904}"/>
              </a:ext>
            </a:extLst>
          </p:cNvPr>
          <p:cNvPicPr>
            <a:picLocks noChangeAspect="1"/>
          </p:cNvPicPr>
          <p:nvPr/>
        </p:nvPicPr>
        <p:blipFill>
          <a:blip r:embed="rId3"/>
          <a:stretch>
            <a:fillRect/>
          </a:stretch>
        </p:blipFill>
        <p:spPr>
          <a:xfrm>
            <a:off x="8562209" y="5611794"/>
            <a:ext cx="547799" cy="547799"/>
          </a:xfrm>
          <a:prstGeom prst="rect">
            <a:avLst/>
          </a:prstGeom>
        </p:spPr>
      </p:pic>
      <p:pic>
        <p:nvPicPr>
          <p:cNvPr id="112" name="図 111">
            <a:extLst>
              <a:ext uri="{FF2B5EF4-FFF2-40B4-BE49-F238E27FC236}">
                <a16:creationId xmlns:a16="http://schemas.microsoft.com/office/drawing/2014/main" id="{83C5BA89-B3A5-A467-62ED-C63ED1EB6E91}"/>
              </a:ext>
            </a:extLst>
          </p:cNvPr>
          <p:cNvPicPr>
            <a:picLocks noChangeAspect="1"/>
          </p:cNvPicPr>
          <p:nvPr/>
        </p:nvPicPr>
        <p:blipFill>
          <a:blip r:embed="rId3"/>
          <a:stretch>
            <a:fillRect/>
          </a:stretch>
        </p:blipFill>
        <p:spPr>
          <a:xfrm>
            <a:off x="8318790" y="6131945"/>
            <a:ext cx="547799" cy="547799"/>
          </a:xfrm>
          <a:prstGeom prst="rect">
            <a:avLst/>
          </a:prstGeom>
        </p:spPr>
      </p:pic>
      <p:pic>
        <p:nvPicPr>
          <p:cNvPr id="113" name="図 112">
            <a:extLst>
              <a:ext uri="{FF2B5EF4-FFF2-40B4-BE49-F238E27FC236}">
                <a16:creationId xmlns:a16="http://schemas.microsoft.com/office/drawing/2014/main" id="{3D76DF26-36C5-2D4E-A5B0-1F28A4E3C630}"/>
              </a:ext>
            </a:extLst>
          </p:cNvPr>
          <p:cNvPicPr>
            <a:picLocks noChangeAspect="1"/>
          </p:cNvPicPr>
          <p:nvPr/>
        </p:nvPicPr>
        <p:blipFill>
          <a:blip r:embed="rId3"/>
          <a:stretch>
            <a:fillRect/>
          </a:stretch>
        </p:blipFill>
        <p:spPr>
          <a:xfrm>
            <a:off x="8563079" y="6121561"/>
            <a:ext cx="547799" cy="547799"/>
          </a:xfrm>
          <a:prstGeom prst="rect">
            <a:avLst/>
          </a:prstGeom>
        </p:spPr>
      </p:pic>
      <p:pic>
        <p:nvPicPr>
          <p:cNvPr id="114" name="図 113">
            <a:extLst>
              <a:ext uri="{FF2B5EF4-FFF2-40B4-BE49-F238E27FC236}">
                <a16:creationId xmlns:a16="http://schemas.microsoft.com/office/drawing/2014/main" id="{B8DAA89A-A0DA-37C8-0522-98480DCE8BEA}"/>
              </a:ext>
            </a:extLst>
          </p:cNvPr>
          <p:cNvPicPr>
            <a:picLocks noChangeAspect="1"/>
          </p:cNvPicPr>
          <p:nvPr/>
        </p:nvPicPr>
        <p:blipFill>
          <a:blip r:embed="rId3"/>
          <a:stretch>
            <a:fillRect/>
          </a:stretch>
        </p:blipFill>
        <p:spPr>
          <a:xfrm>
            <a:off x="8559067" y="5082523"/>
            <a:ext cx="547799" cy="547799"/>
          </a:xfrm>
          <a:prstGeom prst="rect">
            <a:avLst/>
          </a:prstGeom>
        </p:spPr>
      </p:pic>
      <p:pic>
        <p:nvPicPr>
          <p:cNvPr id="115" name="図 114">
            <a:extLst>
              <a:ext uri="{FF2B5EF4-FFF2-40B4-BE49-F238E27FC236}">
                <a16:creationId xmlns:a16="http://schemas.microsoft.com/office/drawing/2014/main" id="{09D04B54-98D7-862D-5303-1E16C3A088DC}"/>
              </a:ext>
            </a:extLst>
          </p:cNvPr>
          <p:cNvPicPr>
            <a:picLocks noChangeAspect="1"/>
          </p:cNvPicPr>
          <p:nvPr/>
        </p:nvPicPr>
        <p:blipFill>
          <a:blip r:embed="rId3"/>
          <a:stretch>
            <a:fillRect/>
          </a:stretch>
        </p:blipFill>
        <p:spPr>
          <a:xfrm>
            <a:off x="8794222" y="5082523"/>
            <a:ext cx="547799" cy="547799"/>
          </a:xfrm>
          <a:prstGeom prst="rect">
            <a:avLst/>
          </a:prstGeom>
        </p:spPr>
      </p:pic>
      <p:pic>
        <p:nvPicPr>
          <p:cNvPr id="116" name="図 115">
            <a:extLst>
              <a:ext uri="{FF2B5EF4-FFF2-40B4-BE49-F238E27FC236}">
                <a16:creationId xmlns:a16="http://schemas.microsoft.com/office/drawing/2014/main" id="{2B2CCA57-87C2-33B7-66BD-12BC71A1FB83}"/>
              </a:ext>
            </a:extLst>
          </p:cNvPr>
          <p:cNvPicPr>
            <a:picLocks noChangeAspect="1"/>
          </p:cNvPicPr>
          <p:nvPr/>
        </p:nvPicPr>
        <p:blipFill>
          <a:blip r:embed="rId3"/>
          <a:stretch>
            <a:fillRect/>
          </a:stretch>
        </p:blipFill>
        <p:spPr>
          <a:xfrm>
            <a:off x="8796039" y="5608160"/>
            <a:ext cx="547799" cy="547799"/>
          </a:xfrm>
          <a:prstGeom prst="rect">
            <a:avLst/>
          </a:prstGeom>
        </p:spPr>
      </p:pic>
      <p:pic>
        <p:nvPicPr>
          <p:cNvPr id="117" name="図 116">
            <a:extLst>
              <a:ext uri="{FF2B5EF4-FFF2-40B4-BE49-F238E27FC236}">
                <a16:creationId xmlns:a16="http://schemas.microsoft.com/office/drawing/2014/main" id="{FF15224E-9AD7-9D65-BD51-2CD6364D1BCC}"/>
              </a:ext>
            </a:extLst>
          </p:cNvPr>
          <p:cNvPicPr>
            <a:picLocks noChangeAspect="1"/>
          </p:cNvPicPr>
          <p:nvPr/>
        </p:nvPicPr>
        <p:blipFill>
          <a:blip r:embed="rId3"/>
          <a:stretch>
            <a:fillRect/>
          </a:stretch>
        </p:blipFill>
        <p:spPr>
          <a:xfrm>
            <a:off x="8791935" y="6113847"/>
            <a:ext cx="547799" cy="547799"/>
          </a:xfrm>
          <a:prstGeom prst="rect">
            <a:avLst/>
          </a:prstGeom>
        </p:spPr>
      </p:pic>
      <p:sp>
        <p:nvSpPr>
          <p:cNvPr id="118" name="テキスト ボックス 117">
            <a:extLst>
              <a:ext uri="{FF2B5EF4-FFF2-40B4-BE49-F238E27FC236}">
                <a16:creationId xmlns:a16="http://schemas.microsoft.com/office/drawing/2014/main" id="{B8CC7A35-56F4-39B1-9B28-5DE6687FB52F}"/>
              </a:ext>
            </a:extLst>
          </p:cNvPr>
          <p:cNvSpPr txBox="1"/>
          <p:nvPr/>
        </p:nvSpPr>
        <p:spPr>
          <a:xfrm>
            <a:off x="7238558" y="5193049"/>
            <a:ext cx="1306326" cy="461665"/>
          </a:xfrm>
          <a:prstGeom prst="rect">
            <a:avLst/>
          </a:prstGeom>
          <a:noFill/>
        </p:spPr>
        <p:txBody>
          <a:bodyPr wrap="square" rtlCol="0">
            <a:spAutoFit/>
          </a:bodyPr>
          <a:lstStyle/>
          <a:p>
            <a:pPr algn="ctr"/>
            <a:r>
              <a:rPr lang="ja-JP" altLang="en-US" sz="1200" b="1" dirty="0">
                <a:solidFill>
                  <a:srgbClr val="FF0000"/>
                </a:solidFill>
                <a:latin typeface="BIZ UDゴシック" panose="020B0400000000000000" pitchFamily="49" charset="-128"/>
                <a:ea typeface="BIZ UDゴシック" panose="020B0400000000000000" pitchFamily="49" charset="-128"/>
              </a:rPr>
              <a:t>責任担当期間</a:t>
            </a:r>
            <a:endParaRPr lang="en-US" altLang="ja-JP" sz="1200" b="1" dirty="0">
              <a:solidFill>
                <a:srgbClr val="FF0000"/>
              </a:solidFill>
              <a:latin typeface="BIZ UDゴシック" panose="020B0400000000000000" pitchFamily="49" charset="-128"/>
              <a:ea typeface="BIZ UDゴシック" panose="020B0400000000000000" pitchFamily="49" charset="-128"/>
            </a:endParaRPr>
          </a:p>
          <a:p>
            <a:pPr algn="ctr"/>
            <a:r>
              <a:rPr lang="ja-JP" altLang="en-US" sz="1200" b="1" dirty="0">
                <a:latin typeface="BIZ UDゴシック" panose="020B0400000000000000" pitchFamily="49" charset="-128"/>
                <a:ea typeface="BIZ UDゴシック" panose="020B0400000000000000" pitchFamily="49" charset="-128"/>
              </a:rPr>
              <a:t>で交代</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119" name="テキスト ボックス 118">
            <a:extLst>
              <a:ext uri="{FF2B5EF4-FFF2-40B4-BE49-F238E27FC236}">
                <a16:creationId xmlns:a16="http://schemas.microsoft.com/office/drawing/2014/main" id="{837907E9-BD98-43BA-26F1-879BEA5A68A8}"/>
              </a:ext>
            </a:extLst>
          </p:cNvPr>
          <p:cNvSpPr txBox="1"/>
          <p:nvPr/>
        </p:nvSpPr>
        <p:spPr>
          <a:xfrm>
            <a:off x="7267705" y="6042505"/>
            <a:ext cx="1306326" cy="461665"/>
          </a:xfrm>
          <a:prstGeom prst="rect">
            <a:avLst/>
          </a:prstGeom>
          <a:noFill/>
        </p:spPr>
        <p:txBody>
          <a:bodyPr wrap="square" rtlCol="0">
            <a:spAutoFit/>
          </a:bodyPr>
          <a:lstStyle/>
          <a:p>
            <a:pPr algn="ctr"/>
            <a:r>
              <a:rPr lang="ja-JP" altLang="en-US" sz="1200" b="1" dirty="0">
                <a:latin typeface="BIZ UDゴシック" panose="020B0400000000000000" pitchFamily="49" charset="-128"/>
                <a:ea typeface="BIZ UDゴシック" panose="020B0400000000000000" pitchFamily="49" charset="-128"/>
              </a:rPr>
              <a:t>継続的な活動</a:t>
            </a:r>
            <a:endParaRPr lang="en-US" altLang="ja-JP" sz="1200" b="1" dirty="0">
              <a:latin typeface="BIZ UDゴシック" panose="020B0400000000000000" pitchFamily="49" charset="-128"/>
              <a:ea typeface="BIZ UDゴシック" panose="020B0400000000000000" pitchFamily="49" charset="-128"/>
            </a:endParaRPr>
          </a:p>
          <a:p>
            <a:pPr algn="ctr"/>
            <a:r>
              <a:rPr lang="ja-JP" altLang="en-US" sz="1200" b="1" dirty="0">
                <a:latin typeface="BIZ UDゴシック" panose="020B0400000000000000" pitchFamily="49" charset="-128"/>
                <a:ea typeface="BIZ UDゴシック" panose="020B0400000000000000" pitchFamily="49" charset="-128"/>
              </a:rPr>
              <a:t>を可能に</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120" name="矢印: 右 119">
            <a:extLst>
              <a:ext uri="{FF2B5EF4-FFF2-40B4-BE49-F238E27FC236}">
                <a16:creationId xmlns:a16="http://schemas.microsoft.com/office/drawing/2014/main" id="{DA590367-BC02-3404-F83D-DC079CC3EB7F}"/>
              </a:ext>
            </a:extLst>
          </p:cNvPr>
          <p:cNvSpPr/>
          <p:nvPr/>
        </p:nvSpPr>
        <p:spPr>
          <a:xfrm>
            <a:off x="4739478" y="5168611"/>
            <a:ext cx="378328" cy="133357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吹き出し: 円形 127">
            <a:extLst>
              <a:ext uri="{FF2B5EF4-FFF2-40B4-BE49-F238E27FC236}">
                <a16:creationId xmlns:a16="http://schemas.microsoft.com/office/drawing/2014/main" id="{855B7D81-2D3A-78CB-0C3F-77021273BBF2}"/>
              </a:ext>
            </a:extLst>
          </p:cNvPr>
          <p:cNvSpPr/>
          <p:nvPr/>
        </p:nvSpPr>
        <p:spPr>
          <a:xfrm>
            <a:off x="4376936" y="4662617"/>
            <a:ext cx="1510011" cy="346329"/>
          </a:xfrm>
          <a:prstGeom prst="wedgeEllipseCallout">
            <a:avLst>
              <a:gd name="adj1" fmla="val 64712"/>
              <a:gd name="adj2" fmla="val 7179"/>
            </a:avLst>
          </a:prstGeom>
          <a:solidFill>
            <a:srgbClr val="FFCCFF"/>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9" name="テキスト ボックス 128">
            <a:extLst>
              <a:ext uri="{FF2B5EF4-FFF2-40B4-BE49-F238E27FC236}">
                <a16:creationId xmlns:a16="http://schemas.microsoft.com/office/drawing/2014/main" id="{8D8153D0-DDB4-76A0-FE66-9B9C18C8BA5C}"/>
              </a:ext>
            </a:extLst>
          </p:cNvPr>
          <p:cNvSpPr txBox="1"/>
          <p:nvPr/>
        </p:nvSpPr>
        <p:spPr>
          <a:xfrm>
            <a:off x="4440436" y="4665356"/>
            <a:ext cx="1336433" cy="307777"/>
          </a:xfrm>
          <a:prstGeom prst="rect">
            <a:avLst/>
          </a:prstGeom>
          <a:noFill/>
        </p:spPr>
        <p:txBody>
          <a:bodyPr wrap="square" rtlCol="0">
            <a:spAutoFit/>
          </a:bodyPr>
          <a:lstStyle/>
          <a:p>
            <a:pPr algn="ctr"/>
            <a:r>
              <a:rPr kumimoji="1" lang="ja-JP" altLang="en-US" sz="1400" b="1" dirty="0">
                <a:latin typeface="BIZ UDゴシック" panose="020B0400000000000000" pitchFamily="49" charset="-128"/>
                <a:ea typeface="BIZ UDゴシック" panose="020B0400000000000000" pitchFamily="49" charset="-128"/>
              </a:rPr>
              <a:t>ＩＣＳの導入</a:t>
            </a:r>
          </a:p>
        </p:txBody>
      </p:sp>
      <p:sp>
        <p:nvSpPr>
          <p:cNvPr id="130" name="楕円 129">
            <a:extLst>
              <a:ext uri="{FF2B5EF4-FFF2-40B4-BE49-F238E27FC236}">
                <a16:creationId xmlns:a16="http://schemas.microsoft.com/office/drawing/2014/main" id="{8AC07E56-CC94-9086-8F2A-9EDA8C4319B0}"/>
              </a:ext>
            </a:extLst>
          </p:cNvPr>
          <p:cNvSpPr/>
          <p:nvPr/>
        </p:nvSpPr>
        <p:spPr>
          <a:xfrm>
            <a:off x="142826" y="964751"/>
            <a:ext cx="1308559" cy="389519"/>
          </a:xfrm>
          <a:prstGeom prst="ellipse">
            <a:avLst/>
          </a:prstGeom>
          <a:solidFill>
            <a:srgbClr val="FFFF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イメージ</a:t>
            </a:r>
            <a:endParaRPr kumimoji="1" lang="en-US" altLang="ja-JP" sz="1400" b="1" dirty="0">
              <a:solidFill>
                <a:schemeClr val="tx1"/>
              </a:solidFill>
            </a:endParaRPr>
          </a:p>
        </p:txBody>
      </p:sp>
      <p:sp>
        <p:nvSpPr>
          <p:cNvPr id="131" name="楕円 130">
            <a:extLst>
              <a:ext uri="{FF2B5EF4-FFF2-40B4-BE49-F238E27FC236}">
                <a16:creationId xmlns:a16="http://schemas.microsoft.com/office/drawing/2014/main" id="{94AD5F45-7F8A-8F02-7A19-10F29569EE8F}"/>
              </a:ext>
            </a:extLst>
          </p:cNvPr>
          <p:cNvSpPr/>
          <p:nvPr/>
        </p:nvSpPr>
        <p:spPr>
          <a:xfrm>
            <a:off x="106020" y="4571433"/>
            <a:ext cx="1311440" cy="389519"/>
          </a:xfrm>
          <a:prstGeom prst="ellipse">
            <a:avLst/>
          </a:prstGeom>
          <a:solidFill>
            <a:srgbClr val="FFFF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イメージ</a:t>
            </a:r>
            <a:endParaRPr kumimoji="1" lang="en-US" altLang="ja-JP" sz="1400" b="1" dirty="0">
              <a:solidFill>
                <a:schemeClr val="tx1"/>
              </a:solidFill>
            </a:endParaRPr>
          </a:p>
        </p:txBody>
      </p:sp>
      <p:pic>
        <p:nvPicPr>
          <p:cNvPr id="136" name="図 135">
            <a:extLst>
              <a:ext uri="{FF2B5EF4-FFF2-40B4-BE49-F238E27FC236}">
                <a16:creationId xmlns:a16="http://schemas.microsoft.com/office/drawing/2014/main" id="{C04A1474-2837-F58C-0451-F298BCEDC483}"/>
              </a:ext>
            </a:extLst>
          </p:cNvPr>
          <p:cNvPicPr>
            <a:picLocks noChangeAspect="1"/>
          </p:cNvPicPr>
          <p:nvPr/>
        </p:nvPicPr>
        <p:blipFill>
          <a:blip r:embed="rId2"/>
          <a:stretch>
            <a:fillRect/>
          </a:stretch>
        </p:blipFill>
        <p:spPr>
          <a:xfrm>
            <a:off x="3381373" y="5957965"/>
            <a:ext cx="540060" cy="540060"/>
          </a:xfrm>
          <a:prstGeom prst="rect">
            <a:avLst/>
          </a:prstGeom>
        </p:spPr>
      </p:pic>
      <p:pic>
        <p:nvPicPr>
          <p:cNvPr id="137" name="図 136">
            <a:extLst>
              <a:ext uri="{FF2B5EF4-FFF2-40B4-BE49-F238E27FC236}">
                <a16:creationId xmlns:a16="http://schemas.microsoft.com/office/drawing/2014/main" id="{111894F3-0B3C-3876-0A96-05F37BFF2B25}"/>
              </a:ext>
            </a:extLst>
          </p:cNvPr>
          <p:cNvPicPr>
            <a:picLocks noChangeAspect="1"/>
          </p:cNvPicPr>
          <p:nvPr/>
        </p:nvPicPr>
        <p:blipFill>
          <a:blip r:embed="rId2"/>
          <a:stretch>
            <a:fillRect/>
          </a:stretch>
        </p:blipFill>
        <p:spPr>
          <a:xfrm>
            <a:off x="3651329" y="6098204"/>
            <a:ext cx="540060" cy="540060"/>
          </a:xfrm>
          <a:prstGeom prst="rect">
            <a:avLst/>
          </a:prstGeom>
        </p:spPr>
      </p:pic>
      <p:sp>
        <p:nvSpPr>
          <p:cNvPr id="138" name="テキスト ボックス 137">
            <a:extLst>
              <a:ext uri="{FF2B5EF4-FFF2-40B4-BE49-F238E27FC236}">
                <a16:creationId xmlns:a16="http://schemas.microsoft.com/office/drawing/2014/main" id="{65720905-12A3-0049-76FA-A82D027E2113}"/>
              </a:ext>
            </a:extLst>
          </p:cNvPr>
          <p:cNvSpPr txBox="1"/>
          <p:nvPr/>
        </p:nvSpPr>
        <p:spPr>
          <a:xfrm>
            <a:off x="3020811" y="6407204"/>
            <a:ext cx="1726872" cy="307777"/>
          </a:xfrm>
          <a:prstGeom prst="rect">
            <a:avLst/>
          </a:prstGeom>
          <a:noFill/>
        </p:spPr>
        <p:txBody>
          <a:bodyPr wrap="square" rtlCol="0">
            <a:spAutoFit/>
          </a:bodyPr>
          <a:lstStyle/>
          <a:p>
            <a:r>
              <a:rPr lang="ja-JP" altLang="en-US" sz="1400" b="1" dirty="0">
                <a:solidFill>
                  <a:srgbClr val="FF0000"/>
                </a:solidFill>
                <a:latin typeface="BIZ UDゴシック" panose="020B0400000000000000" pitchFamily="49" charset="-128"/>
                <a:ea typeface="BIZ UDゴシック" panose="020B0400000000000000" pitchFamily="49" charset="-128"/>
              </a:rPr>
              <a:t>マンパワーの偏り</a:t>
            </a:r>
            <a:endParaRPr kumimoji="1" lang="ja-JP" altLang="en-US" sz="14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750540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0CFE4-2D40-EC1B-CE3D-D68C50C7A65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90CBD9D-8953-881E-466D-84A6B5B6E083}"/>
              </a:ext>
            </a:extLst>
          </p:cNvPr>
          <p:cNvSpPr txBox="1"/>
          <p:nvPr/>
        </p:nvSpPr>
        <p:spPr>
          <a:xfrm>
            <a:off x="1352600" y="1340768"/>
            <a:ext cx="7848872" cy="4008790"/>
          </a:xfrm>
          <a:prstGeom prst="rect">
            <a:avLst/>
          </a:prstGeom>
          <a:noFill/>
        </p:spPr>
        <p:txBody>
          <a:bodyPr wrap="square" rtlCol="0">
            <a:spAutoFit/>
          </a:bodyPr>
          <a:lstStyle/>
          <a:p>
            <a:r>
              <a:rPr lang="ja-JP" altLang="en-US" sz="4000" dirty="0">
                <a:solidFill>
                  <a:schemeClr val="bg2"/>
                </a:solidFill>
                <a:latin typeface="MS UI Gothic" panose="020B0600070205080204" pitchFamily="50" charset="-128"/>
                <a:ea typeface="MS UI Gothic" panose="020B0600070205080204" pitchFamily="50" charset="-128"/>
              </a:rPr>
              <a:t>１　計画各編の改定</a:t>
            </a:r>
            <a:endParaRPr lang="en-US" altLang="ja-JP" sz="4000" dirty="0">
              <a:solidFill>
                <a:schemeClr val="bg2"/>
              </a:solidFill>
              <a:latin typeface="MS UI Gothic" panose="020B0600070205080204" pitchFamily="50" charset="-128"/>
              <a:ea typeface="MS UI Gothic" panose="020B0600070205080204" pitchFamily="50" charset="-128"/>
            </a:endParaRPr>
          </a:p>
          <a:p>
            <a:endParaRPr lang="en-US" altLang="ja-JP" sz="1050" dirty="0">
              <a:solidFill>
                <a:schemeClr val="bg2"/>
              </a:solidFill>
              <a:latin typeface="MS UI Gothic" panose="020B0600070205080204" pitchFamily="50" charset="-128"/>
              <a:ea typeface="MS UI Gothic" panose="020B0600070205080204" pitchFamily="50" charset="-128"/>
            </a:endParaRPr>
          </a:p>
          <a:p>
            <a:r>
              <a:rPr lang="ja-JP" altLang="en-US" sz="2400" dirty="0">
                <a:solidFill>
                  <a:schemeClr val="bg2"/>
                </a:solidFill>
                <a:latin typeface="MS UI Gothic" panose="020B0600070205080204" pitchFamily="50" charset="-128"/>
                <a:ea typeface="MS UI Gothic" panose="020B0600070205080204" pitchFamily="50" charset="-128"/>
              </a:rPr>
              <a:t>　　　⑴ 改定作業のイメージ</a:t>
            </a:r>
            <a:endParaRPr lang="en-US" altLang="ja-JP" sz="2400" dirty="0">
              <a:solidFill>
                <a:schemeClr val="bg2"/>
              </a:solidFill>
              <a:latin typeface="MS UI Gothic" panose="020B0600070205080204" pitchFamily="50" charset="-128"/>
              <a:ea typeface="MS UI Gothic" panose="020B0600070205080204" pitchFamily="50" charset="-128"/>
            </a:endParaRPr>
          </a:p>
          <a:p>
            <a:endParaRPr lang="en-US" altLang="ja-JP" sz="2000" dirty="0">
              <a:solidFill>
                <a:schemeClr val="bg2"/>
              </a:solidFill>
              <a:latin typeface="MS UI Gothic" panose="020B0600070205080204" pitchFamily="50" charset="-128"/>
              <a:ea typeface="MS UI Gothic" panose="020B0600070205080204" pitchFamily="50" charset="-128"/>
            </a:endParaRPr>
          </a:p>
          <a:p>
            <a:r>
              <a:rPr lang="ja-JP" altLang="en-US" sz="2400" dirty="0">
                <a:solidFill>
                  <a:schemeClr val="bg2"/>
                </a:solidFill>
                <a:latin typeface="MS UI Gothic" panose="020B0600070205080204" pitchFamily="50" charset="-128"/>
                <a:ea typeface="MS UI Gothic" panose="020B0600070205080204" pitchFamily="50" charset="-128"/>
              </a:rPr>
              <a:t>　　　⑵ 論点の抽出</a:t>
            </a:r>
            <a:endParaRPr lang="en-US" altLang="ja-JP" sz="2400" dirty="0">
              <a:solidFill>
                <a:schemeClr val="bg2"/>
              </a:solidFill>
              <a:latin typeface="MS UI Gothic" panose="020B0600070205080204" pitchFamily="50" charset="-128"/>
              <a:ea typeface="MS UI Gothic" panose="020B0600070205080204" pitchFamily="50" charset="-128"/>
            </a:endParaRPr>
          </a:p>
          <a:p>
            <a:endParaRPr lang="en-US" altLang="ja-JP" sz="1600" dirty="0">
              <a:solidFill>
                <a:schemeClr val="bg2"/>
              </a:solidFill>
              <a:latin typeface="MS UI Gothic" panose="020B0600070205080204" pitchFamily="50" charset="-128"/>
              <a:ea typeface="MS UI Gothic" panose="020B0600070205080204" pitchFamily="50" charset="-128"/>
            </a:endParaRPr>
          </a:p>
          <a:p>
            <a:r>
              <a:rPr lang="ja-JP" altLang="en-US" sz="4000" dirty="0">
                <a:solidFill>
                  <a:schemeClr val="bg2"/>
                </a:solidFill>
                <a:latin typeface="MS UI Gothic" panose="020B0600070205080204" pitchFamily="50" charset="-128"/>
                <a:ea typeface="MS UI Gothic" panose="020B0600070205080204" pitchFamily="50" charset="-128"/>
              </a:rPr>
              <a:t>２　災害対策本部の組織再編成</a:t>
            </a:r>
            <a:endParaRPr lang="en-US" altLang="ja-JP" sz="4000" dirty="0">
              <a:solidFill>
                <a:schemeClr val="bg2"/>
              </a:solidFill>
              <a:latin typeface="MS UI Gothic" panose="020B0600070205080204" pitchFamily="50" charset="-128"/>
              <a:ea typeface="MS UI Gothic" panose="020B0600070205080204" pitchFamily="50" charset="-128"/>
            </a:endParaRPr>
          </a:p>
          <a:p>
            <a:r>
              <a:rPr lang="ja-JP" altLang="en-US" sz="2400" b="1" dirty="0">
                <a:solidFill>
                  <a:schemeClr val="bg2"/>
                </a:solidFill>
                <a:latin typeface="MS UI Gothic" panose="020B0600070205080204" pitchFamily="50" charset="-128"/>
                <a:ea typeface="MS UI Gothic" panose="020B0600070205080204" pitchFamily="50" charset="-128"/>
              </a:rPr>
              <a:t>　　　</a:t>
            </a:r>
            <a:r>
              <a:rPr lang="en-US" altLang="ja-JP" sz="2400" b="1" dirty="0">
                <a:solidFill>
                  <a:schemeClr val="bg2"/>
                </a:solidFill>
                <a:latin typeface="MS UI Gothic" panose="020B0600070205080204" pitchFamily="50" charset="-128"/>
                <a:ea typeface="MS UI Gothic" panose="020B0600070205080204" pitchFamily="50" charset="-128"/>
              </a:rPr>
              <a:t>ICS</a:t>
            </a:r>
            <a:r>
              <a:rPr lang="ja-JP" altLang="en-US" sz="2400" b="1" dirty="0">
                <a:solidFill>
                  <a:schemeClr val="bg2"/>
                </a:solidFill>
                <a:latin typeface="MS UI Gothic" panose="020B0600070205080204" pitchFamily="50" charset="-128"/>
                <a:ea typeface="MS UI Gothic" panose="020B0600070205080204" pitchFamily="50" charset="-128"/>
              </a:rPr>
              <a:t>（</a:t>
            </a:r>
            <a:r>
              <a:rPr lang="en-US" altLang="ja-JP" sz="2400" b="1" dirty="0">
                <a:solidFill>
                  <a:schemeClr val="bg2"/>
                </a:solidFill>
                <a:latin typeface="MS UI Gothic" panose="020B0600070205080204" pitchFamily="50" charset="-128"/>
                <a:ea typeface="MS UI Gothic" panose="020B0600070205080204" pitchFamily="50" charset="-128"/>
              </a:rPr>
              <a:t>Incident Command</a:t>
            </a:r>
            <a:r>
              <a:rPr lang="ja-JP" altLang="en-US" sz="2400" b="1" dirty="0">
                <a:solidFill>
                  <a:schemeClr val="bg2"/>
                </a:solidFill>
                <a:latin typeface="MS UI Gothic" panose="020B0600070205080204" pitchFamily="50" charset="-128"/>
                <a:ea typeface="MS UI Gothic" panose="020B0600070205080204" pitchFamily="50" charset="-128"/>
              </a:rPr>
              <a:t> </a:t>
            </a:r>
            <a:r>
              <a:rPr lang="en-US" altLang="ja-JP" sz="2400" b="1" dirty="0">
                <a:solidFill>
                  <a:schemeClr val="bg2"/>
                </a:solidFill>
                <a:latin typeface="MS UI Gothic" panose="020B0600070205080204" pitchFamily="50" charset="-128"/>
                <a:ea typeface="MS UI Gothic" panose="020B0600070205080204" pitchFamily="50" charset="-128"/>
              </a:rPr>
              <a:t>System</a:t>
            </a:r>
            <a:r>
              <a:rPr lang="ja-JP" altLang="en-US" sz="2400" b="1" dirty="0">
                <a:solidFill>
                  <a:schemeClr val="bg2"/>
                </a:solidFill>
                <a:latin typeface="MS UI Gothic" panose="020B0600070205080204" pitchFamily="50" charset="-128"/>
                <a:ea typeface="MS UI Gothic" panose="020B0600070205080204" pitchFamily="50" charset="-128"/>
              </a:rPr>
              <a:t>）の導入</a:t>
            </a:r>
            <a:endParaRPr lang="en-US" altLang="ja-JP" sz="2000" b="1" dirty="0">
              <a:solidFill>
                <a:schemeClr val="bg2"/>
              </a:solidFill>
              <a:latin typeface="MS UI Gothic" panose="020B0600070205080204" pitchFamily="50" charset="-128"/>
              <a:ea typeface="MS UI Gothic" panose="020B0600070205080204" pitchFamily="50" charset="-128"/>
            </a:endParaRPr>
          </a:p>
          <a:p>
            <a:endParaRPr lang="en-US" altLang="ja-JP" sz="1600" dirty="0">
              <a:solidFill>
                <a:schemeClr val="bg2">
                  <a:lumMod val="90000"/>
                </a:schemeClr>
              </a:solidFill>
              <a:latin typeface="MS UI Gothic" panose="020B0600070205080204" pitchFamily="50" charset="-128"/>
              <a:ea typeface="MS UI Gothic" panose="020B0600070205080204" pitchFamily="50" charset="-128"/>
            </a:endParaRPr>
          </a:p>
          <a:p>
            <a:r>
              <a:rPr lang="ja-JP" altLang="en-US" sz="40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３　令和７年度改定スケジュール</a:t>
            </a:r>
            <a:r>
              <a:rPr lang="en-US" altLang="ja-JP" sz="40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a:t>
            </a:r>
            <a:r>
              <a:rPr lang="ja-JP" altLang="en-US" sz="40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案</a:t>
            </a:r>
            <a:r>
              <a:rPr lang="en-US" altLang="ja-JP" sz="4000" b="1" u="sng" dirty="0">
                <a:effectLst>
                  <a:outerShdw blurRad="38100" dist="38100" dir="2700000" algn="tl">
                    <a:srgbClr val="000000">
                      <a:alpha val="43137"/>
                    </a:srgbClr>
                  </a:outerShdw>
                </a:effectLst>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4139213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四角形 152">
            <a:extLst>
              <a:ext uri="{FF2B5EF4-FFF2-40B4-BE49-F238E27FC236}">
                <a16:creationId xmlns:a16="http://schemas.microsoft.com/office/drawing/2014/main" id="{41CC7F9E-9C7F-1A5E-D5EA-EF39A703377E}"/>
              </a:ext>
            </a:extLst>
          </p:cNvPr>
          <p:cNvGraphicFramePr>
            <a:graphicFrameLocks noGrp="1"/>
          </p:cNvGraphicFramePr>
          <p:nvPr/>
        </p:nvGraphicFramePr>
        <p:xfrm>
          <a:off x="272489" y="3621949"/>
          <a:ext cx="9357618" cy="2651366"/>
        </p:xfrm>
        <a:graphic>
          <a:graphicData uri="http://schemas.openxmlformats.org/drawingml/2006/table">
            <a:tbl>
              <a:tblPr firstRow="1" bandRow="1">
                <a:tableStyleId>{5C22544A-7EE6-4342-B048-85BDC9FD1C3A}</a:tableStyleId>
              </a:tblPr>
              <a:tblGrid>
                <a:gridCol w="519868">
                  <a:extLst>
                    <a:ext uri="{9D8B030D-6E8A-4147-A177-3AD203B41FA5}">
                      <a16:colId xmlns:a16="http://schemas.microsoft.com/office/drawing/2014/main" val="20000"/>
                    </a:ext>
                  </a:extLst>
                </a:gridCol>
                <a:gridCol w="519868">
                  <a:extLst>
                    <a:ext uri="{9D8B030D-6E8A-4147-A177-3AD203B41FA5}">
                      <a16:colId xmlns:a16="http://schemas.microsoft.com/office/drawing/2014/main" val="20001"/>
                    </a:ext>
                  </a:extLst>
                </a:gridCol>
                <a:gridCol w="472038">
                  <a:extLst>
                    <a:ext uri="{9D8B030D-6E8A-4147-A177-3AD203B41FA5}">
                      <a16:colId xmlns:a16="http://schemas.microsoft.com/office/drawing/2014/main" val="20002"/>
                    </a:ext>
                  </a:extLst>
                </a:gridCol>
                <a:gridCol w="567697">
                  <a:extLst>
                    <a:ext uri="{9D8B030D-6E8A-4147-A177-3AD203B41FA5}">
                      <a16:colId xmlns:a16="http://schemas.microsoft.com/office/drawing/2014/main" val="20003"/>
                    </a:ext>
                  </a:extLst>
                </a:gridCol>
                <a:gridCol w="519868">
                  <a:extLst>
                    <a:ext uri="{9D8B030D-6E8A-4147-A177-3AD203B41FA5}">
                      <a16:colId xmlns:a16="http://schemas.microsoft.com/office/drawing/2014/main" val="20004"/>
                    </a:ext>
                  </a:extLst>
                </a:gridCol>
                <a:gridCol w="540824">
                  <a:extLst>
                    <a:ext uri="{9D8B030D-6E8A-4147-A177-3AD203B41FA5}">
                      <a16:colId xmlns:a16="http://schemas.microsoft.com/office/drawing/2014/main" val="20005"/>
                    </a:ext>
                  </a:extLst>
                </a:gridCol>
                <a:gridCol w="498911">
                  <a:extLst>
                    <a:ext uri="{9D8B030D-6E8A-4147-A177-3AD203B41FA5}">
                      <a16:colId xmlns:a16="http://schemas.microsoft.com/office/drawing/2014/main" val="20006"/>
                    </a:ext>
                  </a:extLst>
                </a:gridCol>
                <a:gridCol w="519868">
                  <a:extLst>
                    <a:ext uri="{9D8B030D-6E8A-4147-A177-3AD203B41FA5}">
                      <a16:colId xmlns:a16="http://schemas.microsoft.com/office/drawing/2014/main" val="20007"/>
                    </a:ext>
                  </a:extLst>
                </a:gridCol>
                <a:gridCol w="550404">
                  <a:extLst>
                    <a:ext uri="{9D8B030D-6E8A-4147-A177-3AD203B41FA5}">
                      <a16:colId xmlns:a16="http://schemas.microsoft.com/office/drawing/2014/main" val="20008"/>
                    </a:ext>
                  </a:extLst>
                </a:gridCol>
                <a:gridCol w="489331">
                  <a:extLst>
                    <a:ext uri="{9D8B030D-6E8A-4147-A177-3AD203B41FA5}">
                      <a16:colId xmlns:a16="http://schemas.microsoft.com/office/drawing/2014/main" val="20009"/>
                    </a:ext>
                  </a:extLst>
                </a:gridCol>
                <a:gridCol w="519868">
                  <a:extLst>
                    <a:ext uri="{9D8B030D-6E8A-4147-A177-3AD203B41FA5}">
                      <a16:colId xmlns:a16="http://schemas.microsoft.com/office/drawing/2014/main" val="20010"/>
                    </a:ext>
                  </a:extLst>
                </a:gridCol>
                <a:gridCol w="519867">
                  <a:extLst>
                    <a:ext uri="{9D8B030D-6E8A-4147-A177-3AD203B41FA5}">
                      <a16:colId xmlns:a16="http://schemas.microsoft.com/office/drawing/2014/main" val="20011"/>
                    </a:ext>
                  </a:extLst>
                </a:gridCol>
                <a:gridCol w="519868">
                  <a:extLst>
                    <a:ext uri="{9D8B030D-6E8A-4147-A177-3AD203B41FA5}">
                      <a16:colId xmlns:a16="http://schemas.microsoft.com/office/drawing/2014/main" val="20012"/>
                    </a:ext>
                  </a:extLst>
                </a:gridCol>
                <a:gridCol w="519868">
                  <a:extLst>
                    <a:ext uri="{9D8B030D-6E8A-4147-A177-3AD203B41FA5}">
                      <a16:colId xmlns:a16="http://schemas.microsoft.com/office/drawing/2014/main" val="20013"/>
                    </a:ext>
                  </a:extLst>
                </a:gridCol>
                <a:gridCol w="519867">
                  <a:extLst>
                    <a:ext uri="{9D8B030D-6E8A-4147-A177-3AD203B41FA5}">
                      <a16:colId xmlns:a16="http://schemas.microsoft.com/office/drawing/2014/main" val="20014"/>
                    </a:ext>
                  </a:extLst>
                </a:gridCol>
                <a:gridCol w="519868">
                  <a:extLst>
                    <a:ext uri="{9D8B030D-6E8A-4147-A177-3AD203B41FA5}">
                      <a16:colId xmlns:a16="http://schemas.microsoft.com/office/drawing/2014/main" val="20015"/>
                    </a:ext>
                  </a:extLst>
                </a:gridCol>
                <a:gridCol w="519868">
                  <a:extLst>
                    <a:ext uri="{9D8B030D-6E8A-4147-A177-3AD203B41FA5}">
                      <a16:colId xmlns:a16="http://schemas.microsoft.com/office/drawing/2014/main" val="20016"/>
                    </a:ext>
                  </a:extLst>
                </a:gridCol>
                <a:gridCol w="519867">
                  <a:extLst>
                    <a:ext uri="{9D8B030D-6E8A-4147-A177-3AD203B41FA5}">
                      <a16:colId xmlns:a16="http://schemas.microsoft.com/office/drawing/2014/main" val="20017"/>
                    </a:ext>
                  </a:extLst>
                </a:gridCol>
              </a:tblGrid>
              <a:tr h="453239">
                <a:tc gridSpan="3">
                  <a:txBody>
                    <a:bodyPr/>
                    <a:lstStyle/>
                    <a:p>
                      <a:pPr algn="ctr"/>
                      <a:r>
                        <a:rPr kumimoji="1" lang="ja-JP" altLang="en-US" dirty="0"/>
                        <a:t>10月</a:t>
                      </a:r>
                    </a:p>
                  </a:txBody>
                  <a:tcPr anchor="ctr">
                    <a:solidFill>
                      <a:schemeClr val="accent6">
                        <a:lumMod val="75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dirty="0"/>
                        <a:t>11月</a:t>
                      </a:r>
                    </a:p>
                  </a:txBody>
                  <a:tcPr anchor="ctr">
                    <a:solidFill>
                      <a:schemeClr val="accent6">
                        <a:lumMod val="75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dirty="0"/>
                        <a:t>12月</a:t>
                      </a:r>
                    </a:p>
                  </a:txBody>
                  <a:tcPr anchor="ctr">
                    <a:solidFill>
                      <a:schemeClr val="accent6">
                        <a:lumMod val="75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dirty="0"/>
                        <a:t>1月</a:t>
                      </a:r>
                    </a:p>
                  </a:txBody>
                  <a:tcPr anchor="ctr">
                    <a:solidFill>
                      <a:schemeClr val="accent6">
                        <a:lumMod val="75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dirty="0"/>
                        <a:t>2月</a:t>
                      </a:r>
                    </a:p>
                  </a:txBody>
                  <a:tcPr anchor="ctr">
                    <a:solidFill>
                      <a:schemeClr val="accent6">
                        <a:lumMod val="75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dirty="0"/>
                        <a:t>3月</a:t>
                      </a:r>
                    </a:p>
                  </a:txBody>
                  <a:tcPr anchor="ctr">
                    <a:solidFill>
                      <a:schemeClr val="accent6">
                        <a:lumMod val="75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465713">
                <a:tc>
                  <a:txBody>
                    <a:bodyPr/>
                    <a:lstStyle/>
                    <a:p>
                      <a:pPr algn="ctr"/>
                      <a:r>
                        <a:rPr kumimoji="1" lang="ja-JP" altLang="en-US" sz="1200" dirty="0"/>
                        <a:t>上旬</a:t>
                      </a:r>
                      <a:endParaRPr kumimoji="1" lang="ja-JP" altLang="en-US" dirty="0"/>
                    </a:p>
                  </a:txBody>
                  <a:tcPr anchor="ctr"/>
                </a:tc>
                <a:tc>
                  <a:txBody>
                    <a:bodyPr/>
                    <a:lstStyle/>
                    <a:p>
                      <a:pPr algn="ctr"/>
                      <a:r>
                        <a:rPr kumimoji="1" lang="ja-JP" altLang="en-US" sz="1200" dirty="0"/>
                        <a:t>中旬</a:t>
                      </a:r>
                      <a:endParaRPr kumimoji="1" lang="ja-JP" altLang="en-US" dirty="0"/>
                    </a:p>
                  </a:txBody>
                  <a:tcPr anchor="ctr"/>
                </a:tc>
                <a:tc>
                  <a:txBody>
                    <a:bodyPr/>
                    <a:lstStyle/>
                    <a:p>
                      <a:pPr algn="ctr"/>
                      <a:r>
                        <a:rPr kumimoji="1" lang="ja-JP" altLang="en-US" sz="1200" dirty="0"/>
                        <a:t>下旬</a:t>
                      </a:r>
                      <a:endParaRPr kumimoji="1" lang="ja-JP" altLang="en-US" dirty="0"/>
                    </a:p>
                  </a:txBody>
                  <a:tcPr anchor="ctr"/>
                </a:tc>
                <a:tc>
                  <a:txBody>
                    <a:bodyPr/>
                    <a:lstStyle/>
                    <a:p>
                      <a:pPr algn="ctr"/>
                      <a:r>
                        <a:rPr kumimoji="1" lang="ja-JP" altLang="en-US" sz="1200" dirty="0"/>
                        <a:t>上旬</a:t>
                      </a:r>
                      <a:endParaRPr kumimoji="1" lang="ja-JP" altLang="en-US" dirty="0"/>
                    </a:p>
                  </a:txBody>
                  <a:tcPr anchor="ctr"/>
                </a:tc>
                <a:tc>
                  <a:txBody>
                    <a:bodyPr/>
                    <a:lstStyle/>
                    <a:p>
                      <a:pPr algn="ctr"/>
                      <a:r>
                        <a:rPr kumimoji="1" lang="ja-JP" altLang="en-US" sz="1200" dirty="0"/>
                        <a:t>中旬</a:t>
                      </a:r>
                      <a:endParaRPr kumimoji="1" lang="ja-JP" altLang="en-US" dirty="0"/>
                    </a:p>
                  </a:txBody>
                  <a:tcPr anchor="ctr"/>
                </a:tc>
                <a:tc>
                  <a:txBody>
                    <a:bodyPr/>
                    <a:lstStyle/>
                    <a:p>
                      <a:pPr algn="ctr"/>
                      <a:r>
                        <a:rPr kumimoji="1" lang="ja-JP" altLang="en-US" sz="1200" dirty="0"/>
                        <a:t>下旬</a:t>
                      </a:r>
                      <a:endParaRPr kumimoji="1" lang="ja-JP" altLang="en-US" dirty="0"/>
                    </a:p>
                  </a:txBody>
                  <a:tcPr anchor="ctr"/>
                </a:tc>
                <a:tc>
                  <a:txBody>
                    <a:bodyPr/>
                    <a:lstStyle/>
                    <a:p>
                      <a:pPr algn="ctr"/>
                      <a:r>
                        <a:rPr kumimoji="1" lang="ja-JP" altLang="en-US" sz="1200" dirty="0"/>
                        <a:t>上旬</a:t>
                      </a:r>
                      <a:endParaRPr kumimoji="1" lang="ja-JP" altLang="en-US" dirty="0"/>
                    </a:p>
                  </a:txBody>
                  <a:tcPr anchor="ctr"/>
                </a:tc>
                <a:tc>
                  <a:txBody>
                    <a:bodyPr/>
                    <a:lstStyle/>
                    <a:p>
                      <a:pPr algn="ctr"/>
                      <a:r>
                        <a:rPr kumimoji="1" lang="ja-JP" altLang="en-US" sz="1200" dirty="0"/>
                        <a:t>中旬</a:t>
                      </a:r>
                      <a:endParaRPr kumimoji="1" lang="ja-JP" altLang="en-US" dirty="0"/>
                    </a:p>
                  </a:txBody>
                  <a:tcPr anchor="ctr"/>
                </a:tc>
                <a:tc>
                  <a:txBody>
                    <a:bodyPr/>
                    <a:lstStyle/>
                    <a:p>
                      <a:pPr algn="ctr"/>
                      <a:r>
                        <a:rPr kumimoji="1" lang="ja-JP" altLang="en-US" sz="1200" dirty="0"/>
                        <a:t>下旬</a:t>
                      </a:r>
                      <a:endParaRPr kumimoji="1" lang="ja-JP" altLang="en-US" dirty="0"/>
                    </a:p>
                  </a:txBody>
                  <a:tcPr anchor="ctr"/>
                </a:tc>
                <a:tc>
                  <a:txBody>
                    <a:bodyPr/>
                    <a:lstStyle/>
                    <a:p>
                      <a:pPr algn="ctr"/>
                      <a:r>
                        <a:rPr kumimoji="1" lang="ja-JP" altLang="en-US" sz="1200" dirty="0"/>
                        <a:t>上旬</a:t>
                      </a:r>
                      <a:endParaRPr kumimoji="1" lang="ja-JP" altLang="en-US" dirty="0"/>
                    </a:p>
                  </a:txBody>
                  <a:tcPr anchor="ctr"/>
                </a:tc>
                <a:tc>
                  <a:txBody>
                    <a:bodyPr/>
                    <a:lstStyle/>
                    <a:p>
                      <a:pPr algn="ctr"/>
                      <a:r>
                        <a:rPr kumimoji="1" lang="ja-JP" altLang="en-US" sz="1200" dirty="0"/>
                        <a:t>中旬</a:t>
                      </a:r>
                      <a:endParaRPr kumimoji="1" lang="ja-JP" altLang="en-US" dirty="0"/>
                    </a:p>
                  </a:txBody>
                  <a:tcPr anchor="ctr"/>
                </a:tc>
                <a:tc>
                  <a:txBody>
                    <a:bodyPr/>
                    <a:lstStyle/>
                    <a:p>
                      <a:pPr algn="ctr"/>
                      <a:r>
                        <a:rPr kumimoji="1" lang="ja-JP" altLang="en-US" sz="1200" dirty="0"/>
                        <a:t>下旬</a:t>
                      </a:r>
                      <a:endParaRPr kumimoji="1" lang="ja-JP" altLang="en-US" dirty="0"/>
                    </a:p>
                  </a:txBody>
                  <a:tcPr anchor="ctr"/>
                </a:tc>
                <a:tc>
                  <a:txBody>
                    <a:bodyPr/>
                    <a:lstStyle/>
                    <a:p>
                      <a:pPr algn="ctr"/>
                      <a:r>
                        <a:rPr kumimoji="1" lang="ja-JP" altLang="en-US" sz="1200" dirty="0"/>
                        <a:t>上旬</a:t>
                      </a:r>
                      <a:endParaRPr kumimoji="1" lang="ja-JP" altLang="en-US" dirty="0"/>
                    </a:p>
                  </a:txBody>
                  <a:tcPr anchor="ctr"/>
                </a:tc>
                <a:tc>
                  <a:txBody>
                    <a:bodyPr/>
                    <a:lstStyle/>
                    <a:p>
                      <a:pPr algn="ctr"/>
                      <a:r>
                        <a:rPr kumimoji="1" lang="ja-JP" altLang="en-US" sz="1200" dirty="0"/>
                        <a:t>中旬</a:t>
                      </a:r>
                      <a:endParaRPr kumimoji="1" lang="ja-JP" altLang="en-US" dirty="0"/>
                    </a:p>
                  </a:txBody>
                  <a:tcPr anchor="ctr"/>
                </a:tc>
                <a:tc>
                  <a:txBody>
                    <a:bodyPr/>
                    <a:lstStyle/>
                    <a:p>
                      <a:pPr algn="ctr"/>
                      <a:r>
                        <a:rPr kumimoji="1" lang="ja-JP" altLang="en-US" sz="1200" dirty="0"/>
                        <a:t>下旬</a:t>
                      </a:r>
                      <a:endParaRPr kumimoji="1" lang="ja-JP" altLang="en-US" dirty="0"/>
                    </a:p>
                  </a:txBody>
                  <a:tcPr anchor="ctr"/>
                </a:tc>
                <a:tc>
                  <a:txBody>
                    <a:bodyPr/>
                    <a:lstStyle/>
                    <a:p>
                      <a:pPr algn="ctr"/>
                      <a:r>
                        <a:rPr kumimoji="1" lang="ja-JP" altLang="en-US" sz="1200" dirty="0"/>
                        <a:t>上旬</a:t>
                      </a:r>
                      <a:endParaRPr kumimoji="1" lang="ja-JP" altLang="en-US" dirty="0"/>
                    </a:p>
                  </a:txBody>
                  <a:tcPr anchor="ctr"/>
                </a:tc>
                <a:tc>
                  <a:txBody>
                    <a:bodyPr/>
                    <a:lstStyle/>
                    <a:p>
                      <a:pPr algn="ctr"/>
                      <a:r>
                        <a:rPr kumimoji="1" lang="ja-JP" altLang="en-US" sz="1200" dirty="0"/>
                        <a:t>中旬</a:t>
                      </a:r>
                      <a:endParaRPr kumimoji="1" lang="ja-JP" altLang="en-US" dirty="0"/>
                    </a:p>
                  </a:txBody>
                  <a:tcPr anchor="ctr"/>
                </a:tc>
                <a:tc>
                  <a:txBody>
                    <a:bodyPr/>
                    <a:lstStyle/>
                    <a:p>
                      <a:pPr algn="ctr"/>
                      <a:r>
                        <a:rPr kumimoji="1" lang="ja-JP" altLang="en-US" sz="1200" dirty="0"/>
                        <a:t>下旬</a:t>
                      </a:r>
                      <a:endParaRPr kumimoji="1" lang="ja-JP" altLang="en-US" dirty="0"/>
                    </a:p>
                  </a:txBody>
                  <a:tcPr anchor="ctr"/>
                </a:tc>
                <a:extLst>
                  <a:ext uri="{0D108BD9-81ED-4DB2-BD59-A6C34878D82A}">
                    <a16:rowId xmlns:a16="http://schemas.microsoft.com/office/drawing/2014/main" val="10001"/>
                  </a:ext>
                </a:extLst>
              </a:tr>
              <a:tr h="1732414">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en-US" altLang="ja-JP" dirty="0"/>
                    </a:p>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2"/>
                  </a:ext>
                </a:extLst>
              </a:tr>
            </a:tbl>
          </a:graphicData>
        </a:graphic>
      </p:graphicFrame>
      <p:sp>
        <p:nvSpPr>
          <p:cNvPr id="1113" name="四角形 150"/>
          <p:cNvSpPr>
            <a:spLocks noGrp="1"/>
          </p:cNvSpPr>
          <p:nvPr>
            <p:ph type="title"/>
          </p:nvPr>
        </p:nvSpPr>
        <p:spPr>
          <a:xfrm>
            <a:off x="272865" y="189000"/>
            <a:ext cx="9357627" cy="635139"/>
          </a:xfrm>
          <a:prstGeom prst="rect">
            <a:avLst/>
          </a:prstGeom>
          <a:solidFill>
            <a:schemeClr val="accent6">
              <a:lumMod val="75000"/>
            </a:schemeClr>
          </a:solidFill>
          <a:ln>
            <a:solidFill>
              <a:schemeClr val="tx1"/>
            </a:solidFill>
          </a:ln>
        </p:spPr>
        <p:txBody>
          <a:bodyPr>
            <a:normAutofit/>
          </a:bodyPr>
          <a:lstStyle/>
          <a:p>
            <a:pPr algn="l"/>
            <a:r>
              <a:rPr kumimoji="1" lang="ja-JP" altLang="en-US" sz="2800" dirty="0">
                <a:solidFill>
                  <a:schemeClr val="bg1"/>
                </a:solidFill>
                <a:latin typeface="AR丸ゴシック体E"/>
                <a:ea typeface="AR丸ゴシック体E"/>
              </a:rPr>
              <a:t>令和</a:t>
            </a:r>
            <a:r>
              <a:rPr kumimoji="1" lang="en-US" altLang="ja-JP" sz="2800" dirty="0">
                <a:solidFill>
                  <a:schemeClr val="bg1"/>
                </a:solidFill>
                <a:latin typeface="AR丸ゴシック体E"/>
                <a:ea typeface="AR丸ゴシック体E"/>
              </a:rPr>
              <a:t>7</a:t>
            </a:r>
            <a:r>
              <a:rPr kumimoji="1" lang="ja-JP" altLang="en-US" sz="2800" dirty="0">
                <a:solidFill>
                  <a:schemeClr val="bg1"/>
                </a:solidFill>
                <a:latin typeface="AR丸ゴシック体E"/>
                <a:ea typeface="AR丸ゴシック体E"/>
              </a:rPr>
              <a:t>年度地域防災計画</a:t>
            </a:r>
            <a:r>
              <a:rPr kumimoji="1" lang="en-US" altLang="ja-JP" sz="2800" dirty="0">
                <a:solidFill>
                  <a:schemeClr val="bg1"/>
                </a:solidFill>
                <a:latin typeface="AR丸ゴシック体E"/>
                <a:ea typeface="AR丸ゴシック体E"/>
              </a:rPr>
              <a:t>(</a:t>
            </a:r>
            <a:r>
              <a:rPr kumimoji="1" lang="ja-JP" altLang="en-US" sz="2800" dirty="0">
                <a:solidFill>
                  <a:schemeClr val="bg1"/>
                </a:solidFill>
                <a:latin typeface="AR丸ゴシック体E"/>
                <a:ea typeface="AR丸ゴシック体E"/>
              </a:rPr>
              <a:t>各編</a:t>
            </a:r>
            <a:r>
              <a:rPr kumimoji="1" lang="en-US" altLang="ja-JP" sz="2800" dirty="0">
                <a:solidFill>
                  <a:schemeClr val="bg1"/>
                </a:solidFill>
                <a:latin typeface="AR丸ゴシック体E"/>
                <a:ea typeface="AR丸ゴシック体E"/>
              </a:rPr>
              <a:t>)</a:t>
            </a:r>
            <a:r>
              <a:rPr kumimoji="1" lang="ja-JP" altLang="en-US" sz="2800" dirty="0">
                <a:solidFill>
                  <a:schemeClr val="bg1"/>
                </a:solidFill>
                <a:latin typeface="AR丸ゴシック体E"/>
                <a:ea typeface="AR丸ゴシック体E"/>
              </a:rPr>
              <a:t>改定スケジュール</a:t>
            </a:r>
            <a:r>
              <a:rPr kumimoji="1" lang="en-US" altLang="ja-JP" sz="2800" dirty="0">
                <a:solidFill>
                  <a:schemeClr val="bg1"/>
                </a:solidFill>
                <a:latin typeface="AR丸ゴシック体E"/>
                <a:ea typeface="AR丸ゴシック体E"/>
              </a:rPr>
              <a:t>(</a:t>
            </a:r>
            <a:r>
              <a:rPr kumimoji="1" lang="ja-JP" altLang="en-US" sz="2800" dirty="0">
                <a:solidFill>
                  <a:schemeClr val="bg1"/>
                </a:solidFill>
                <a:latin typeface="AR丸ゴシック体E"/>
                <a:ea typeface="AR丸ゴシック体E"/>
              </a:rPr>
              <a:t>案）</a:t>
            </a:r>
            <a:endParaRPr kumimoji="1" lang="ja-JP" altLang="en-US" dirty="0">
              <a:solidFill>
                <a:schemeClr val="bg1"/>
              </a:solidFill>
              <a:latin typeface="AR丸ゴシック体E"/>
              <a:ea typeface="AR丸ゴシック体E"/>
            </a:endParaRPr>
          </a:p>
        </p:txBody>
      </p:sp>
      <p:graphicFrame>
        <p:nvGraphicFramePr>
          <p:cNvPr id="1115" name="四角形 152"/>
          <p:cNvGraphicFramePr>
            <a:graphicFrameLocks noGrp="1"/>
          </p:cNvGraphicFramePr>
          <p:nvPr/>
        </p:nvGraphicFramePr>
        <p:xfrm>
          <a:off x="272489" y="995224"/>
          <a:ext cx="9358003" cy="2519998"/>
        </p:xfrm>
        <a:graphic>
          <a:graphicData uri="http://schemas.openxmlformats.org/drawingml/2006/table">
            <a:tbl>
              <a:tblPr firstRow="1" bandRow="1">
                <a:tableStyleId>{5C22544A-7EE6-4342-B048-85BDC9FD1C3A}</a:tableStyleId>
              </a:tblPr>
              <a:tblGrid>
                <a:gridCol w="520253">
                  <a:extLst>
                    <a:ext uri="{9D8B030D-6E8A-4147-A177-3AD203B41FA5}">
                      <a16:colId xmlns:a16="http://schemas.microsoft.com/office/drawing/2014/main" val="20000"/>
                    </a:ext>
                  </a:extLst>
                </a:gridCol>
                <a:gridCol w="519868">
                  <a:extLst>
                    <a:ext uri="{9D8B030D-6E8A-4147-A177-3AD203B41FA5}">
                      <a16:colId xmlns:a16="http://schemas.microsoft.com/office/drawing/2014/main" val="20001"/>
                    </a:ext>
                  </a:extLst>
                </a:gridCol>
                <a:gridCol w="519867">
                  <a:extLst>
                    <a:ext uri="{9D8B030D-6E8A-4147-A177-3AD203B41FA5}">
                      <a16:colId xmlns:a16="http://schemas.microsoft.com/office/drawing/2014/main" val="20002"/>
                    </a:ext>
                  </a:extLst>
                </a:gridCol>
                <a:gridCol w="519868">
                  <a:extLst>
                    <a:ext uri="{9D8B030D-6E8A-4147-A177-3AD203B41FA5}">
                      <a16:colId xmlns:a16="http://schemas.microsoft.com/office/drawing/2014/main" val="20003"/>
                    </a:ext>
                  </a:extLst>
                </a:gridCol>
                <a:gridCol w="519868">
                  <a:extLst>
                    <a:ext uri="{9D8B030D-6E8A-4147-A177-3AD203B41FA5}">
                      <a16:colId xmlns:a16="http://schemas.microsoft.com/office/drawing/2014/main" val="20004"/>
                    </a:ext>
                  </a:extLst>
                </a:gridCol>
                <a:gridCol w="540824">
                  <a:extLst>
                    <a:ext uri="{9D8B030D-6E8A-4147-A177-3AD203B41FA5}">
                      <a16:colId xmlns:a16="http://schemas.microsoft.com/office/drawing/2014/main" val="20005"/>
                    </a:ext>
                  </a:extLst>
                </a:gridCol>
                <a:gridCol w="498911">
                  <a:extLst>
                    <a:ext uri="{9D8B030D-6E8A-4147-A177-3AD203B41FA5}">
                      <a16:colId xmlns:a16="http://schemas.microsoft.com/office/drawing/2014/main" val="20006"/>
                    </a:ext>
                  </a:extLst>
                </a:gridCol>
                <a:gridCol w="519868">
                  <a:extLst>
                    <a:ext uri="{9D8B030D-6E8A-4147-A177-3AD203B41FA5}">
                      <a16:colId xmlns:a16="http://schemas.microsoft.com/office/drawing/2014/main" val="20007"/>
                    </a:ext>
                  </a:extLst>
                </a:gridCol>
                <a:gridCol w="550404">
                  <a:extLst>
                    <a:ext uri="{9D8B030D-6E8A-4147-A177-3AD203B41FA5}">
                      <a16:colId xmlns:a16="http://schemas.microsoft.com/office/drawing/2014/main" val="20008"/>
                    </a:ext>
                  </a:extLst>
                </a:gridCol>
                <a:gridCol w="489331">
                  <a:extLst>
                    <a:ext uri="{9D8B030D-6E8A-4147-A177-3AD203B41FA5}">
                      <a16:colId xmlns:a16="http://schemas.microsoft.com/office/drawing/2014/main" val="20009"/>
                    </a:ext>
                  </a:extLst>
                </a:gridCol>
                <a:gridCol w="519868">
                  <a:extLst>
                    <a:ext uri="{9D8B030D-6E8A-4147-A177-3AD203B41FA5}">
                      <a16:colId xmlns:a16="http://schemas.microsoft.com/office/drawing/2014/main" val="20010"/>
                    </a:ext>
                  </a:extLst>
                </a:gridCol>
                <a:gridCol w="519867">
                  <a:extLst>
                    <a:ext uri="{9D8B030D-6E8A-4147-A177-3AD203B41FA5}">
                      <a16:colId xmlns:a16="http://schemas.microsoft.com/office/drawing/2014/main" val="20011"/>
                    </a:ext>
                  </a:extLst>
                </a:gridCol>
                <a:gridCol w="519868">
                  <a:extLst>
                    <a:ext uri="{9D8B030D-6E8A-4147-A177-3AD203B41FA5}">
                      <a16:colId xmlns:a16="http://schemas.microsoft.com/office/drawing/2014/main" val="20012"/>
                    </a:ext>
                  </a:extLst>
                </a:gridCol>
                <a:gridCol w="519868">
                  <a:extLst>
                    <a:ext uri="{9D8B030D-6E8A-4147-A177-3AD203B41FA5}">
                      <a16:colId xmlns:a16="http://schemas.microsoft.com/office/drawing/2014/main" val="20013"/>
                    </a:ext>
                  </a:extLst>
                </a:gridCol>
                <a:gridCol w="519867">
                  <a:extLst>
                    <a:ext uri="{9D8B030D-6E8A-4147-A177-3AD203B41FA5}">
                      <a16:colId xmlns:a16="http://schemas.microsoft.com/office/drawing/2014/main" val="20014"/>
                    </a:ext>
                  </a:extLst>
                </a:gridCol>
                <a:gridCol w="519868">
                  <a:extLst>
                    <a:ext uri="{9D8B030D-6E8A-4147-A177-3AD203B41FA5}">
                      <a16:colId xmlns:a16="http://schemas.microsoft.com/office/drawing/2014/main" val="20015"/>
                    </a:ext>
                  </a:extLst>
                </a:gridCol>
                <a:gridCol w="519868">
                  <a:extLst>
                    <a:ext uri="{9D8B030D-6E8A-4147-A177-3AD203B41FA5}">
                      <a16:colId xmlns:a16="http://schemas.microsoft.com/office/drawing/2014/main" val="20016"/>
                    </a:ext>
                  </a:extLst>
                </a:gridCol>
                <a:gridCol w="519867">
                  <a:extLst>
                    <a:ext uri="{9D8B030D-6E8A-4147-A177-3AD203B41FA5}">
                      <a16:colId xmlns:a16="http://schemas.microsoft.com/office/drawing/2014/main" val="20017"/>
                    </a:ext>
                  </a:extLst>
                </a:gridCol>
              </a:tblGrid>
              <a:tr h="444954">
                <a:tc gridSpan="3">
                  <a:txBody>
                    <a:bodyPr/>
                    <a:lstStyle/>
                    <a:p>
                      <a:pPr algn="ctr"/>
                      <a:r>
                        <a:rPr kumimoji="1" lang="ja-JP" altLang="en-US" dirty="0"/>
                        <a:t>４月</a:t>
                      </a:r>
                    </a:p>
                  </a:txBody>
                  <a:tcPr anchor="ctr">
                    <a:solidFill>
                      <a:schemeClr val="accent6">
                        <a:lumMod val="75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dirty="0"/>
                        <a:t>５月</a:t>
                      </a:r>
                    </a:p>
                  </a:txBody>
                  <a:tcPr anchor="ctr">
                    <a:solidFill>
                      <a:schemeClr val="accent6">
                        <a:lumMod val="75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dirty="0"/>
                        <a:t>６月</a:t>
                      </a:r>
                    </a:p>
                  </a:txBody>
                  <a:tcPr anchor="ctr">
                    <a:solidFill>
                      <a:schemeClr val="accent6">
                        <a:lumMod val="75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dirty="0"/>
                        <a:t>７月</a:t>
                      </a:r>
                    </a:p>
                  </a:txBody>
                  <a:tcPr anchor="ctr">
                    <a:solidFill>
                      <a:schemeClr val="accent6">
                        <a:lumMod val="75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dirty="0"/>
                        <a:t>８月</a:t>
                      </a:r>
                    </a:p>
                  </a:txBody>
                  <a:tcPr anchor="ctr">
                    <a:solidFill>
                      <a:schemeClr val="accent6">
                        <a:lumMod val="75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dirty="0"/>
                        <a:t>９月</a:t>
                      </a:r>
                    </a:p>
                  </a:txBody>
                  <a:tcPr anchor="ctr">
                    <a:solidFill>
                      <a:schemeClr val="accent6">
                        <a:lumMod val="75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4297">
                <a:tc>
                  <a:txBody>
                    <a:bodyPr/>
                    <a:lstStyle/>
                    <a:p>
                      <a:pPr algn="ctr"/>
                      <a:r>
                        <a:rPr kumimoji="1" lang="ja-JP" altLang="en-US" sz="1200" dirty="0"/>
                        <a:t>上旬</a:t>
                      </a:r>
                      <a:endParaRPr kumimoji="1" lang="ja-JP" altLang="en-US" dirty="0"/>
                    </a:p>
                  </a:txBody>
                  <a:tcPr anchor="ctr"/>
                </a:tc>
                <a:tc>
                  <a:txBody>
                    <a:bodyPr/>
                    <a:lstStyle/>
                    <a:p>
                      <a:pPr algn="ctr"/>
                      <a:r>
                        <a:rPr kumimoji="1" lang="ja-JP" altLang="en-US" sz="1200" dirty="0"/>
                        <a:t>中旬</a:t>
                      </a:r>
                      <a:endParaRPr kumimoji="1" lang="ja-JP" altLang="en-US" dirty="0"/>
                    </a:p>
                  </a:txBody>
                  <a:tcPr anchor="ctr"/>
                </a:tc>
                <a:tc>
                  <a:txBody>
                    <a:bodyPr/>
                    <a:lstStyle/>
                    <a:p>
                      <a:pPr algn="ctr"/>
                      <a:r>
                        <a:rPr kumimoji="1" lang="ja-JP" altLang="en-US" sz="1200" dirty="0"/>
                        <a:t>下旬</a:t>
                      </a:r>
                      <a:endParaRPr kumimoji="1" lang="ja-JP" altLang="en-US" dirty="0"/>
                    </a:p>
                  </a:txBody>
                  <a:tcPr anchor="ctr"/>
                </a:tc>
                <a:tc>
                  <a:txBody>
                    <a:bodyPr/>
                    <a:lstStyle/>
                    <a:p>
                      <a:pPr algn="ctr"/>
                      <a:r>
                        <a:rPr kumimoji="1" lang="ja-JP" altLang="en-US" sz="1200" dirty="0"/>
                        <a:t>上旬</a:t>
                      </a:r>
                      <a:endParaRPr kumimoji="1" lang="ja-JP" altLang="en-US" dirty="0"/>
                    </a:p>
                  </a:txBody>
                  <a:tcPr anchor="ctr"/>
                </a:tc>
                <a:tc>
                  <a:txBody>
                    <a:bodyPr/>
                    <a:lstStyle/>
                    <a:p>
                      <a:pPr algn="ctr"/>
                      <a:r>
                        <a:rPr kumimoji="1" lang="ja-JP" altLang="en-US" sz="1200" dirty="0"/>
                        <a:t>中旬</a:t>
                      </a:r>
                      <a:endParaRPr kumimoji="1" lang="ja-JP" altLang="en-US" dirty="0"/>
                    </a:p>
                  </a:txBody>
                  <a:tcPr anchor="ctr"/>
                </a:tc>
                <a:tc>
                  <a:txBody>
                    <a:bodyPr/>
                    <a:lstStyle/>
                    <a:p>
                      <a:pPr algn="ctr"/>
                      <a:r>
                        <a:rPr kumimoji="1" lang="ja-JP" altLang="en-US" sz="1200" dirty="0"/>
                        <a:t>下旬</a:t>
                      </a:r>
                      <a:endParaRPr kumimoji="1" lang="ja-JP" altLang="en-US" dirty="0"/>
                    </a:p>
                  </a:txBody>
                  <a:tcPr anchor="ctr"/>
                </a:tc>
                <a:tc>
                  <a:txBody>
                    <a:bodyPr/>
                    <a:lstStyle/>
                    <a:p>
                      <a:pPr algn="ctr"/>
                      <a:r>
                        <a:rPr kumimoji="1" lang="ja-JP" altLang="en-US" sz="1200" dirty="0"/>
                        <a:t>上旬</a:t>
                      </a:r>
                      <a:endParaRPr kumimoji="1" lang="ja-JP" altLang="en-US" dirty="0"/>
                    </a:p>
                  </a:txBody>
                  <a:tcPr anchor="ctr"/>
                </a:tc>
                <a:tc>
                  <a:txBody>
                    <a:bodyPr/>
                    <a:lstStyle/>
                    <a:p>
                      <a:pPr algn="ctr"/>
                      <a:r>
                        <a:rPr kumimoji="1" lang="ja-JP" altLang="en-US" sz="1200" dirty="0"/>
                        <a:t>中旬</a:t>
                      </a:r>
                      <a:endParaRPr kumimoji="1" lang="ja-JP" altLang="en-US" dirty="0"/>
                    </a:p>
                  </a:txBody>
                  <a:tcPr anchor="ctr"/>
                </a:tc>
                <a:tc>
                  <a:txBody>
                    <a:bodyPr/>
                    <a:lstStyle/>
                    <a:p>
                      <a:pPr algn="ctr"/>
                      <a:r>
                        <a:rPr kumimoji="1" lang="ja-JP" altLang="en-US" sz="1200" dirty="0"/>
                        <a:t>下旬</a:t>
                      </a:r>
                      <a:endParaRPr kumimoji="1" lang="ja-JP" altLang="en-US" dirty="0"/>
                    </a:p>
                  </a:txBody>
                  <a:tcPr anchor="ctr"/>
                </a:tc>
                <a:tc>
                  <a:txBody>
                    <a:bodyPr/>
                    <a:lstStyle/>
                    <a:p>
                      <a:pPr algn="ctr"/>
                      <a:r>
                        <a:rPr kumimoji="1" lang="ja-JP" altLang="en-US" sz="1200" dirty="0"/>
                        <a:t>上旬</a:t>
                      </a:r>
                      <a:endParaRPr kumimoji="1" lang="ja-JP" altLang="en-US" dirty="0"/>
                    </a:p>
                  </a:txBody>
                  <a:tcPr anchor="ctr"/>
                </a:tc>
                <a:tc>
                  <a:txBody>
                    <a:bodyPr/>
                    <a:lstStyle/>
                    <a:p>
                      <a:pPr algn="ctr"/>
                      <a:r>
                        <a:rPr kumimoji="1" lang="ja-JP" altLang="en-US" sz="1200" dirty="0"/>
                        <a:t>中旬</a:t>
                      </a:r>
                      <a:endParaRPr kumimoji="1" lang="ja-JP" altLang="en-US" dirty="0"/>
                    </a:p>
                  </a:txBody>
                  <a:tcPr anchor="ctr"/>
                </a:tc>
                <a:tc>
                  <a:txBody>
                    <a:bodyPr/>
                    <a:lstStyle/>
                    <a:p>
                      <a:pPr algn="ctr"/>
                      <a:r>
                        <a:rPr kumimoji="1" lang="ja-JP" altLang="en-US" sz="1200" dirty="0"/>
                        <a:t>下旬</a:t>
                      </a:r>
                      <a:endParaRPr kumimoji="1" lang="ja-JP" altLang="en-US" dirty="0"/>
                    </a:p>
                  </a:txBody>
                  <a:tcPr anchor="ctr"/>
                </a:tc>
                <a:tc>
                  <a:txBody>
                    <a:bodyPr/>
                    <a:lstStyle/>
                    <a:p>
                      <a:pPr algn="ctr"/>
                      <a:r>
                        <a:rPr kumimoji="1" lang="ja-JP" altLang="en-US" sz="1200" dirty="0"/>
                        <a:t>上旬</a:t>
                      </a:r>
                      <a:endParaRPr kumimoji="1" lang="ja-JP" altLang="en-US" dirty="0"/>
                    </a:p>
                  </a:txBody>
                  <a:tcPr anchor="ctr"/>
                </a:tc>
                <a:tc>
                  <a:txBody>
                    <a:bodyPr/>
                    <a:lstStyle/>
                    <a:p>
                      <a:pPr algn="ctr"/>
                      <a:r>
                        <a:rPr kumimoji="1" lang="ja-JP" altLang="en-US" sz="1200" dirty="0"/>
                        <a:t>中旬</a:t>
                      </a:r>
                      <a:endParaRPr kumimoji="1" lang="ja-JP" altLang="en-US" dirty="0"/>
                    </a:p>
                  </a:txBody>
                  <a:tcPr anchor="ctr"/>
                </a:tc>
                <a:tc>
                  <a:txBody>
                    <a:bodyPr/>
                    <a:lstStyle/>
                    <a:p>
                      <a:pPr algn="ctr"/>
                      <a:r>
                        <a:rPr kumimoji="1" lang="ja-JP" altLang="en-US" sz="1200" dirty="0"/>
                        <a:t>下旬</a:t>
                      </a:r>
                      <a:endParaRPr kumimoji="1" lang="ja-JP" altLang="en-US" dirty="0"/>
                    </a:p>
                  </a:txBody>
                  <a:tcPr anchor="ctr"/>
                </a:tc>
                <a:tc>
                  <a:txBody>
                    <a:bodyPr/>
                    <a:lstStyle/>
                    <a:p>
                      <a:pPr algn="ctr"/>
                      <a:r>
                        <a:rPr kumimoji="1" lang="ja-JP" altLang="en-US" sz="1200" dirty="0"/>
                        <a:t>上旬</a:t>
                      </a:r>
                      <a:endParaRPr kumimoji="1" lang="ja-JP" altLang="en-US" dirty="0"/>
                    </a:p>
                  </a:txBody>
                  <a:tcPr anchor="ctr"/>
                </a:tc>
                <a:tc>
                  <a:txBody>
                    <a:bodyPr/>
                    <a:lstStyle/>
                    <a:p>
                      <a:pPr algn="ctr"/>
                      <a:r>
                        <a:rPr kumimoji="1" lang="ja-JP" altLang="en-US" sz="1200" dirty="0"/>
                        <a:t>中旬</a:t>
                      </a:r>
                      <a:endParaRPr kumimoji="1" lang="ja-JP" altLang="en-US" dirty="0"/>
                    </a:p>
                  </a:txBody>
                  <a:tcPr anchor="ctr"/>
                </a:tc>
                <a:tc>
                  <a:txBody>
                    <a:bodyPr/>
                    <a:lstStyle/>
                    <a:p>
                      <a:pPr algn="ctr"/>
                      <a:r>
                        <a:rPr kumimoji="1" lang="ja-JP" altLang="en-US" sz="1200" dirty="0"/>
                        <a:t>下旬</a:t>
                      </a:r>
                      <a:endParaRPr kumimoji="1" lang="ja-JP" altLang="en-US" dirty="0"/>
                    </a:p>
                  </a:txBody>
                  <a:tcPr anchor="ctr"/>
                </a:tc>
                <a:extLst>
                  <a:ext uri="{0D108BD9-81ED-4DB2-BD59-A6C34878D82A}">
                    <a16:rowId xmlns:a16="http://schemas.microsoft.com/office/drawing/2014/main" val="10001"/>
                  </a:ext>
                </a:extLst>
              </a:tr>
              <a:tr h="1700747">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2"/>
                  </a:ext>
                </a:extLst>
              </a:tr>
            </a:tbl>
          </a:graphicData>
        </a:graphic>
      </p:graphicFrame>
      <p:sp>
        <p:nvSpPr>
          <p:cNvPr id="1143" name="四角形 186"/>
          <p:cNvSpPr/>
          <p:nvPr/>
        </p:nvSpPr>
        <p:spPr>
          <a:xfrm>
            <a:off x="3265991" y="5449337"/>
            <a:ext cx="1773223" cy="586963"/>
          </a:xfrm>
          <a:prstGeom prst="rect">
            <a:avLst/>
          </a:prstGeom>
          <a:solidFill>
            <a:schemeClr val="bg1"/>
          </a:solid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144" name="テキスト 185"/>
          <p:cNvSpPr txBox="1"/>
          <p:nvPr/>
        </p:nvSpPr>
        <p:spPr>
          <a:xfrm>
            <a:off x="3091885" y="5261104"/>
            <a:ext cx="2121437" cy="830997"/>
          </a:xfrm>
          <a:prstGeom prst="rect">
            <a:avLst/>
          </a:prstGeom>
        </p:spPr>
        <p:txBody>
          <a:bodyPr wrap="square">
            <a:spAutoFit/>
          </a:bodyPr>
          <a:lstStyle/>
          <a:p>
            <a:pPr algn="ctr">
              <a:defRPr lang="ja-JP" altLang="en-US"/>
            </a:pPr>
            <a:r>
              <a:rPr lang="ja-JP" altLang="en-US" sz="1200" b="1" dirty="0">
                <a:solidFill>
                  <a:schemeClr val="tx1"/>
                </a:solidFill>
              </a:rPr>
              <a:t>★</a:t>
            </a:r>
            <a:endParaRPr lang="en-US" altLang="ja-JP" sz="1200" b="1" dirty="0">
              <a:solidFill>
                <a:schemeClr val="tx1"/>
              </a:solidFill>
            </a:endParaRPr>
          </a:p>
          <a:p>
            <a:pPr algn="ctr">
              <a:defRPr lang="ja-JP" altLang="en-US"/>
            </a:pPr>
            <a:r>
              <a:rPr lang="en-US" altLang="ja-JP" sz="1200" b="1" dirty="0">
                <a:solidFill>
                  <a:schemeClr val="tx1"/>
                </a:solidFill>
              </a:rPr>
              <a:t>12/15</a:t>
            </a:r>
            <a:r>
              <a:rPr lang="ja-JP" altLang="en-US" sz="1200" b="1" dirty="0">
                <a:solidFill>
                  <a:schemeClr val="tx1"/>
                </a:solidFill>
              </a:rPr>
              <a:t>（月）～</a:t>
            </a:r>
            <a:r>
              <a:rPr lang="en-US" altLang="ja-JP" sz="1200" b="1" dirty="0">
                <a:solidFill>
                  <a:schemeClr val="tx1"/>
                </a:solidFill>
              </a:rPr>
              <a:t>19</a:t>
            </a:r>
            <a:r>
              <a:rPr lang="ja-JP" altLang="en-US" sz="1200" b="1" dirty="0">
                <a:solidFill>
                  <a:schemeClr val="tx1"/>
                </a:solidFill>
              </a:rPr>
              <a:t>（金）</a:t>
            </a:r>
          </a:p>
          <a:p>
            <a:pPr algn="ctr">
              <a:defRPr lang="ja-JP" altLang="en-US"/>
            </a:pPr>
            <a:r>
              <a:rPr lang="ja-JP" altLang="en-US" sz="1200" b="1" dirty="0">
                <a:solidFill>
                  <a:srgbClr val="FF0000"/>
                </a:solidFill>
              </a:rPr>
              <a:t>≪書面による意見照会≫</a:t>
            </a:r>
          </a:p>
          <a:p>
            <a:pPr algn="ctr">
              <a:defRPr lang="ja-JP" altLang="en-US"/>
            </a:pPr>
            <a:r>
              <a:rPr lang="en-US" altLang="ja-JP" sz="1200" b="1" dirty="0"/>
              <a:t>【</a:t>
            </a:r>
            <a:r>
              <a:rPr lang="ja-JP" altLang="en-US" sz="1200" b="1" dirty="0">
                <a:solidFill>
                  <a:schemeClr val="tx1"/>
                </a:solidFill>
              </a:rPr>
              <a:t>改定案の提示】</a:t>
            </a:r>
            <a:endParaRPr lang="ja-JP" altLang="en-US" b="1" dirty="0">
              <a:solidFill>
                <a:schemeClr val="tx1"/>
              </a:solidFill>
            </a:endParaRPr>
          </a:p>
        </p:txBody>
      </p:sp>
      <p:sp>
        <p:nvSpPr>
          <p:cNvPr id="10" name="四角形 179">
            <a:extLst>
              <a:ext uri="{FF2B5EF4-FFF2-40B4-BE49-F238E27FC236}">
                <a16:creationId xmlns:a16="http://schemas.microsoft.com/office/drawing/2014/main" id="{AA0F76B1-B484-07A9-152B-18290AA80C13}"/>
              </a:ext>
            </a:extLst>
          </p:cNvPr>
          <p:cNvSpPr/>
          <p:nvPr/>
        </p:nvSpPr>
        <p:spPr>
          <a:xfrm>
            <a:off x="4746373" y="2127672"/>
            <a:ext cx="2025413" cy="382430"/>
          </a:xfrm>
          <a:prstGeom prst="rect">
            <a:avLst/>
          </a:prstGeom>
          <a:solidFill>
            <a:schemeClr val="bg1"/>
          </a:solid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8" name="テキスト 178">
            <a:extLst>
              <a:ext uri="{FF2B5EF4-FFF2-40B4-BE49-F238E27FC236}">
                <a16:creationId xmlns:a16="http://schemas.microsoft.com/office/drawing/2014/main" id="{97E5A2A2-B708-8E4D-EB6A-999725850FD7}"/>
              </a:ext>
            </a:extLst>
          </p:cNvPr>
          <p:cNvSpPr txBox="1"/>
          <p:nvPr/>
        </p:nvSpPr>
        <p:spPr>
          <a:xfrm>
            <a:off x="4412940" y="1917991"/>
            <a:ext cx="2684539" cy="646331"/>
          </a:xfrm>
          <a:prstGeom prst="rect">
            <a:avLst/>
          </a:prstGeom>
        </p:spPr>
        <p:txBody>
          <a:bodyPr wrap="square">
            <a:spAutoFit/>
          </a:bodyPr>
          <a:lstStyle/>
          <a:p>
            <a:pPr algn="ctr">
              <a:defRPr lang="ja-JP" altLang="en-US"/>
            </a:pPr>
            <a:r>
              <a:rPr lang="ja-JP" altLang="en-US" sz="1200" b="1" dirty="0">
                <a:solidFill>
                  <a:schemeClr val="tx1"/>
                </a:solidFill>
              </a:rPr>
              <a:t>★</a:t>
            </a:r>
            <a:endParaRPr lang="ja-JP" altLang="en-US" sz="1600" b="1" dirty="0">
              <a:solidFill>
                <a:schemeClr val="tx1"/>
              </a:solidFill>
            </a:endParaRPr>
          </a:p>
          <a:p>
            <a:pPr algn="ctr">
              <a:defRPr lang="ja-JP" altLang="en-US"/>
            </a:pPr>
            <a:r>
              <a:rPr lang="ja-JP" altLang="en-US" sz="1200" b="1" dirty="0">
                <a:solidFill>
                  <a:srgbClr val="FF0000"/>
                </a:solidFill>
              </a:rPr>
              <a:t>防災会議①</a:t>
            </a:r>
          </a:p>
          <a:p>
            <a:pPr algn="ctr">
              <a:defRPr lang="ja-JP" altLang="en-US"/>
            </a:pPr>
            <a:r>
              <a:rPr lang="ja-JP" altLang="en-US" sz="1200" b="1" dirty="0">
                <a:solidFill>
                  <a:schemeClr val="tx1"/>
                </a:solidFill>
              </a:rPr>
              <a:t>【論点整理・改定方針の決定】</a:t>
            </a:r>
            <a:endParaRPr lang="en-US" altLang="ja-JP" sz="1200" b="1" dirty="0">
              <a:solidFill>
                <a:schemeClr val="tx1"/>
              </a:solidFill>
            </a:endParaRPr>
          </a:p>
        </p:txBody>
      </p:sp>
      <p:sp>
        <p:nvSpPr>
          <p:cNvPr id="13" name="テキスト 167">
            <a:extLst>
              <a:ext uri="{FF2B5EF4-FFF2-40B4-BE49-F238E27FC236}">
                <a16:creationId xmlns:a16="http://schemas.microsoft.com/office/drawing/2014/main" id="{27D50312-D3DA-3DCD-74A1-065134F2AB42}"/>
              </a:ext>
            </a:extLst>
          </p:cNvPr>
          <p:cNvSpPr txBox="1"/>
          <p:nvPr/>
        </p:nvSpPr>
        <p:spPr>
          <a:xfrm>
            <a:off x="1394077" y="2392902"/>
            <a:ext cx="2838843" cy="584775"/>
          </a:xfrm>
          <a:prstGeom prst="rect">
            <a:avLst/>
          </a:prstGeom>
        </p:spPr>
        <p:txBody>
          <a:bodyPr wrap="square">
            <a:spAutoFit/>
          </a:bodyPr>
          <a:lstStyle/>
          <a:p>
            <a:pPr>
              <a:defRPr lang="ja-JP" altLang="en-US"/>
            </a:pPr>
            <a:r>
              <a:rPr lang="ja-JP" altLang="en-US" sz="1200" b="1" dirty="0"/>
              <a:t>●改定準備作業</a:t>
            </a:r>
            <a:endParaRPr lang="en-US" altLang="ja-JP" sz="1200" b="1" dirty="0"/>
          </a:p>
          <a:p>
            <a:pPr>
              <a:defRPr lang="ja-JP" altLang="en-US"/>
            </a:pPr>
            <a:r>
              <a:rPr lang="ja-JP" altLang="en-US" sz="1000" b="1" dirty="0"/>
              <a:t>　・改定版総則との整合確認</a:t>
            </a:r>
            <a:endParaRPr lang="en-US" altLang="ja-JP" sz="1000" b="1" dirty="0"/>
          </a:p>
          <a:p>
            <a:pPr>
              <a:defRPr lang="ja-JP" altLang="en-US"/>
            </a:pPr>
            <a:r>
              <a:rPr lang="ja-JP" altLang="en-US" sz="1000" b="1" dirty="0"/>
              <a:t>　・現行計画（各編）の問題点の抽出</a:t>
            </a:r>
            <a:endParaRPr lang="en-US" altLang="ja-JP" sz="1000" b="1" dirty="0"/>
          </a:p>
        </p:txBody>
      </p:sp>
      <p:sp>
        <p:nvSpPr>
          <p:cNvPr id="14" name="四角形 179">
            <a:extLst>
              <a:ext uri="{FF2B5EF4-FFF2-40B4-BE49-F238E27FC236}">
                <a16:creationId xmlns:a16="http://schemas.microsoft.com/office/drawing/2014/main" id="{AAE81704-DAE2-D028-A630-2B1D7B078D18}"/>
              </a:ext>
            </a:extLst>
          </p:cNvPr>
          <p:cNvSpPr/>
          <p:nvPr/>
        </p:nvSpPr>
        <p:spPr>
          <a:xfrm>
            <a:off x="4437301" y="4810296"/>
            <a:ext cx="1633148" cy="382430"/>
          </a:xfrm>
          <a:prstGeom prst="rect">
            <a:avLst/>
          </a:prstGeom>
          <a:solidFill>
            <a:schemeClr val="bg1"/>
          </a:solid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5" name="テキスト 178">
            <a:extLst>
              <a:ext uri="{FF2B5EF4-FFF2-40B4-BE49-F238E27FC236}">
                <a16:creationId xmlns:a16="http://schemas.microsoft.com/office/drawing/2014/main" id="{4D125D4B-3081-F2F5-63CF-0DECC5660CDA}"/>
              </a:ext>
            </a:extLst>
          </p:cNvPr>
          <p:cNvSpPr txBox="1"/>
          <p:nvPr/>
        </p:nvSpPr>
        <p:spPr>
          <a:xfrm>
            <a:off x="4158834" y="4584855"/>
            <a:ext cx="2190081" cy="646331"/>
          </a:xfrm>
          <a:prstGeom prst="rect">
            <a:avLst/>
          </a:prstGeom>
        </p:spPr>
        <p:txBody>
          <a:bodyPr wrap="square">
            <a:spAutoFit/>
          </a:bodyPr>
          <a:lstStyle/>
          <a:p>
            <a:pPr algn="ctr">
              <a:defRPr lang="ja-JP" altLang="en-US"/>
            </a:pPr>
            <a:r>
              <a:rPr lang="ja-JP" altLang="en-US" sz="1200" b="1" dirty="0">
                <a:solidFill>
                  <a:schemeClr val="tx1"/>
                </a:solidFill>
              </a:rPr>
              <a:t>★</a:t>
            </a:r>
            <a:endParaRPr lang="ja-JP" altLang="en-US" sz="1600" b="1" dirty="0">
              <a:solidFill>
                <a:schemeClr val="tx1"/>
              </a:solidFill>
            </a:endParaRPr>
          </a:p>
          <a:p>
            <a:pPr algn="ctr">
              <a:defRPr lang="ja-JP" altLang="en-US"/>
            </a:pPr>
            <a:r>
              <a:rPr lang="ja-JP" altLang="en-US" sz="1200" b="1" dirty="0">
                <a:solidFill>
                  <a:srgbClr val="FF0000"/>
                </a:solidFill>
              </a:rPr>
              <a:t>防災会議②</a:t>
            </a:r>
          </a:p>
          <a:p>
            <a:pPr algn="ctr">
              <a:defRPr lang="ja-JP" altLang="en-US"/>
            </a:pPr>
            <a:r>
              <a:rPr lang="ja-JP" altLang="en-US" sz="1200" b="1" dirty="0">
                <a:solidFill>
                  <a:schemeClr val="tx1"/>
                </a:solidFill>
              </a:rPr>
              <a:t>【改定案の検討・決定】</a:t>
            </a:r>
            <a:endParaRPr lang="ja-JP" altLang="en-US" b="1" dirty="0">
              <a:solidFill>
                <a:schemeClr val="tx1"/>
              </a:solidFill>
            </a:endParaRPr>
          </a:p>
        </p:txBody>
      </p:sp>
      <p:sp>
        <p:nvSpPr>
          <p:cNvPr id="17" name="テキスト 188">
            <a:extLst>
              <a:ext uri="{FF2B5EF4-FFF2-40B4-BE49-F238E27FC236}">
                <a16:creationId xmlns:a16="http://schemas.microsoft.com/office/drawing/2014/main" id="{0E1155DE-9D78-E888-0E99-7356DBED42C2}"/>
              </a:ext>
            </a:extLst>
          </p:cNvPr>
          <p:cNvSpPr txBox="1"/>
          <p:nvPr/>
        </p:nvSpPr>
        <p:spPr>
          <a:xfrm>
            <a:off x="6278868" y="5934762"/>
            <a:ext cx="2019494" cy="338554"/>
          </a:xfrm>
          <a:prstGeom prst="rect">
            <a:avLst/>
          </a:prstGeom>
        </p:spPr>
        <p:txBody>
          <a:bodyPr wrap="square">
            <a:spAutoFit/>
          </a:bodyPr>
          <a:lstStyle/>
          <a:p>
            <a:pPr algn="ctr">
              <a:defRPr lang="ja-JP" altLang="en-US"/>
            </a:pPr>
            <a:r>
              <a:rPr lang="ja-JP" altLang="en-US" sz="1600" b="1" dirty="0">
                <a:solidFill>
                  <a:schemeClr val="accent6">
                    <a:lumMod val="75000"/>
                  </a:schemeClr>
                </a:solidFill>
              </a:rPr>
              <a:t>（意見募集）</a:t>
            </a:r>
            <a:endParaRPr lang="en-US" altLang="ja-JP" sz="1600" b="1" dirty="0">
              <a:solidFill>
                <a:schemeClr val="accent6">
                  <a:lumMod val="75000"/>
                </a:schemeClr>
              </a:solidFill>
            </a:endParaRPr>
          </a:p>
        </p:txBody>
      </p:sp>
      <p:sp>
        <p:nvSpPr>
          <p:cNvPr id="3" name="テキスト 188">
            <a:extLst>
              <a:ext uri="{FF2B5EF4-FFF2-40B4-BE49-F238E27FC236}">
                <a16:creationId xmlns:a16="http://schemas.microsoft.com/office/drawing/2014/main" id="{3D14C18C-3B97-D4B8-5EBE-A64D2779E59D}"/>
              </a:ext>
            </a:extLst>
          </p:cNvPr>
          <p:cNvSpPr txBox="1"/>
          <p:nvPr/>
        </p:nvSpPr>
        <p:spPr>
          <a:xfrm>
            <a:off x="6301138" y="5192520"/>
            <a:ext cx="2019494" cy="338554"/>
          </a:xfrm>
          <a:prstGeom prst="rect">
            <a:avLst/>
          </a:prstGeom>
        </p:spPr>
        <p:txBody>
          <a:bodyPr wrap="square">
            <a:spAutoFit/>
          </a:bodyPr>
          <a:lstStyle/>
          <a:p>
            <a:pPr algn="ctr">
              <a:defRPr lang="ja-JP" altLang="en-US"/>
            </a:pPr>
            <a:r>
              <a:rPr lang="ja-JP" altLang="en-US" sz="1600" b="1" dirty="0">
                <a:solidFill>
                  <a:schemeClr val="accent6">
                    <a:lumMod val="75000"/>
                  </a:schemeClr>
                </a:solidFill>
              </a:rPr>
              <a:t>市民参加手続</a:t>
            </a:r>
            <a:endParaRPr lang="en-US" altLang="ja-JP" sz="1600" b="1" dirty="0">
              <a:solidFill>
                <a:schemeClr val="accent6">
                  <a:lumMod val="75000"/>
                </a:schemeClr>
              </a:solidFill>
            </a:endParaRPr>
          </a:p>
        </p:txBody>
      </p:sp>
      <p:sp>
        <p:nvSpPr>
          <p:cNvPr id="5" name="テキスト 184">
            <a:extLst>
              <a:ext uri="{FF2B5EF4-FFF2-40B4-BE49-F238E27FC236}">
                <a16:creationId xmlns:a16="http://schemas.microsoft.com/office/drawing/2014/main" id="{76CDB83F-A37F-FBEF-6A34-5B889D7D76C6}"/>
              </a:ext>
            </a:extLst>
          </p:cNvPr>
          <p:cNvSpPr txBox="1"/>
          <p:nvPr/>
        </p:nvSpPr>
        <p:spPr>
          <a:xfrm>
            <a:off x="7883793" y="4563825"/>
            <a:ext cx="1892313" cy="830997"/>
          </a:xfrm>
          <a:prstGeom prst="rect">
            <a:avLst/>
          </a:prstGeom>
        </p:spPr>
        <p:txBody>
          <a:bodyPr wrap="square">
            <a:spAutoFit/>
          </a:bodyPr>
          <a:lstStyle/>
          <a:p>
            <a:pPr algn="ctr">
              <a:defRPr lang="ja-JP" altLang="en-US"/>
            </a:pPr>
            <a:r>
              <a:rPr lang="ja-JP" altLang="en-US" sz="1600" b="1" dirty="0">
                <a:solidFill>
                  <a:srgbClr val="FF0000"/>
                </a:solidFill>
              </a:rPr>
              <a:t>★</a:t>
            </a:r>
            <a:endParaRPr lang="ja-JP" altLang="en-US" sz="2000" b="1" dirty="0">
              <a:solidFill>
                <a:srgbClr val="FF0000"/>
              </a:solidFill>
            </a:endParaRPr>
          </a:p>
          <a:p>
            <a:pPr algn="ctr">
              <a:defRPr lang="ja-JP" altLang="en-US"/>
            </a:pPr>
            <a:r>
              <a:rPr lang="ja-JP" altLang="en-US" sz="1400" b="1" dirty="0">
                <a:solidFill>
                  <a:srgbClr val="FF0000"/>
                </a:solidFill>
              </a:rPr>
              <a:t>令和７年度改定分</a:t>
            </a:r>
            <a:endParaRPr lang="ja-JP" altLang="en-US" sz="1200" b="1" dirty="0">
              <a:solidFill>
                <a:srgbClr val="FF0000"/>
              </a:solidFill>
            </a:endParaRPr>
          </a:p>
          <a:p>
            <a:pPr algn="ctr">
              <a:defRPr lang="ja-JP" altLang="en-US"/>
            </a:pPr>
            <a:r>
              <a:rPr lang="ja-JP" altLang="en-US" b="1" dirty="0">
                <a:solidFill>
                  <a:srgbClr val="FF0000"/>
                </a:solidFill>
              </a:rPr>
              <a:t>市長決裁</a:t>
            </a:r>
            <a:endParaRPr lang="en-US" altLang="ja-JP" b="1" dirty="0">
              <a:solidFill>
                <a:srgbClr val="FF0000"/>
              </a:solidFill>
            </a:endParaRPr>
          </a:p>
        </p:txBody>
      </p:sp>
      <p:sp>
        <p:nvSpPr>
          <p:cNvPr id="11" name="矢印: 右 10">
            <a:extLst>
              <a:ext uri="{FF2B5EF4-FFF2-40B4-BE49-F238E27FC236}">
                <a16:creationId xmlns:a16="http://schemas.microsoft.com/office/drawing/2014/main" id="{228286AE-3B14-B9F0-EFC8-02608F709624}"/>
              </a:ext>
            </a:extLst>
          </p:cNvPr>
          <p:cNvSpPr/>
          <p:nvPr/>
        </p:nvSpPr>
        <p:spPr>
          <a:xfrm>
            <a:off x="272489" y="2048093"/>
            <a:ext cx="4473884" cy="440957"/>
          </a:xfrm>
          <a:prstGeom prst="rightArrow">
            <a:avLst>
              <a:gd name="adj1" fmla="val 50000"/>
              <a:gd name="adj2" fmla="val 163760"/>
            </a:avLst>
          </a:prstGeom>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07F590ED-E15A-D799-A34D-B05FFED188C1}"/>
              </a:ext>
            </a:extLst>
          </p:cNvPr>
          <p:cNvSpPr/>
          <p:nvPr/>
        </p:nvSpPr>
        <p:spPr>
          <a:xfrm>
            <a:off x="5997116" y="2495802"/>
            <a:ext cx="3632990" cy="440957"/>
          </a:xfrm>
          <a:prstGeom prst="rightArrow">
            <a:avLst>
              <a:gd name="adj1" fmla="val 50000"/>
              <a:gd name="adj2" fmla="val 163760"/>
            </a:avLst>
          </a:prstGeom>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167">
            <a:extLst>
              <a:ext uri="{FF2B5EF4-FFF2-40B4-BE49-F238E27FC236}">
                <a16:creationId xmlns:a16="http://schemas.microsoft.com/office/drawing/2014/main" id="{8C063FBC-7D74-F6BA-F6FD-C4E0B61CAAF1}"/>
              </a:ext>
            </a:extLst>
          </p:cNvPr>
          <p:cNvSpPr txBox="1"/>
          <p:nvPr/>
        </p:nvSpPr>
        <p:spPr>
          <a:xfrm>
            <a:off x="5930581" y="2828550"/>
            <a:ext cx="2838843" cy="584775"/>
          </a:xfrm>
          <a:prstGeom prst="rect">
            <a:avLst/>
          </a:prstGeom>
        </p:spPr>
        <p:txBody>
          <a:bodyPr wrap="square">
            <a:spAutoFit/>
          </a:bodyPr>
          <a:lstStyle/>
          <a:p>
            <a:pPr>
              <a:defRPr lang="ja-JP" altLang="en-US"/>
            </a:pPr>
            <a:r>
              <a:rPr lang="ja-JP" altLang="en-US" sz="1200" b="1" dirty="0"/>
              <a:t>●改定作業</a:t>
            </a:r>
            <a:endParaRPr lang="en-US" altLang="ja-JP" sz="1200" b="1" dirty="0"/>
          </a:p>
          <a:p>
            <a:pPr>
              <a:defRPr lang="ja-JP" altLang="en-US"/>
            </a:pPr>
            <a:r>
              <a:rPr lang="ja-JP" altLang="en-US" sz="1000" b="1" dirty="0"/>
              <a:t>　・各編のダウンサイジング</a:t>
            </a:r>
            <a:endParaRPr lang="en-US" altLang="ja-JP" sz="1000" b="1" dirty="0"/>
          </a:p>
          <a:p>
            <a:pPr>
              <a:defRPr lang="ja-JP" altLang="en-US"/>
            </a:pPr>
            <a:r>
              <a:rPr lang="ja-JP" altLang="en-US" sz="1000" b="1" dirty="0"/>
              <a:t>　・</a:t>
            </a:r>
            <a:r>
              <a:rPr lang="en-US" altLang="ja-JP" sz="1000" b="1" dirty="0"/>
              <a:t>ICS</a:t>
            </a:r>
            <a:r>
              <a:rPr lang="ja-JP" altLang="en-US" sz="1000" b="1" dirty="0"/>
              <a:t>に基づく災害対策組織の検討</a:t>
            </a:r>
            <a:endParaRPr lang="en-US" altLang="ja-JP" sz="1000" b="1" dirty="0"/>
          </a:p>
        </p:txBody>
      </p:sp>
      <p:sp>
        <p:nvSpPr>
          <p:cNvPr id="25" name="矢印: 右 24">
            <a:extLst>
              <a:ext uri="{FF2B5EF4-FFF2-40B4-BE49-F238E27FC236}">
                <a16:creationId xmlns:a16="http://schemas.microsoft.com/office/drawing/2014/main" id="{76B11A21-AD26-8C78-5028-3545F0C99120}"/>
              </a:ext>
            </a:extLst>
          </p:cNvPr>
          <p:cNvSpPr/>
          <p:nvPr/>
        </p:nvSpPr>
        <p:spPr>
          <a:xfrm>
            <a:off x="298766" y="4810215"/>
            <a:ext cx="3131182" cy="440957"/>
          </a:xfrm>
          <a:prstGeom prst="rightArrow">
            <a:avLst>
              <a:gd name="adj1" fmla="val 50000"/>
              <a:gd name="adj2" fmla="val 163760"/>
            </a:avLst>
          </a:prstGeom>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167">
            <a:extLst>
              <a:ext uri="{FF2B5EF4-FFF2-40B4-BE49-F238E27FC236}">
                <a16:creationId xmlns:a16="http://schemas.microsoft.com/office/drawing/2014/main" id="{683DDBEB-F264-4B81-73E0-E5592BBD7955}"/>
              </a:ext>
            </a:extLst>
          </p:cNvPr>
          <p:cNvSpPr txBox="1"/>
          <p:nvPr/>
        </p:nvSpPr>
        <p:spPr>
          <a:xfrm>
            <a:off x="265981" y="5254706"/>
            <a:ext cx="2838843" cy="276999"/>
          </a:xfrm>
          <a:prstGeom prst="rect">
            <a:avLst/>
          </a:prstGeom>
        </p:spPr>
        <p:txBody>
          <a:bodyPr wrap="square">
            <a:spAutoFit/>
          </a:bodyPr>
          <a:lstStyle/>
          <a:p>
            <a:pPr>
              <a:defRPr lang="ja-JP" altLang="en-US"/>
            </a:pPr>
            <a:r>
              <a:rPr lang="ja-JP" altLang="en-US" sz="1200" b="1" dirty="0"/>
              <a:t>●改定作業（庁内関係課ヒアリング）</a:t>
            </a:r>
            <a:endParaRPr lang="en-US" altLang="ja-JP" sz="1200" b="1" dirty="0"/>
          </a:p>
        </p:txBody>
      </p:sp>
      <p:sp>
        <p:nvSpPr>
          <p:cNvPr id="28" name="テキスト 181">
            <a:extLst>
              <a:ext uri="{FF2B5EF4-FFF2-40B4-BE49-F238E27FC236}">
                <a16:creationId xmlns:a16="http://schemas.microsoft.com/office/drawing/2014/main" id="{6E07652A-FEA1-A2E1-131C-CFDE40A94C2D}"/>
              </a:ext>
            </a:extLst>
          </p:cNvPr>
          <p:cNvSpPr txBox="1"/>
          <p:nvPr/>
        </p:nvSpPr>
        <p:spPr>
          <a:xfrm>
            <a:off x="262834" y="5538104"/>
            <a:ext cx="2662430" cy="276999"/>
          </a:xfrm>
          <a:prstGeom prst="rect">
            <a:avLst/>
          </a:prstGeom>
        </p:spPr>
        <p:txBody>
          <a:bodyPr wrap="square">
            <a:spAutoFit/>
          </a:bodyPr>
          <a:lstStyle/>
          <a:p>
            <a:pPr>
              <a:defRPr lang="ja-JP" altLang="en-US"/>
            </a:pPr>
            <a:r>
              <a:rPr lang="ja-JP" altLang="en-US" sz="1200" b="1" dirty="0">
                <a:solidFill>
                  <a:schemeClr val="tx1"/>
                </a:solidFill>
              </a:rPr>
              <a:t>●改定作業（情報アップデート）</a:t>
            </a:r>
          </a:p>
        </p:txBody>
      </p:sp>
      <p:sp>
        <p:nvSpPr>
          <p:cNvPr id="29" name="矢印: 左右 28">
            <a:extLst>
              <a:ext uri="{FF2B5EF4-FFF2-40B4-BE49-F238E27FC236}">
                <a16:creationId xmlns:a16="http://schemas.microsoft.com/office/drawing/2014/main" id="{5E4771EF-C11F-47B3-D951-8E8102F39A0E}"/>
              </a:ext>
            </a:extLst>
          </p:cNvPr>
          <p:cNvSpPr/>
          <p:nvPr/>
        </p:nvSpPr>
        <p:spPr>
          <a:xfrm>
            <a:off x="6536799" y="5495808"/>
            <a:ext cx="1548172" cy="433175"/>
          </a:xfrm>
          <a:prstGeom prst="leftRightArrow">
            <a:avLst>
              <a:gd name="adj1" fmla="val 50000"/>
              <a:gd name="adj2" fmla="val 78146"/>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602227E6-951E-3BF8-7BDC-126BFBACAAC0}"/>
              </a:ext>
            </a:extLst>
          </p:cNvPr>
          <p:cNvSpPr>
            <a:spLocks noGrp="1"/>
          </p:cNvSpPr>
          <p:nvPr>
            <p:ph type="sldNum" sz="quarter" idx="12"/>
          </p:nvPr>
        </p:nvSpPr>
        <p:spPr/>
        <p:txBody>
          <a:bodyPr/>
          <a:lstStyle/>
          <a:p>
            <a:fld id="{2C9400E4-C46D-48FA-AEA0-ED136F70A0E5}" type="slidenum">
              <a:rPr lang="ja-JP" altLang="en-US" smtClean="0"/>
              <a:pPr/>
              <a:t>46</a:t>
            </a:fld>
            <a:endParaRPr lang="ja-JP"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FC06D72-BE68-61C2-7A71-AFEC04FCAF48}"/>
              </a:ext>
            </a:extLst>
          </p:cNvPr>
          <p:cNvSpPr>
            <a:spLocks noGrp="1"/>
          </p:cNvSpPr>
          <p:nvPr>
            <p:ph type="sldNum" sz="quarter" idx="12"/>
          </p:nvPr>
        </p:nvSpPr>
        <p:spPr/>
        <p:txBody>
          <a:bodyPr/>
          <a:lstStyle/>
          <a:p>
            <a:fld id="{2C9400E4-C46D-48FA-AEA0-ED136F70A0E5}" type="slidenum">
              <a:rPr lang="ja-JP" altLang="en-US" smtClean="0"/>
              <a:pPr/>
              <a:t>47</a:t>
            </a:fld>
            <a:endParaRPr lang="ja-JP" altLang="en-US"/>
          </a:p>
        </p:txBody>
      </p:sp>
      <p:pic>
        <p:nvPicPr>
          <p:cNvPr id="5" name="図 4">
            <a:extLst>
              <a:ext uri="{FF2B5EF4-FFF2-40B4-BE49-F238E27FC236}">
                <a16:creationId xmlns:a16="http://schemas.microsoft.com/office/drawing/2014/main" id="{9304CF7D-5AAA-5ADE-339A-4759508E3199}"/>
              </a:ext>
            </a:extLst>
          </p:cNvPr>
          <p:cNvPicPr>
            <a:picLocks noChangeAspect="1"/>
          </p:cNvPicPr>
          <p:nvPr/>
        </p:nvPicPr>
        <p:blipFill>
          <a:blip r:embed="rId2"/>
          <a:stretch>
            <a:fillRect/>
          </a:stretch>
        </p:blipFill>
        <p:spPr>
          <a:xfrm>
            <a:off x="2046855" y="728700"/>
            <a:ext cx="5812289" cy="4966865"/>
          </a:xfrm>
          <a:prstGeom prst="rect">
            <a:avLst/>
          </a:prstGeom>
        </p:spPr>
      </p:pic>
      <p:sp>
        <p:nvSpPr>
          <p:cNvPr id="6" name="テキスト ボックス 5">
            <a:extLst>
              <a:ext uri="{FF2B5EF4-FFF2-40B4-BE49-F238E27FC236}">
                <a16:creationId xmlns:a16="http://schemas.microsoft.com/office/drawing/2014/main" id="{00D5002B-CC3F-FD54-2778-B4D1DB2D305E}"/>
              </a:ext>
            </a:extLst>
          </p:cNvPr>
          <p:cNvSpPr txBox="1"/>
          <p:nvPr/>
        </p:nvSpPr>
        <p:spPr>
          <a:xfrm>
            <a:off x="5385048" y="5372399"/>
            <a:ext cx="3584848" cy="646331"/>
          </a:xfrm>
          <a:prstGeom prst="rect">
            <a:avLst/>
          </a:prstGeom>
          <a:noFill/>
        </p:spPr>
        <p:txBody>
          <a:bodyPr wrap="square" rtlCol="0">
            <a:spAutoFit/>
          </a:bodyPr>
          <a:lstStyle/>
          <a:p>
            <a:pPr algn="r"/>
            <a:r>
              <a:rPr lang="ja-JP" altLang="en-US" sz="3600" dirty="0">
                <a:latin typeface="HGS創英角ｺﾞｼｯｸUB" panose="020B0900000000000000" pitchFamily="50" charset="-128"/>
                <a:ea typeface="HGS創英角ｺﾞｼｯｸUB" panose="020B0900000000000000" pitchFamily="50" charset="-128"/>
              </a:rPr>
              <a:t>和光市防災会議</a:t>
            </a:r>
            <a:endParaRPr lang="en-US" altLang="ja-JP" sz="36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12477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331ED-5672-5E21-C467-FB06E62DD9E8}"/>
            </a:ext>
          </a:extLst>
        </p:cNvPr>
        <p:cNvGrpSpPr/>
        <p:nvPr/>
      </p:nvGrpSpPr>
      <p:grpSpPr>
        <a:xfrm>
          <a:off x="0" y="0"/>
          <a:ext cx="0" cy="0"/>
          <a:chOff x="0" y="0"/>
          <a:chExt cx="0" cy="0"/>
        </a:xfrm>
      </p:grpSpPr>
      <p:sp>
        <p:nvSpPr>
          <p:cNvPr id="149" name="四角形: 角を丸くする 148">
            <a:extLst>
              <a:ext uri="{FF2B5EF4-FFF2-40B4-BE49-F238E27FC236}">
                <a16:creationId xmlns:a16="http://schemas.microsoft.com/office/drawing/2014/main" id="{3FCF18EE-7EBD-DA4D-1247-BC2D8F15FDBF}"/>
              </a:ext>
            </a:extLst>
          </p:cNvPr>
          <p:cNvSpPr/>
          <p:nvPr/>
        </p:nvSpPr>
        <p:spPr>
          <a:xfrm>
            <a:off x="262120" y="4304584"/>
            <a:ext cx="9357627" cy="2364776"/>
          </a:xfrm>
          <a:prstGeom prst="roundRect">
            <a:avLst>
              <a:gd name="adj" fmla="val 1367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矢印: 下 101">
            <a:extLst>
              <a:ext uri="{FF2B5EF4-FFF2-40B4-BE49-F238E27FC236}">
                <a16:creationId xmlns:a16="http://schemas.microsoft.com/office/drawing/2014/main" id="{2BAB3473-7305-AB55-557C-3B46B2D61E93}"/>
              </a:ext>
            </a:extLst>
          </p:cNvPr>
          <p:cNvSpPr/>
          <p:nvPr/>
        </p:nvSpPr>
        <p:spPr>
          <a:xfrm>
            <a:off x="3225781" y="3870521"/>
            <a:ext cx="3451794" cy="461700"/>
          </a:xfrm>
          <a:prstGeom prst="downArrow">
            <a:avLst>
              <a:gd name="adj1" fmla="val 49780"/>
              <a:gd name="adj2" fmla="val 57545"/>
            </a:avLst>
          </a:prstGeom>
          <a:solidFill>
            <a:schemeClr val="accent1">
              <a:lumMod val="7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四角形: 角を丸くする 141">
            <a:extLst>
              <a:ext uri="{FF2B5EF4-FFF2-40B4-BE49-F238E27FC236}">
                <a16:creationId xmlns:a16="http://schemas.microsoft.com/office/drawing/2014/main" id="{8CD8CE7B-0A09-8119-FE7C-D3B410E86334}"/>
              </a:ext>
            </a:extLst>
          </p:cNvPr>
          <p:cNvSpPr/>
          <p:nvPr/>
        </p:nvSpPr>
        <p:spPr>
          <a:xfrm>
            <a:off x="305107" y="1845032"/>
            <a:ext cx="9357627" cy="2049233"/>
          </a:xfrm>
          <a:prstGeom prst="roundRect">
            <a:avLst>
              <a:gd name="adj" fmla="val 13672"/>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ED76C26-CFE6-4AC0-70F9-1B1342E90519}"/>
              </a:ext>
            </a:extLst>
          </p:cNvPr>
          <p:cNvSpPr/>
          <p:nvPr/>
        </p:nvSpPr>
        <p:spPr>
          <a:xfrm>
            <a:off x="562914" y="2044117"/>
            <a:ext cx="4272196" cy="17089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latin typeface="BIZ UDPゴシック" panose="020B0400000000000000" pitchFamily="50" charset="-128"/>
                <a:ea typeface="BIZ UDPゴシック" panose="020B0400000000000000" pitchFamily="50" charset="-128"/>
              </a:rPr>
              <a:t>　 章</a:t>
            </a:r>
          </a:p>
        </p:txBody>
      </p:sp>
      <p:sp>
        <p:nvSpPr>
          <p:cNvPr id="5" name="四角形 150">
            <a:extLst>
              <a:ext uri="{FF2B5EF4-FFF2-40B4-BE49-F238E27FC236}">
                <a16:creationId xmlns:a16="http://schemas.microsoft.com/office/drawing/2014/main" id="{81A48CF0-D4F6-8B2D-6F4B-A39331CF80F2}"/>
              </a:ext>
            </a:extLst>
          </p:cNvPr>
          <p:cNvSpPr>
            <a:spLocks noGrp="1"/>
          </p:cNvSpPr>
          <p:nvPr>
            <p:ph type="title"/>
          </p:nvPr>
        </p:nvSpPr>
        <p:spPr>
          <a:xfrm>
            <a:off x="272865" y="189000"/>
            <a:ext cx="9357627" cy="635139"/>
          </a:xfrm>
          <a:prstGeom prst="rect">
            <a:avLst/>
          </a:prstGeom>
          <a:solidFill>
            <a:schemeClr val="accent6">
              <a:lumMod val="75000"/>
            </a:schemeClr>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改定作業１　構成の変更②</a:t>
            </a:r>
            <a:endParaRPr kumimoji="1" lang="ja-JP" altLang="en-US" dirty="0">
              <a:solidFill>
                <a:schemeClr val="bg1"/>
              </a:solidFill>
              <a:latin typeface="AR丸ゴシック体E"/>
              <a:ea typeface="AR丸ゴシック体E"/>
            </a:endParaRPr>
          </a:p>
        </p:txBody>
      </p:sp>
      <p:sp>
        <p:nvSpPr>
          <p:cNvPr id="6" name="テキスト ボックス 5">
            <a:extLst>
              <a:ext uri="{FF2B5EF4-FFF2-40B4-BE49-F238E27FC236}">
                <a16:creationId xmlns:a16="http://schemas.microsoft.com/office/drawing/2014/main" id="{4C6CCB4E-41E8-32F6-019C-607CD9D01DF9}"/>
              </a:ext>
            </a:extLst>
          </p:cNvPr>
          <p:cNvSpPr txBox="1"/>
          <p:nvPr/>
        </p:nvSpPr>
        <p:spPr>
          <a:xfrm>
            <a:off x="272865" y="856801"/>
            <a:ext cx="9357627" cy="646331"/>
          </a:xfrm>
          <a:prstGeom prst="rect">
            <a:avLst/>
          </a:prstGeom>
          <a:noFill/>
        </p:spPr>
        <p:txBody>
          <a:bodyPr wrap="square" rtlCol="0">
            <a:spAutoFit/>
          </a:bodyPr>
          <a:lstStyle/>
          <a:p>
            <a:r>
              <a:rPr kumimoji="1" lang="ja-JP" altLang="en-US" dirty="0"/>
              <a:t>　</a:t>
            </a:r>
            <a:r>
              <a:rPr kumimoji="1" lang="ja-JP" altLang="en-US" dirty="0">
                <a:latin typeface="BIZ UDPゴシック" panose="020B0400000000000000" pitchFamily="50" charset="-128"/>
                <a:ea typeface="BIZ UDPゴシック" panose="020B0400000000000000" pitchFamily="50" charset="-128"/>
              </a:rPr>
              <a:t>現行計画の「</a:t>
            </a:r>
            <a:r>
              <a:rPr kumimoji="1" lang="en-US" altLang="ja-JP" dirty="0">
                <a:latin typeface="BIZ UDPゴシック" panose="020B0400000000000000" pitchFamily="50" charset="-128"/>
                <a:ea typeface="BIZ UDPゴシック" panose="020B0400000000000000" pitchFamily="50" charset="-128"/>
              </a:rPr>
              <a:t>Ⅲ</a:t>
            </a:r>
            <a:r>
              <a:rPr lang="ja-JP" altLang="en-US" dirty="0">
                <a:latin typeface="BIZ UDPゴシック" panose="020B0400000000000000" pitchFamily="50" charset="-128"/>
                <a:ea typeface="BIZ UDPゴシック" panose="020B0400000000000000" pitchFamily="50" charset="-128"/>
              </a:rPr>
              <a:t>震災対策編」では、取組の中分類に当たる「節」の中に</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r>
              <a:rPr lang="ja-JP" altLang="en-US" b="1" dirty="0">
                <a:solidFill>
                  <a:srgbClr val="FF0000"/>
                </a:solidFill>
                <a:latin typeface="BIZ UDPゴシック" panose="020B0400000000000000" pitchFamily="50" charset="-128"/>
                <a:ea typeface="BIZ UDPゴシック" panose="020B0400000000000000" pitchFamily="50" charset="-128"/>
              </a:rPr>
              <a:t>≪予防・事前対策≫</a:t>
            </a:r>
            <a:r>
              <a:rPr lang="ja-JP" altLang="en-US" dirty="0">
                <a:latin typeface="BIZ UDPゴシック" panose="020B0400000000000000" pitchFamily="50" charset="-128"/>
                <a:ea typeface="BIZ UDPゴシック" panose="020B0400000000000000" pitchFamily="50" charset="-128"/>
              </a:rPr>
              <a:t>と</a:t>
            </a:r>
            <a:r>
              <a:rPr lang="ja-JP" altLang="en-US" b="1" dirty="0">
                <a:solidFill>
                  <a:srgbClr val="FF0000"/>
                </a:solidFill>
                <a:latin typeface="BIZ UDPゴシック" panose="020B0400000000000000" pitchFamily="50" charset="-128"/>
                <a:ea typeface="BIZ UDPゴシック" panose="020B0400000000000000" pitchFamily="50" charset="-128"/>
              </a:rPr>
              <a:t>≪応急対策≫</a:t>
            </a:r>
            <a:r>
              <a:rPr lang="ja-JP" altLang="en-US" dirty="0">
                <a:latin typeface="BIZ UDPゴシック" panose="020B0400000000000000" pitchFamily="50" charset="-128"/>
                <a:ea typeface="BIZ UDPゴシック" panose="020B0400000000000000" pitchFamily="50" charset="-128"/>
              </a:rPr>
              <a:t>が混在しているため、これを整理します。</a:t>
            </a:r>
            <a:endParaRPr kumimoji="1" lang="ja-JP" altLang="en-US"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DE68E487-412E-6F59-CADB-A823CF546DEF}"/>
              </a:ext>
            </a:extLst>
          </p:cNvPr>
          <p:cNvSpPr/>
          <p:nvPr/>
        </p:nvSpPr>
        <p:spPr>
          <a:xfrm>
            <a:off x="1817382" y="2198200"/>
            <a:ext cx="1258730" cy="636254"/>
          </a:xfrm>
          <a:prstGeom prst="rect">
            <a:avLst/>
          </a:prstGeom>
          <a:solidFill>
            <a:schemeClr val="accent4">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節</a:t>
            </a:r>
          </a:p>
        </p:txBody>
      </p:sp>
      <p:sp>
        <p:nvSpPr>
          <p:cNvPr id="2" name="四角形: 角を丸くする 1">
            <a:extLst>
              <a:ext uri="{FF2B5EF4-FFF2-40B4-BE49-F238E27FC236}">
                <a16:creationId xmlns:a16="http://schemas.microsoft.com/office/drawing/2014/main" id="{3610B048-667C-E2AF-E34A-5928EBFB83CA}"/>
              </a:ext>
            </a:extLst>
          </p:cNvPr>
          <p:cNvSpPr/>
          <p:nvPr/>
        </p:nvSpPr>
        <p:spPr>
          <a:xfrm>
            <a:off x="2200265" y="2252425"/>
            <a:ext cx="762498" cy="23377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6">
                    <a:lumMod val="50000"/>
                  </a:schemeClr>
                </a:solidFill>
                <a:latin typeface="BIZ UDPゴシック" panose="020B0400000000000000" pitchFamily="50" charset="-128"/>
                <a:ea typeface="BIZ UDPゴシック" panose="020B0400000000000000" pitchFamily="50" charset="-128"/>
              </a:rPr>
              <a:t>予防</a:t>
            </a:r>
          </a:p>
        </p:txBody>
      </p:sp>
      <p:sp>
        <p:nvSpPr>
          <p:cNvPr id="3" name="四角形: 角を丸くする 2">
            <a:extLst>
              <a:ext uri="{FF2B5EF4-FFF2-40B4-BE49-F238E27FC236}">
                <a16:creationId xmlns:a16="http://schemas.microsoft.com/office/drawing/2014/main" id="{2FAD51B7-166A-D41B-DBAB-F9A88B6E4299}"/>
              </a:ext>
            </a:extLst>
          </p:cNvPr>
          <p:cNvSpPr/>
          <p:nvPr/>
        </p:nvSpPr>
        <p:spPr>
          <a:xfrm>
            <a:off x="2200265" y="2536701"/>
            <a:ext cx="762498" cy="23377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応急</a:t>
            </a:r>
          </a:p>
        </p:txBody>
      </p:sp>
      <p:sp>
        <p:nvSpPr>
          <p:cNvPr id="14" name="正方形/長方形 13">
            <a:extLst>
              <a:ext uri="{FF2B5EF4-FFF2-40B4-BE49-F238E27FC236}">
                <a16:creationId xmlns:a16="http://schemas.microsoft.com/office/drawing/2014/main" id="{8E02A439-484A-53EF-BA03-685A21C6EADA}"/>
              </a:ext>
            </a:extLst>
          </p:cNvPr>
          <p:cNvSpPr/>
          <p:nvPr/>
        </p:nvSpPr>
        <p:spPr>
          <a:xfrm>
            <a:off x="5358296" y="2051184"/>
            <a:ext cx="4042168" cy="80416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BIZ UDPゴシック" panose="020B0400000000000000" pitchFamily="50" charset="-128"/>
                <a:ea typeface="BIZ UDPゴシック" panose="020B0400000000000000" pitchFamily="50" charset="-128"/>
              </a:rPr>
              <a:t> 　章</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B0CF04E-6973-D4FB-F4DD-0670CD7A9C73}"/>
              </a:ext>
            </a:extLst>
          </p:cNvPr>
          <p:cNvSpPr/>
          <p:nvPr/>
        </p:nvSpPr>
        <p:spPr>
          <a:xfrm>
            <a:off x="5368532" y="2948875"/>
            <a:ext cx="4042168" cy="80416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 　章</a:t>
            </a:r>
          </a:p>
        </p:txBody>
      </p:sp>
      <p:sp>
        <p:nvSpPr>
          <p:cNvPr id="19" name="正方形/長方形 18">
            <a:extLst>
              <a:ext uri="{FF2B5EF4-FFF2-40B4-BE49-F238E27FC236}">
                <a16:creationId xmlns:a16="http://schemas.microsoft.com/office/drawing/2014/main" id="{6B4EA644-8091-D181-9556-7039D508CA43}"/>
              </a:ext>
            </a:extLst>
          </p:cNvPr>
          <p:cNvSpPr/>
          <p:nvPr/>
        </p:nvSpPr>
        <p:spPr>
          <a:xfrm>
            <a:off x="6177136" y="2135768"/>
            <a:ext cx="1361467" cy="644267"/>
          </a:xfrm>
          <a:prstGeom prst="rect">
            <a:avLst/>
          </a:prstGeom>
          <a:solidFill>
            <a:schemeClr val="accent4">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節</a:t>
            </a:r>
          </a:p>
        </p:txBody>
      </p:sp>
      <p:sp>
        <p:nvSpPr>
          <p:cNvPr id="22" name="四角形: 角を丸くする 21">
            <a:extLst>
              <a:ext uri="{FF2B5EF4-FFF2-40B4-BE49-F238E27FC236}">
                <a16:creationId xmlns:a16="http://schemas.microsoft.com/office/drawing/2014/main" id="{058E92B3-2288-B31B-7FA1-40046B17F528}"/>
              </a:ext>
            </a:extLst>
          </p:cNvPr>
          <p:cNvSpPr/>
          <p:nvPr/>
        </p:nvSpPr>
        <p:spPr>
          <a:xfrm>
            <a:off x="6650979" y="2198476"/>
            <a:ext cx="785913" cy="24238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6">
                    <a:lumMod val="50000"/>
                  </a:schemeClr>
                </a:solidFill>
                <a:latin typeface="BIZ UDPゴシック" panose="020B0400000000000000" pitchFamily="50" charset="-128"/>
                <a:ea typeface="BIZ UDPゴシック" panose="020B0400000000000000" pitchFamily="50" charset="-128"/>
              </a:rPr>
              <a:t>予防</a:t>
            </a:r>
          </a:p>
        </p:txBody>
      </p:sp>
      <p:sp>
        <p:nvSpPr>
          <p:cNvPr id="30" name="四角形: 角を丸くする 29">
            <a:extLst>
              <a:ext uri="{FF2B5EF4-FFF2-40B4-BE49-F238E27FC236}">
                <a16:creationId xmlns:a16="http://schemas.microsoft.com/office/drawing/2014/main" id="{6A392923-D0D3-B323-0CF7-7DDE6154F8C7}"/>
              </a:ext>
            </a:extLst>
          </p:cNvPr>
          <p:cNvSpPr/>
          <p:nvPr/>
        </p:nvSpPr>
        <p:spPr>
          <a:xfrm>
            <a:off x="6657348" y="2486005"/>
            <a:ext cx="785913" cy="24238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6">
                    <a:lumMod val="50000"/>
                  </a:schemeClr>
                </a:solidFill>
                <a:latin typeface="BIZ UDPゴシック" panose="020B0400000000000000" pitchFamily="50" charset="-128"/>
                <a:ea typeface="BIZ UDPゴシック" panose="020B0400000000000000" pitchFamily="50" charset="-128"/>
              </a:rPr>
              <a:t>予防</a:t>
            </a:r>
          </a:p>
        </p:txBody>
      </p:sp>
      <p:sp>
        <p:nvSpPr>
          <p:cNvPr id="34" name="正方形/長方形 33">
            <a:extLst>
              <a:ext uri="{FF2B5EF4-FFF2-40B4-BE49-F238E27FC236}">
                <a16:creationId xmlns:a16="http://schemas.microsoft.com/office/drawing/2014/main" id="{4659183E-D73C-098E-D17A-82A4AF756120}"/>
              </a:ext>
            </a:extLst>
          </p:cNvPr>
          <p:cNvSpPr/>
          <p:nvPr/>
        </p:nvSpPr>
        <p:spPr>
          <a:xfrm>
            <a:off x="6177136" y="3041590"/>
            <a:ext cx="1354072" cy="633851"/>
          </a:xfrm>
          <a:prstGeom prst="rect">
            <a:avLst/>
          </a:prstGeom>
          <a:solidFill>
            <a:schemeClr val="accent4">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節</a:t>
            </a:r>
          </a:p>
        </p:txBody>
      </p:sp>
      <p:sp>
        <p:nvSpPr>
          <p:cNvPr id="12" name="四角形: 角を丸くする 11">
            <a:extLst>
              <a:ext uri="{FF2B5EF4-FFF2-40B4-BE49-F238E27FC236}">
                <a16:creationId xmlns:a16="http://schemas.microsoft.com/office/drawing/2014/main" id="{E6DA9FB9-662B-7A46-1ED9-CA2304C06E57}"/>
              </a:ext>
            </a:extLst>
          </p:cNvPr>
          <p:cNvSpPr/>
          <p:nvPr/>
        </p:nvSpPr>
        <p:spPr>
          <a:xfrm>
            <a:off x="6650979" y="3092427"/>
            <a:ext cx="768867" cy="24621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応急</a:t>
            </a:r>
          </a:p>
        </p:txBody>
      </p:sp>
      <p:sp>
        <p:nvSpPr>
          <p:cNvPr id="51" name="四角形: 角を丸くする 50">
            <a:extLst>
              <a:ext uri="{FF2B5EF4-FFF2-40B4-BE49-F238E27FC236}">
                <a16:creationId xmlns:a16="http://schemas.microsoft.com/office/drawing/2014/main" id="{13B73C79-954C-6CD8-5D7B-84E6832AEA16}"/>
              </a:ext>
            </a:extLst>
          </p:cNvPr>
          <p:cNvSpPr/>
          <p:nvPr/>
        </p:nvSpPr>
        <p:spPr>
          <a:xfrm>
            <a:off x="6651933" y="3380505"/>
            <a:ext cx="768867" cy="24621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応急</a:t>
            </a:r>
          </a:p>
        </p:txBody>
      </p:sp>
      <p:sp>
        <p:nvSpPr>
          <p:cNvPr id="55" name="矢印: 下 54">
            <a:extLst>
              <a:ext uri="{FF2B5EF4-FFF2-40B4-BE49-F238E27FC236}">
                <a16:creationId xmlns:a16="http://schemas.microsoft.com/office/drawing/2014/main" id="{288783C7-3BC0-2D2C-6C6C-9C7D2F62CDEE}"/>
              </a:ext>
            </a:extLst>
          </p:cNvPr>
          <p:cNvSpPr/>
          <p:nvPr/>
        </p:nvSpPr>
        <p:spPr>
          <a:xfrm rot="16200000">
            <a:off x="4637346" y="2681198"/>
            <a:ext cx="967263" cy="4617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6F048F04-61F8-D90B-3011-77B6FB1905CC}"/>
              </a:ext>
            </a:extLst>
          </p:cNvPr>
          <p:cNvSpPr txBox="1"/>
          <p:nvPr/>
        </p:nvSpPr>
        <p:spPr>
          <a:xfrm>
            <a:off x="1455707" y="1608835"/>
            <a:ext cx="2053354" cy="400110"/>
          </a:xfrm>
          <a:prstGeom prst="rect">
            <a:avLst/>
          </a:prstGeom>
          <a:noFill/>
        </p:spPr>
        <p:txBody>
          <a:bodyPr wrap="square" rtlCol="0">
            <a:spAutoFit/>
          </a:bodyPr>
          <a:lstStyle/>
          <a:p>
            <a:pPr algn="ctr"/>
            <a:r>
              <a:rPr lang="ja-JP" altLang="en-US" sz="2000" b="1" dirty="0">
                <a:latin typeface="BIZ UDPゴシック" panose="020B0400000000000000" pitchFamily="50" charset="-128"/>
                <a:ea typeface="BIZ UDPゴシック" panose="020B0400000000000000" pitchFamily="50" charset="-128"/>
              </a:rPr>
              <a:t>≪現行計画≫</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9ABF2158-B6D0-CE9A-97E6-5A08BA97ABC3}"/>
              </a:ext>
            </a:extLst>
          </p:cNvPr>
          <p:cNvSpPr txBox="1"/>
          <p:nvPr/>
        </p:nvSpPr>
        <p:spPr>
          <a:xfrm>
            <a:off x="6352703" y="1618173"/>
            <a:ext cx="2053354" cy="400110"/>
          </a:xfrm>
          <a:prstGeom prst="rect">
            <a:avLst/>
          </a:prstGeom>
          <a:noFill/>
        </p:spPr>
        <p:txBody>
          <a:bodyPr wrap="square" rtlCol="0">
            <a:spAutoFit/>
          </a:bodyPr>
          <a:lstStyle/>
          <a:p>
            <a:pPr algn="ctr"/>
            <a:r>
              <a:rPr lang="ja-JP" altLang="en-US" sz="2000" b="1" dirty="0">
                <a:latin typeface="BIZ UDPゴシック" panose="020B0400000000000000" pitchFamily="50" charset="-128"/>
                <a:ea typeface="BIZ UDPゴシック" panose="020B0400000000000000" pitchFamily="50" charset="-128"/>
              </a:rPr>
              <a:t>≪改定案≫</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26656941-FD01-587A-9FF0-7982F450364E}"/>
              </a:ext>
            </a:extLst>
          </p:cNvPr>
          <p:cNvSpPr txBox="1"/>
          <p:nvPr/>
        </p:nvSpPr>
        <p:spPr>
          <a:xfrm>
            <a:off x="425624" y="4693606"/>
            <a:ext cx="4092459" cy="1615827"/>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1500" dirty="0">
                <a:latin typeface="BIZ UDPゴシック" panose="020B0400000000000000" pitchFamily="50" charset="-128"/>
                <a:ea typeface="BIZ UDPゴシック" panose="020B0400000000000000" pitchFamily="50" charset="-128"/>
              </a:rPr>
              <a:t>第</a:t>
            </a:r>
            <a:r>
              <a:rPr lang="en-US" altLang="ja-JP" sz="1500" dirty="0">
                <a:latin typeface="BIZ UDPゴシック" panose="020B0400000000000000" pitchFamily="50" charset="-128"/>
                <a:ea typeface="BIZ UDPゴシック" panose="020B0400000000000000" pitchFamily="50" charset="-128"/>
              </a:rPr>
              <a:t>1</a:t>
            </a:r>
            <a:r>
              <a:rPr lang="ja-JP" altLang="en-US" sz="1500" dirty="0">
                <a:latin typeface="BIZ UDPゴシック" panose="020B0400000000000000" pitchFamily="50" charset="-128"/>
                <a:ea typeface="BIZ UDPゴシック" panose="020B0400000000000000" pitchFamily="50" charset="-128"/>
              </a:rPr>
              <a:t>章　地震災害に対する予防対策と応急対策</a:t>
            </a:r>
            <a:endParaRPr lang="en-US" altLang="ja-JP" sz="15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第</a:t>
            </a:r>
            <a:r>
              <a:rPr kumimoji="1" lang="en-US" altLang="ja-JP" sz="1400" dirty="0">
                <a:latin typeface="BIZ UDPゴシック" panose="020B0400000000000000" pitchFamily="50" charset="-128"/>
                <a:ea typeface="BIZ UDPゴシック" panose="020B0400000000000000" pitchFamily="50" charset="-128"/>
              </a:rPr>
              <a:t>1</a:t>
            </a:r>
            <a:r>
              <a:rPr kumimoji="1" lang="ja-JP" altLang="en-US" sz="1400" dirty="0">
                <a:latin typeface="BIZ UDPゴシック" panose="020B0400000000000000" pitchFamily="50" charset="-128"/>
                <a:ea typeface="BIZ UDPゴシック" panose="020B0400000000000000" pitchFamily="50" charset="-128"/>
              </a:rPr>
              <a:t>節　自助・共助による防災力の向上</a:t>
            </a:r>
            <a:endParaRPr kumimoji="1"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≪予防・事前対策≫</a:t>
            </a:r>
            <a:endParaRPr lang="en-US" altLang="ja-JP" sz="1400" dirty="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a:solidFill>
                  <a:srgbClr val="FF0000"/>
                </a:solidFill>
                <a:latin typeface="BIZ UDPゴシック" panose="020B0400000000000000" pitchFamily="50" charset="-128"/>
                <a:ea typeface="BIZ UDPゴシック" panose="020B0400000000000000" pitchFamily="50" charset="-128"/>
              </a:rPr>
              <a:t>≪応急対策≫</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第</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節　防災教育及び訓練</a:t>
            </a:r>
            <a:endParaRPr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≪予防・事前対策≫</a:t>
            </a:r>
            <a:endParaRPr lang="en-US" altLang="ja-JP" sz="1400" dirty="0">
              <a:solidFill>
                <a:schemeClr val="accent6">
                  <a:lumMod val="50000"/>
                </a:schemeClr>
              </a:solidFill>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dirty="0">
                <a:solidFill>
                  <a:srgbClr val="FF0000"/>
                </a:solidFill>
                <a:latin typeface="BIZ UDPゴシック" panose="020B0400000000000000" pitchFamily="50" charset="-128"/>
                <a:ea typeface="BIZ UDPゴシック" panose="020B0400000000000000" pitchFamily="50" charset="-128"/>
              </a:rPr>
              <a:t>≪応急対策≫　</a:t>
            </a:r>
            <a:r>
              <a:rPr lang="en-US" altLang="ja-JP" sz="1400" dirty="0">
                <a:latin typeface="BIZ UDPゴシック" panose="020B0400000000000000" pitchFamily="50" charset="-128"/>
                <a:ea typeface="BIZ UDPゴシック" panose="020B0400000000000000" pitchFamily="50" charset="-128"/>
              </a:rPr>
              <a:t>…</a:t>
            </a:r>
          </a:p>
        </p:txBody>
      </p:sp>
      <p:sp>
        <p:nvSpPr>
          <p:cNvPr id="62" name="テキスト ボックス 61">
            <a:extLst>
              <a:ext uri="{FF2B5EF4-FFF2-40B4-BE49-F238E27FC236}">
                <a16:creationId xmlns:a16="http://schemas.microsoft.com/office/drawing/2014/main" id="{CE15E264-F780-9046-69C0-906E95F730FA}"/>
              </a:ext>
            </a:extLst>
          </p:cNvPr>
          <p:cNvSpPr txBox="1"/>
          <p:nvPr/>
        </p:nvSpPr>
        <p:spPr>
          <a:xfrm>
            <a:off x="4795993" y="4546244"/>
            <a:ext cx="4638959" cy="923330"/>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第</a:t>
            </a:r>
            <a:r>
              <a:rPr lang="en-US" altLang="ja-JP" b="1" dirty="0">
                <a:latin typeface="BIZ UDPゴシック" panose="020B0400000000000000" pitchFamily="50" charset="-128"/>
                <a:ea typeface="BIZ UDPゴシック" panose="020B0400000000000000" pitchFamily="50" charset="-128"/>
              </a:rPr>
              <a:t>1</a:t>
            </a:r>
            <a:r>
              <a:rPr lang="ja-JP" altLang="en-US" b="1" dirty="0">
                <a:latin typeface="BIZ UDPゴシック" panose="020B0400000000000000" pitchFamily="50" charset="-128"/>
                <a:ea typeface="BIZ UDPゴシック" panose="020B0400000000000000" pitchFamily="50" charset="-128"/>
              </a:rPr>
              <a:t>章　震災</a:t>
            </a:r>
            <a:r>
              <a:rPr lang="ja-JP" altLang="en-US" b="1" u="sng" dirty="0">
                <a:solidFill>
                  <a:schemeClr val="accent6">
                    <a:lumMod val="50000"/>
                  </a:schemeClr>
                </a:solidFill>
                <a:latin typeface="BIZ UDPゴシック" panose="020B0400000000000000" pitchFamily="50" charset="-128"/>
                <a:ea typeface="BIZ UDPゴシック" panose="020B0400000000000000" pitchFamily="50" charset="-128"/>
              </a:rPr>
              <a:t>予防</a:t>
            </a:r>
            <a:r>
              <a:rPr lang="ja-JP" altLang="en-US" b="1" dirty="0">
                <a:latin typeface="BIZ UDPゴシック" panose="020B0400000000000000" pitchFamily="50" charset="-128"/>
                <a:ea typeface="BIZ UDPゴシック" panose="020B0400000000000000" pitchFamily="50" charset="-128"/>
              </a:rPr>
              <a:t>計画</a:t>
            </a:r>
            <a:endParaRPr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　第</a:t>
            </a:r>
            <a:r>
              <a:rPr kumimoji="1" lang="en-US" altLang="ja-JP" b="1" dirty="0">
                <a:latin typeface="BIZ UDPゴシック" panose="020B0400000000000000" pitchFamily="50" charset="-128"/>
                <a:ea typeface="BIZ UDPゴシック" panose="020B0400000000000000" pitchFamily="50" charset="-128"/>
              </a:rPr>
              <a:t>1</a:t>
            </a:r>
            <a:r>
              <a:rPr kumimoji="1" lang="ja-JP" altLang="en-US" b="1" dirty="0">
                <a:latin typeface="BIZ UDPゴシック" panose="020B0400000000000000" pitchFamily="50" charset="-128"/>
                <a:ea typeface="BIZ UDPゴシック" panose="020B0400000000000000" pitchFamily="50" charset="-128"/>
              </a:rPr>
              <a:t>節　自助・共助による防災力の向上</a:t>
            </a:r>
            <a:endParaRPr kumimoji="1"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　第</a:t>
            </a:r>
            <a:r>
              <a:rPr lang="en-US" altLang="ja-JP" b="1" dirty="0">
                <a:latin typeface="BIZ UDPゴシック" panose="020B0400000000000000" pitchFamily="50" charset="-128"/>
                <a:ea typeface="BIZ UDPゴシック" panose="020B0400000000000000" pitchFamily="50" charset="-128"/>
              </a:rPr>
              <a:t>2</a:t>
            </a:r>
            <a:r>
              <a:rPr lang="ja-JP" altLang="en-US" b="1" dirty="0">
                <a:latin typeface="BIZ UDPゴシック" panose="020B0400000000000000" pitchFamily="50" charset="-128"/>
                <a:ea typeface="BIZ UDPゴシック" panose="020B0400000000000000" pitchFamily="50" charset="-128"/>
              </a:rPr>
              <a:t>節　防災教育及び訓練　</a:t>
            </a:r>
            <a:r>
              <a:rPr lang="en-US" altLang="ja-JP" b="1" dirty="0">
                <a:latin typeface="BIZ UDPゴシック" panose="020B0400000000000000" pitchFamily="50" charset="-128"/>
                <a:ea typeface="BIZ UDPゴシック" panose="020B0400000000000000" pitchFamily="50" charset="-128"/>
              </a:rPr>
              <a:t>…</a:t>
            </a:r>
          </a:p>
        </p:txBody>
      </p:sp>
      <p:sp>
        <p:nvSpPr>
          <p:cNvPr id="63" name="テキスト ボックス 62">
            <a:extLst>
              <a:ext uri="{FF2B5EF4-FFF2-40B4-BE49-F238E27FC236}">
                <a16:creationId xmlns:a16="http://schemas.microsoft.com/office/drawing/2014/main" id="{6CFA15BE-4941-11D3-A74F-AFE336449254}"/>
              </a:ext>
            </a:extLst>
          </p:cNvPr>
          <p:cNvSpPr txBox="1"/>
          <p:nvPr/>
        </p:nvSpPr>
        <p:spPr>
          <a:xfrm>
            <a:off x="4771741" y="5579935"/>
            <a:ext cx="4638959" cy="923330"/>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第２章　震災</a:t>
            </a:r>
            <a:r>
              <a:rPr lang="ja-JP" altLang="en-US" b="1" u="sng" dirty="0">
                <a:solidFill>
                  <a:srgbClr val="FF0000"/>
                </a:solidFill>
                <a:latin typeface="BIZ UDPゴシック" panose="020B0400000000000000" pitchFamily="50" charset="-128"/>
                <a:ea typeface="BIZ UDPゴシック" panose="020B0400000000000000" pitchFamily="50" charset="-128"/>
              </a:rPr>
              <a:t>応急対策</a:t>
            </a:r>
            <a:r>
              <a:rPr lang="ja-JP" altLang="en-US" b="1" dirty="0">
                <a:latin typeface="BIZ UDPゴシック" panose="020B0400000000000000" pitchFamily="50" charset="-128"/>
                <a:ea typeface="BIZ UDPゴシック" panose="020B0400000000000000" pitchFamily="50" charset="-128"/>
              </a:rPr>
              <a:t>計画</a:t>
            </a:r>
            <a:endParaRPr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　第</a:t>
            </a:r>
            <a:r>
              <a:rPr kumimoji="1" lang="en-US" altLang="ja-JP" b="1" dirty="0">
                <a:latin typeface="BIZ UDPゴシック" panose="020B0400000000000000" pitchFamily="50" charset="-128"/>
                <a:ea typeface="BIZ UDPゴシック" panose="020B0400000000000000" pitchFamily="50" charset="-128"/>
              </a:rPr>
              <a:t>1</a:t>
            </a:r>
            <a:r>
              <a:rPr kumimoji="1" lang="ja-JP" altLang="en-US" b="1" dirty="0">
                <a:latin typeface="BIZ UDPゴシック" panose="020B0400000000000000" pitchFamily="50" charset="-128"/>
                <a:ea typeface="BIZ UDPゴシック" panose="020B0400000000000000" pitchFamily="50" charset="-128"/>
              </a:rPr>
              <a:t>節　自助・共助による防災力の向上</a:t>
            </a:r>
            <a:endParaRPr kumimoji="1"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　第</a:t>
            </a:r>
            <a:r>
              <a:rPr lang="en-US" altLang="ja-JP" b="1" dirty="0">
                <a:latin typeface="BIZ UDPゴシック" panose="020B0400000000000000" pitchFamily="50" charset="-128"/>
                <a:ea typeface="BIZ UDPゴシック" panose="020B0400000000000000" pitchFamily="50" charset="-128"/>
              </a:rPr>
              <a:t>2</a:t>
            </a:r>
            <a:r>
              <a:rPr lang="ja-JP" altLang="en-US" b="1" dirty="0">
                <a:latin typeface="BIZ UDPゴシック" panose="020B0400000000000000" pitchFamily="50" charset="-128"/>
                <a:ea typeface="BIZ UDPゴシック" panose="020B0400000000000000" pitchFamily="50" charset="-128"/>
              </a:rPr>
              <a:t>節　防災教育及び訓練　</a:t>
            </a:r>
            <a:r>
              <a:rPr lang="en-US" altLang="ja-JP" b="1" dirty="0">
                <a:latin typeface="BIZ UDPゴシック" panose="020B0400000000000000" pitchFamily="50" charset="-128"/>
                <a:ea typeface="BIZ UDPゴシック" panose="020B0400000000000000" pitchFamily="50" charset="-128"/>
              </a:rPr>
              <a:t>…</a:t>
            </a:r>
          </a:p>
        </p:txBody>
      </p:sp>
      <p:sp>
        <p:nvSpPr>
          <p:cNvPr id="101" name="矢印: 下 100">
            <a:extLst>
              <a:ext uri="{FF2B5EF4-FFF2-40B4-BE49-F238E27FC236}">
                <a16:creationId xmlns:a16="http://schemas.microsoft.com/office/drawing/2014/main" id="{EDCED19A-5FC9-41F9-CCC9-A4CC45290201}"/>
              </a:ext>
            </a:extLst>
          </p:cNvPr>
          <p:cNvSpPr/>
          <p:nvPr/>
        </p:nvSpPr>
        <p:spPr>
          <a:xfrm rot="16200000">
            <a:off x="4197956" y="5277764"/>
            <a:ext cx="967263" cy="4617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a:extLst>
              <a:ext uri="{FF2B5EF4-FFF2-40B4-BE49-F238E27FC236}">
                <a16:creationId xmlns:a16="http://schemas.microsoft.com/office/drawing/2014/main" id="{C2A1FCBE-CDB7-D198-22D3-AD17D0A73E17}"/>
              </a:ext>
            </a:extLst>
          </p:cNvPr>
          <p:cNvSpPr/>
          <p:nvPr/>
        </p:nvSpPr>
        <p:spPr>
          <a:xfrm>
            <a:off x="3329439" y="2198200"/>
            <a:ext cx="1258730" cy="636254"/>
          </a:xfrm>
          <a:prstGeom prst="rect">
            <a:avLst/>
          </a:prstGeom>
          <a:solidFill>
            <a:schemeClr val="accent4">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節</a:t>
            </a:r>
          </a:p>
        </p:txBody>
      </p:sp>
      <p:sp>
        <p:nvSpPr>
          <p:cNvPr id="120" name="四角形: 角を丸くする 119">
            <a:extLst>
              <a:ext uri="{FF2B5EF4-FFF2-40B4-BE49-F238E27FC236}">
                <a16:creationId xmlns:a16="http://schemas.microsoft.com/office/drawing/2014/main" id="{221A9942-5E08-006F-9DC5-11B58D5171E5}"/>
              </a:ext>
            </a:extLst>
          </p:cNvPr>
          <p:cNvSpPr/>
          <p:nvPr/>
        </p:nvSpPr>
        <p:spPr>
          <a:xfrm>
            <a:off x="3712322" y="2252425"/>
            <a:ext cx="762498" cy="23377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6">
                    <a:lumMod val="50000"/>
                  </a:schemeClr>
                </a:solidFill>
                <a:latin typeface="BIZ UDPゴシック" panose="020B0400000000000000" pitchFamily="50" charset="-128"/>
                <a:ea typeface="BIZ UDPゴシック" panose="020B0400000000000000" pitchFamily="50" charset="-128"/>
              </a:rPr>
              <a:t>予防</a:t>
            </a:r>
          </a:p>
        </p:txBody>
      </p:sp>
      <p:sp>
        <p:nvSpPr>
          <p:cNvPr id="121" name="四角形: 角を丸くする 120">
            <a:extLst>
              <a:ext uri="{FF2B5EF4-FFF2-40B4-BE49-F238E27FC236}">
                <a16:creationId xmlns:a16="http://schemas.microsoft.com/office/drawing/2014/main" id="{05A75F2A-5F09-8EB5-69ED-6802938DB8BE}"/>
              </a:ext>
            </a:extLst>
          </p:cNvPr>
          <p:cNvSpPr/>
          <p:nvPr/>
        </p:nvSpPr>
        <p:spPr>
          <a:xfrm>
            <a:off x="3712322" y="2536701"/>
            <a:ext cx="762498" cy="23377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応急</a:t>
            </a:r>
          </a:p>
        </p:txBody>
      </p:sp>
      <p:sp>
        <p:nvSpPr>
          <p:cNvPr id="122" name="正方形/長方形 121">
            <a:extLst>
              <a:ext uri="{FF2B5EF4-FFF2-40B4-BE49-F238E27FC236}">
                <a16:creationId xmlns:a16="http://schemas.microsoft.com/office/drawing/2014/main" id="{44332E6A-51BE-A752-F4FA-4A51A366096B}"/>
              </a:ext>
            </a:extLst>
          </p:cNvPr>
          <p:cNvSpPr/>
          <p:nvPr/>
        </p:nvSpPr>
        <p:spPr>
          <a:xfrm>
            <a:off x="1820652" y="2963217"/>
            <a:ext cx="1258730" cy="636254"/>
          </a:xfrm>
          <a:prstGeom prst="rect">
            <a:avLst/>
          </a:prstGeom>
          <a:solidFill>
            <a:schemeClr val="accent4">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節</a:t>
            </a:r>
          </a:p>
        </p:txBody>
      </p:sp>
      <p:sp>
        <p:nvSpPr>
          <p:cNvPr id="123" name="四角形: 角を丸くする 122">
            <a:extLst>
              <a:ext uri="{FF2B5EF4-FFF2-40B4-BE49-F238E27FC236}">
                <a16:creationId xmlns:a16="http://schemas.microsoft.com/office/drawing/2014/main" id="{A44B9D99-DB47-50BF-D0F0-F4EC3FD219CE}"/>
              </a:ext>
            </a:extLst>
          </p:cNvPr>
          <p:cNvSpPr/>
          <p:nvPr/>
        </p:nvSpPr>
        <p:spPr>
          <a:xfrm>
            <a:off x="2203535" y="3017442"/>
            <a:ext cx="762498" cy="23377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6">
                    <a:lumMod val="50000"/>
                  </a:schemeClr>
                </a:solidFill>
                <a:latin typeface="BIZ UDPゴシック" panose="020B0400000000000000" pitchFamily="50" charset="-128"/>
                <a:ea typeface="BIZ UDPゴシック" panose="020B0400000000000000" pitchFamily="50" charset="-128"/>
              </a:rPr>
              <a:t>予防</a:t>
            </a:r>
          </a:p>
        </p:txBody>
      </p:sp>
      <p:sp>
        <p:nvSpPr>
          <p:cNvPr id="124" name="四角形: 角を丸くする 123">
            <a:extLst>
              <a:ext uri="{FF2B5EF4-FFF2-40B4-BE49-F238E27FC236}">
                <a16:creationId xmlns:a16="http://schemas.microsoft.com/office/drawing/2014/main" id="{B5662FD5-B74F-C900-5F48-9D338AC29009}"/>
              </a:ext>
            </a:extLst>
          </p:cNvPr>
          <p:cNvSpPr/>
          <p:nvPr/>
        </p:nvSpPr>
        <p:spPr>
          <a:xfrm>
            <a:off x="2203535" y="3301718"/>
            <a:ext cx="762498" cy="23377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応急</a:t>
            </a:r>
          </a:p>
        </p:txBody>
      </p:sp>
      <p:sp>
        <p:nvSpPr>
          <p:cNvPr id="125" name="正方形/長方形 124">
            <a:extLst>
              <a:ext uri="{FF2B5EF4-FFF2-40B4-BE49-F238E27FC236}">
                <a16:creationId xmlns:a16="http://schemas.microsoft.com/office/drawing/2014/main" id="{A5F77AD8-C72A-87AA-D080-DEC01D87D766}"/>
              </a:ext>
            </a:extLst>
          </p:cNvPr>
          <p:cNvSpPr/>
          <p:nvPr/>
        </p:nvSpPr>
        <p:spPr>
          <a:xfrm>
            <a:off x="3332709" y="2963217"/>
            <a:ext cx="1258730" cy="636254"/>
          </a:xfrm>
          <a:prstGeom prst="rect">
            <a:avLst/>
          </a:prstGeom>
          <a:solidFill>
            <a:schemeClr val="accent4">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節</a:t>
            </a:r>
          </a:p>
        </p:txBody>
      </p:sp>
      <p:sp>
        <p:nvSpPr>
          <p:cNvPr id="126" name="四角形: 角を丸くする 125">
            <a:extLst>
              <a:ext uri="{FF2B5EF4-FFF2-40B4-BE49-F238E27FC236}">
                <a16:creationId xmlns:a16="http://schemas.microsoft.com/office/drawing/2014/main" id="{17EEC0C9-7095-BC66-D818-471DCF5A69F6}"/>
              </a:ext>
            </a:extLst>
          </p:cNvPr>
          <p:cNvSpPr/>
          <p:nvPr/>
        </p:nvSpPr>
        <p:spPr>
          <a:xfrm>
            <a:off x="3715592" y="3017442"/>
            <a:ext cx="762498" cy="23377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6">
                    <a:lumMod val="50000"/>
                  </a:schemeClr>
                </a:solidFill>
                <a:latin typeface="BIZ UDPゴシック" panose="020B0400000000000000" pitchFamily="50" charset="-128"/>
                <a:ea typeface="BIZ UDPゴシック" panose="020B0400000000000000" pitchFamily="50" charset="-128"/>
              </a:rPr>
              <a:t>予防</a:t>
            </a:r>
          </a:p>
        </p:txBody>
      </p:sp>
      <p:sp>
        <p:nvSpPr>
          <p:cNvPr id="127" name="四角形: 角を丸くする 126">
            <a:extLst>
              <a:ext uri="{FF2B5EF4-FFF2-40B4-BE49-F238E27FC236}">
                <a16:creationId xmlns:a16="http://schemas.microsoft.com/office/drawing/2014/main" id="{DAEF0700-1ECC-55A3-37C4-5796A6B7DE0B}"/>
              </a:ext>
            </a:extLst>
          </p:cNvPr>
          <p:cNvSpPr/>
          <p:nvPr/>
        </p:nvSpPr>
        <p:spPr>
          <a:xfrm>
            <a:off x="3715592" y="3301718"/>
            <a:ext cx="762498" cy="23377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応急</a:t>
            </a:r>
          </a:p>
        </p:txBody>
      </p:sp>
      <p:sp>
        <p:nvSpPr>
          <p:cNvPr id="4" name="スライド番号プレースホルダー 3">
            <a:extLst>
              <a:ext uri="{FF2B5EF4-FFF2-40B4-BE49-F238E27FC236}">
                <a16:creationId xmlns:a16="http://schemas.microsoft.com/office/drawing/2014/main" id="{F4B9F194-B2EE-6EBC-AFA8-5A704D4BFC10}"/>
              </a:ext>
            </a:extLst>
          </p:cNvPr>
          <p:cNvSpPr>
            <a:spLocks noGrp="1"/>
          </p:cNvSpPr>
          <p:nvPr>
            <p:ph type="sldNum" sz="quarter" idx="12"/>
          </p:nvPr>
        </p:nvSpPr>
        <p:spPr/>
        <p:txBody>
          <a:bodyPr/>
          <a:lstStyle/>
          <a:p>
            <a:fld id="{2C9400E4-C46D-48FA-AEA0-ED136F70A0E5}" type="slidenum">
              <a:rPr lang="ja-JP" altLang="en-US" smtClean="0"/>
              <a:pPr/>
              <a:t>5</a:t>
            </a:fld>
            <a:endParaRPr lang="ja-JP" altLang="en-US"/>
          </a:p>
        </p:txBody>
      </p:sp>
      <p:sp>
        <p:nvSpPr>
          <p:cNvPr id="131" name="テキスト ボックス 130">
            <a:extLst>
              <a:ext uri="{FF2B5EF4-FFF2-40B4-BE49-F238E27FC236}">
                <a16:creationId xmlns:a16="http://schemas.microsoft.com/office/drawing/2014/main" id="{A8BB182E-29C8-0164-9D58-D36830AD093D}"/>
              </a:ext>
            </a:extLst>
          </p:cNvPr>
          <p:cNvSpPr txBox="1"/>
          <p:nvPr/>
        </p:nvSpPr>
        <p:spPr>
          <a:xfrm>
            <a:off x="1445177" y="4139094"/>
            <a:ext cx="2053354" cy="400110"/>
          </a:xfrm>
          <a:prstGeom prst="rect">
            <a:avLst/>
          </a:prstGeom>
          <a:noFill/>
        </p:spPr>
        <p:txBody>
          <a:bodyPr wrap="square" rtlCol="0">
            <a:spAutoFit/>
          </a:bodyPr>
          <a:lstStyle/>
          <a:p>
            <a:pPr algn="ctr"/>
            <a:r>
              <a:rPr lang="ja-JP" altLang="en-US" sz="2000" b="1" dirty="0">
                <a:latin typeface="BIZ UDPゴシック" panose="020B0400000000000000" pitchFamily="50" charset="-128"/>
                <a:ea typeface="BIZ UDPゴシック" panose="020B0400000000000000" pitchFamily="50" charset="-128"/>
              </a:rPr>
              <a:t>≪現行計画≫</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132" name="テキスト ボックス 131">
            <a:extLst>
              <a:ext uri="{FF2B5EF4-FFF2-40B4-BE49-F238E27FC236}">
                <a16:creationId xmlns:a16="http://schemas.microsoft.com/office/drawing/2014/main" id="{2D12561F-3590-A281-772D-71059863A209}"/>
              </a:ext>
            </a:extLst>
          </p:cNvPr>
          <p:cNvSpPr txBox="1"/>
          <p:nvPr/>
        </p:nvSpPr>
        <p:spPr>
          <a:xfrm>
            <a:off x="6088795" y="4101992"/>
            <a:ext cx="2053354" cy="400110"/>
          </a:xfrm>
          <a:prstGeom prst="rect">
            <a:avLst/>
          </a:prstGeom>
          <a:noFill/>
        </p:spPr>
        <p:txBody>
          <a:bodyPr wrap="square" rtlCol="0">
            <a:spAutoFit/>
          </a:bodyPr>
          <a:lstStyle/>
          <a:p>
            <a:pPr algn="ctr"/>
            <a:r>
              <a:rPr lang="ja-JP" altLang="en-US" sz="2000" b="1" dirty="0">
                <a:latin typeface="BIZ UDPゴシック" panose="020B0400000000000000" pitchFamily="50" charset="-128"/>
                <a:ea typeface="BIZ UDPゴシック" panose="020B0400000000000000" pitchFamily="50" charset="-128"/>
              </a:rPr>
              <a:t>≪改定案≫</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143" name="正方形/長方形 142">
            <a:extLst>
              <a:ext uri="{FF2B5EF4-FFF2-40B4-BE49-F238E27FC236}">
                <a16:creationId xmlns:a16="http://schemas.microsoft.com/office/drawing/2014/main" id="{1D7104E3-38E0-F9CE-8E8A-3C28C05CD03E}"/>
              </a:ext>
            </a:extLst>
          </p:cNvPr>
          <p:cNvSpPr/>
          <p:nvPr/>
        </p:nvSpPr>
        <p:spPr>
          <a:xfrm>
            <a:off x="7839990" y="2135768"/>
            <a:ext cx="1361467" cy="644267"/>
          </a:xfrm>
          <a:prstGeom prst="rect">
            <a:avLst/>
          </a:prstGeom>
          <a:solidFill>
            <a:schemeClr val="accent4">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節</a:t>
            </a:r>
          </a:p>
        </p:txBody>
      </p:sp>
      <p:sp>
        <p:nvSpPr>
          <p:cNvPr id="144" name="四角形: 角を丸くする 143">
            <a:extLst>
              <a:ext uri="{FF2B5EF4-FFF2-40B4-BE49-F238E27FC236}">
                <a16:creationId xmlns:a16="http://schemas.microsoft.com/office/drawing/2014/main" id="{498AEC27-37F6-702E-C353-FCE8DD3D5ACF}"/>
              </a:ext>
            </a:extLst>
          </p:cNvPr>
          <p:cNvSpPr/>
          <p:nvPr/>
        </p:nvSpPr>
        <p:spPr>
          <a:xfrm>
            <a:off x="8313833" y="2198476"/>
            <a:ext cx="785913" cy="24238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6">
                    <a:lumMod val="50000"/>
                  </a:schemeClr>
                </a:solidFill>
                <a:latin typeface="BIZ UDPゴシック" panose="020B0400000000000000" pitchFamily="50" charset="-128"/>
                <a:ea typeface="BIZ UDPゴシック" panose="020B0400000000000000" pitchFamily="50" charset="-128"/>
              </a:rPr>
              <a:t>予防</a:t>
            </a:r>
          </a:p>
        </p:txBody>
      </p:sp>
      <p:sp>
        <p:nvSpPr>
          <p:cNvPr id="145" name="四角形: 角を丸くする 144">
            <a:extLst>
              <a:ext uri="{FF2B5EF4-FFF2-40B4-BE49-F238E27FC236}">
                <a16:creationId xmlns:a16="http://schemas.microsoft.com/office/drawing/2014/main" id="{AE8F9E1A-F5A7-5C83-FCF3-8B104564E907}"/>
              </a:ext>
            </a:extLst>
          </p:cNvPr>
          <p:cNvSpPr/>
          <p:nvPr/>
        </p:nvSpPr>
        <p:spPr>
          <a:xfrm>
            <a:off x="8320202" y="2486005"/>
            <a:ext cx="785913" cy="24238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6">
                    <a:lumMod val="50000"/>
                  </a:schemeClr>
                </a:solidFill>
                <a:latin typeface="BIZ UDPゴシック" panose="020B0400000000000000" pitchFamily="50" charset="-128"/>
                <a:ea typeface="BIZ UDPゴシック" panose="020B0400000000000000" pitchFamily="50" charset="-128"/>
              </a:rPr>
              <a:t>予防</a:t>
            </a:r>
          </a:p>
        </p:txBody>
      </p:sp>
      <p:sp>
        <p:nvSpPr>
          <p:cNvPr id="146" name="正方形/長方形 145">
            <a:extLst>
              <a:ext uri="{FF2B5EF4-FFF2-40B4-BE49-F238E27FC236}">
                <a16:creationId xmlns:a16="http://schemas.microsoft.com/office/drawing/2014/main" id="{B848C926-6935-D4D7-EC3B-0F4CA2C11C22}"/>
              </a:ext>
            </a:extLst>
          </p:cNvPr>
          <p:cNvSpPr/>
          <p:nvPr/>
        </p:nvSpPr>
        <p:spPr>
          <a:xfrm>
            <a:off x="7860977" y="3050548"/>
            <a:ext cx="1354072" cy="633851"/>
          </a:xfrm>
          <a:prstGeom prst="rect">
            <a:avLst/>
          </a:prstGeom>
          <a:solidFill>
            <a:schemeClr val="accent4">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節</a:t>
            </a:r>
          </a:p>
        </p:txBody>
      </p:sp>
      <p:sp>
        <p:nvSpPr>
          <p:cNvPr id="147" name="四角形: 角を丸くする 146">
            <a:extLst>
              <a:ext uri="{FF2B5EF4-FFF2-40B4-BE49-F238E27FC236}">
                <a16:creationId xmlns:a16="http://schemas.microsoft.com/office/drawing/2014/main" id="{50959983-A9D3-CD8A-4BBD-D5024D9D26A6}"/>
              </a:ext>
            </a:extLst>
          </p:cNvPr>
          <p:cNvSpPr/>
          <p:nvPr/>
        </p:nvSpPr>
        <p:spPr>
          <a:xfrm>
            <a:off x="8334820" y="3101385"/>
            <a:ext cx="768867" cy="24621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応急</a:t>
            </a:r>
          </a:p>
        </p:txBody>
      </p:sp>
      <p:sp>
        <p:nvSpPr>
          <p:cNvPr id="148" name="四角形: 角を丸くする 147">
            <a:extLst>
              <a:ext uri="{FF2B5EF4-FFF2-40B4-BE49-F238E27FC236}">
                <a16:creationId xmlns:a16="http://schemas.microsoft.com/office/drawing/2014/main" id="{08BEA043-E5B2-447E-F50A-7995DAF02B0F}"/>
              </a:ext>
            </a:extLst>
          </p:cNvPr>
          <p:cNvSpPr/>
          <p:nvPr/>
        </p:nvSpPr>
        <p:spPr>
          <a:xfrm>
            <a:off x="8335774" y="3389463"/>
            <a:ext cx="768867" cy="24621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応急</a:t>
            </a:r>
          </a:p>
        </p:txBody>
      </p:sp>
      <p:sp>
        <p:nvSpPr>
          <p:cNvPr id="150" name="楕円 149">
            <a:extLst>
              <a:ext uri="{FF2B5EF4-FFF2-40B4-BE49-F238E27FC236}">
                <a16:creationId xmlns:a16="http://schemas.microsoft.com/office/drawing/2014/main" id="{0FCFD1F3-FC8D-EEB6-DDD7-7C9D289BE8AA}"/>
              </a:ext>
            </a:extLst>
          </p:cNvPr>
          <p:cNvSpPr/>
          <p:nvPr/>
        </p:nvSpPr>
        <p:spPr>
          <a:xfrm>
            <a:off x="137169" y="1688439"/>
            <a:ext cx="1410564" cy="662406"/>
          </a:xfrm>
          <a:prstGeom prst="ellipse">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イメージ</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51" name="楕円 150">
            <a:extLst>
              <a:ext uri="{FF2B5EF4-FFF2-40B4-BE49-F238E27FC236}">
                <a16:creationId xmlns:a16="http://schemas.microsoft.com/office/drawing/2014/main" id="{EB05D5B9-44CE-0CCA-58A6-F9385A32BB9F}"/>
              </a:ext>
            </a:extLst>
          </p:cNvPr>
          <p:cNvSpPr/>
          <p:nvPr/>
        </p:nvSpPr>
        <p:spPr>
          <a:xfrm>
            <a:off x="155128" y="3996904"/>
            <a:ext cx="1215431" cy="542300"/>
          </a:xfrm>
          <a:prstGeom prst="ellipse">
            <a:avLst/>
          </a:prstGeom>
          <a:solidFill>
            <a:srgbClr val="FF0000"/>
          </a:solidFill>
          <a:ln>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BIZ UDPゴシック" panose="020B0400000000000000" pitchFamily="50" charset="-128"/>
                <a:ea typeface="BIZ UDPゴシック" panose="020B0400000000000000" pitchFamily="50" charset="-128"/>
              </a:rPr>
              <a:t>例</a:t>
            </a:r>
            <a:endParaRPr kumimoji="1" lang="ja-JP" altLang="en-US" sz="2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00156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150">
            <a:extLst>
              <a:ext uri="{FF2B5EF4-FFF2-40B4-BE49-F238E27FC236}">
                <a16:creationId xmlns:a16="http://schemas.microsoft.com/office/drawing/2014/main" id="{64286BFE-75B6-EBF6-A1F2-BD6A4881F6B3}"/>
              </a:ext>
            </a:extLst>
          </p:cNvPr>
          <p:cNvSpPr>
            <a:spLocks noGrp="1"/>
          </p:cNvSpPr>
          <p:nvPr>
            <p:ph type="title"/>
          </p:nvPr>
        </p:nvSpPr>
        <p:spPr>
          <a:xfrm>
            <a:off x="272865" y="189000"/>
            <a:ext cx="9357627" cy="635139"/>
          </a:xfrm>
          <a:prstGeom prst="rect">
            <a:avLst/>
          </a:prstGeom>
          <a:solidFill>
            <a:schemeClr val="accent5"/>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改定作業２　記載事項の整理</a:t>
            </a:r>
            <a:r>
              <a:rPr lang="en-US" altLang="ja-JP" sz="2800" dirty="0">
                <a:solidFill>
                  <a:schemeClr val="bg1"/>
                </a:solidFill>
                <a:latin typeface="AR丸ゴシック体E"/>
                <a:ea typeface="AR丸ゴシック体E"/>
              </a:rPr>
              <a:t>(1)</a:t>
            </a:r>
            <a:r>
              <a:rPr lang="ja-JP" altLang="en-US" sz="2800" dirty="0">
                <a:solidFill>
                  <a:schemeClr val="bg1"/>
                </a:solidFill>
                <a:latin typeface="AR丸ゴシック体E"/>
                <a:ea typeface="AR丸ゴシック体E"/>
              </a:rPr>
              <a:t>（方針と目的）</a:t>
            </a:r>
            <a:endParaRPr kumimoji="1" lang="ja-JP" altLang="en-US" dirty="0">
              <a:solidFill>
                <a:schemeClr val="bg1"/>
              </a:solidFill>
              <a:latin typeface="AR丸ゴシック体E"/>
              <a:ea typeface="AR丸ゴシック体E"/>
            </a:endParaRPr>
          </a:p>
        </p:txBody>
      </p:sp>
      <p:sp>
        <p:nvSpPr>
          <p:cNvPr id="6" name="テキスト ボックス 5">
            <a:extLst>
              <a:ext uri="{FF2B5EF4-FFF2-40B4-BE49-F238E27FC236}">
                <a16:creationId xmlns:a16="http://schemas.microsoft.com/office/drawing/2014/main" id="{AB20259A-F8E0-1FB4-C8DC-53A3268A7CE0}"/>
              </a:ext>
            </a:extLst>
          </p:cNvPr>
          <p:cNvSpPr txBox="1"/>
          <p:nvPr/>
        </p:nvSpPr>
        <p:spPr>
          <a:xfrm>
            <a:off x="272865" y="856801"/>
            <a:ext cx="9357627" cy="1477328"/>
          </a:xfrm>
          <a:prstGeom prst="rect">
            <a:avLst/>
          </a:prstGeom>
          <a:noFill/>
        </p:spPr>
        <p:txBody>
          <a:bodyPr wrap="square" rtlCol="0">
            <a:spAutoFit/>
          </a:bodyPr>
          <a:lstStyle/>
          <a:p>
            <a:r>
              <a:rPr kumimoji="1" lang="ja-JP" altLang="en-US" dirty="0"/>
              <a:t>　</a:t>
            </a:r>
            <a:r>
              <a:rPr kumimoji="1" lang="ja-JP" altLang="en-US" dirty="0">
                <a:solidFill>
                  <a:srgbClr val="FF0000"/>
                </a:solidFill>
                <a:latin typeface="BIZ UDPゴシック" panose="020B0400000000000000" pitchFamily="50" charset="-128"/>
                <a:ea typeface="BIZ UDPゴシック" panose="020B0400000000000000" pitchFamily="50" charset="-128"/>
              </a:rPr>
              <a:t>地域防災計画</a:t>
            </a:r>
            <a:r>
              <a:rPr lang="ja-JP" altLang="en-US" dirty="0">
                <a:solidFill>
                  <a:srgbClr val="FF0000"/>
                </a:solidFill>
                <a:latin typeface="BIZ UDPゴシック" panose="020B0400000000000000" pitchFamily="50" charset="-128"/>
                <a:ea typeface="BIZ UDPゴシック" panose="020B0400000000000000" pitchFamily="50" charset="-128"/>
              </a:rPr>
              <a:t>は防災・災害対応に関する施策の方針や指針となるべき事項を記載する</a:t>
            </a:r>
            <a:r>
              <a:rPr lang="ja-JP" altLang="en-US" dirty="0">
                <a:latin typeface="BIZ UDPゴシック" panose="020B0400000000000000" pitchFamily="50" charset="-128"/>
                <a:ea typeface="BIZ UDPゴシック" panose="020B0400000000000000" pitchFamily="50" charset="-128"/>
              </a:rPr>
              <a:t>ものであり、実際の運用等に関する詳細な事項については個別のマニュアルに記載することになります。しかし、現行計画の記載事項は、方針等と運用に関する詳細な事項が混在しているため全般的に冗長であるため、改定の準備作業として記載事項の整理を行い、</a:t>
            </a:r>
            <a:r>
              <a:rPr lang="ja-JP" altLang="en-US" dirty="0">
                <a:solidFill>
                  <a:srgbClr val="FF0000"/>
                </a:solidFill>
                <a:latin typeface="BIZ UDPゴシック" panose="020B0400000000000000" pitchFamily="50" charset="-128"/>
                <a:ea typeface="BIZ UDPゴシック" panose="020B0400000000000000" pitchFamily="50" charset="-128"/>
              </a:rPr>
              <a:t>全体の文章量を削減</a:t>
            </a:r>
            <a:r>
              <a:rPr lang="ja-JP" altLang="en-US" dirty="0">
                <a:latin typeface="BIZ UDPゴシック" panose="020B0400000000000000" pitchFamily="50" charset="-128"/>
                <a:ea typeface="BIZ UDPゴシック" panose="020B0400000000000000" pitchFamily="50" charset="-128"/>
              </a:rPr>
              <a:t>します。</a:t>
            </a:r>
            <a:endParaRPr lang="en-US" altLang="ja-JP" dirty="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1DCBB334-3EF4-A86A-55F5-275822FD22B6}"/>
              </a:ext>
            </a:extLst>
          </p:cNvPr>
          <p:cNvSpPr/>
          <p:nvPr/>
        </p:nvSpPr>
        <p:spPr>
          <a:xfrm>
            <a:off x="439142" y="2445560"/>
            <a:ext cx="9191350" cy="731412"/>
          </a:xfrm>
          <a:prstGeom prst="roundRect">
            <a:avLst>
              <a:gd name="adj" fmla="val 29965"/>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400" b="1" dirty="0">
                <a:solidFill>
                  <a:schemeClr val="tx1"/>
                </a:solidFill>
              </a:rPr>
              <a:t>　　　　現行計画</a:t>
            </a:r>
            <a:r>
              <a:rPr lang="en-US" altLang="ja-JP" sz="2400" b="1" dirty="0">
                <a:solidFill>
                  <a:schemeClr val="tx1"/>
                </a:solidFill>
              </a:rPr>
              <a:t>(</a:t>
            </a:r>
            <a:r>
              <a:rPr lang="ja-JP" altLang="en-US" sz="2400" b="1" dirty="0">
                <a:solidFill>
                  <a:schemeClr val="tx1"/>
                </a:solidFill>
              </a:rPr>
              <a:t>各編</a:t>
            </a:r>
            <a:r>
              <a:rPr lang="en-US" altLang="ja-JP" sz="2400" b="1" dirty="0">
                <a:solidFill>
                  <a:schemeClr val="tx1"/>
                </a:solidFill>
              </a:rPr>
              <a:t>)</a:t>
            </a:r>
            <a:r>
              <a:rPr lang="ja-JP" altLang="en-US" sz="2400" b="1" dirty="0">
                <a:solidFill>
                  <a:schemeClr val="tx1"/>
                </a:solidFill>
              </a:rPr>
              <a:t>の記載事項を</a:t>
            </a:r>
            <a:r>
              <a:rPr lang="ja-JP" altLang="en-US" sz="2400" b="1" dirty="0">
                <a:solidFill>
                  <a:srgbClr val="FF0000"/>
                </a:solidFill>
              </a:rPr>
              <a:t>約５０％削減することを</a:t>
            </a:r>
            <a:endParaRPr lang="en-US" altLang="ja-JP" sz="2400" b="1" dirty="0">
              <a:solidFill>
                <a:srgbClr val="FF0000"/>
              </a:solidFill>
            </a:endParaRPr>
          </a:p>
          <a:p>
            <a:pPr>
              <a:defRPr lang="ja-JP" altLang="en-US"/>
            </a:pPr>
            <a:r>
              <a:rPr lang="ja-JP" altLang="en-US" sz="2400" b="1" dirty="0">
                <a:solidFill>
                  <a:srgbClr val="FF0000"/>
                </a:solidFill>
              </a:rPr>
              <a:t>　　　　目標</a:t>
            </a:r>
            <a:r>
              <a:rPr lang="ja-JP" altLang="en-US" sz="2400" b="1" dirty="0">
                <a:solidFill>
                  <a:schemeClr val="tx1"/>
                </a:solidFill>
              </a:rPr>
              <a:t>に記載の整理（刈り込み）を行う</a:t>
            </a:r>
            <a:endParaRPr lang="en-US" altLang="ja-JP" sz="2400" b="1" dirty="0">
              <a:solidFill>
                <a:schemeClr val="tx1"/>
              </a:solidFill>
            </a:endParaRPr>
          </a:p>
        </p:txBody>
      </p:sp>
      <p:sp>
        <p:nvSpPr>
          <p:cNvPr id="9" name="四角形: 角を丸くする 8">
            <a:extLst>
              <a:ext uri="{FF2B5EF4-FFF2-40B4-BE49-F238E27FC236}">
                <a16:creationId xmlns:a16="http://schemas.microsoft.com/office/drawing/2014/main" id="{FE5724B2-355B-8989-C1C5-AA3A71CC44BA}"/>
              </a:ext>
            </a:extLst>
          </p:cNvPr>
          <p:cNvSpPr/>
          <p:nvPr/>
        </p:nvSpPr>
        <p:spPr>
          <a:xfrm>
            <a:off x="524508" y="2536759"/>
            <a:ext cx="936104" cy="549013"/>
          </a:xfrm>
          <a:prstGeom prst="roundRect">
            <a:avLst>
              <a:gd name="adj" fmla="val 50000"/>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HGS創英角ｺﾞｼｯｸUB" panose="020B0900000000000000" pitchFamily="50" charset="-128"/>
                <a:ea typeface="HGS創英角ｺﾞｼｯｸUB" panose="020B0900000000000000" pitchFamily="50" charset="-128"/>
              </a:rPr>
              <a:t>作業</a:t>
            </a:r>
            <a:endParaRPr kumimoji="1" lang="en-US" altLang="ja-JP" sz="1600" dirty="0">
              <a:latin typeface="HGS創英角ｺﾞｼｯｸUB" panose="020B0900000000000000" pitchFamily="50" charset="-128"/>
              <a:ea typeface="HGS創英角ｺﾞｼｯｸUB" panose="020B0900000000000000" pitchFamily="50" charset="-128"/>
            </a:endParaRPr>
          </a:p>
          <a:p>
            <a:pPr algn="ctr"/>
            <a:r>
              <a:rPr kumimoji="1" lang="ja-JP" altLang="en-US" sz="1600" dirty="0">
                <a:latin typeface="HGS創英角ｺﾞｼｯｸUB" panose="020B0900000000000000" pitchFamily="50" charset="-128"/>
                <a:ea typeface="HGS創英角ｺﾞｼｯｸUB" panose="020B0900000000000000" pitchFamily="50" charset="-128"/>
              </a:rPr>
              <a:t>方針</a:t>
            </a:r>
          </a:p>
        </p:txBody>
      </p:sp>
      <p:sp>
        <p:nvSpPr>
          <p:cNvPr id="8" name="四角形: 角を丸くする 7">
            <a:extLst>
              <a:ext uri="{FF2B5EF4-FFF2-40B4-BE49-F238E27FC236}">
                <a16:creationId xmlns:a16="http://schemas.microsoft.com/office/drawing/2014/main" id="{DE8481E7-6196-865B-8043-9716F8E01A47}"/>
              </a:ext>
            </a:extLst>
          </p:cNvPr>
          <p:cNvSpPr/>
          <p:nvPr/>
        </p:nvSpPr>
        <p:spPr>
          <a:xfrm>
            <a:off x="439142" y="3299810"/>
            <a:ext cx="9191350" cy="1461338"/>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rgbClr val="FF0000"/>
                </a:solidFill>
                <a:latin typeface="BIZ UDPゴシック" panose="020B0400000000000000" pitchFamily="50" charset="-128"/>
                <a:ea typeface="BIZ UDPゴシック" panose="020B0400000000000000" pitchFamily="50" charset="-128"/>
              </a:rPr>
              <a:t>　　　　　　　　現行計画は資料編を除いて３５０ページ</a:t>
            </a:r>
            <a:r>
              <a:rPr lang="ja-JP" altLang="en-US" dirty="0">
                <a:solidFill>
                  <a:schemeClr val="tx1"/>
                </a:solidFill>
                <a:latin typeface="BIZ UDPゴシック" panose="020B0400000000000000" pitchFamily="50" charset="-128"/>
                <a:ea typeface="BIZ UDPゴシック" panose="020B0400000000000000" pitchFamily="50" charset="-128"/>
              </a:rPr>
              <a:t>です。</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　　　　　　　　今年度は計画の各編を限られた期間内で全面的に改定しますので、防災会議　　　　</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　　　　　　　の議論は、</a:t>
            </a:r>
            <a:r>
              <a:rPr lang="ja-JP" altLang="en-US" dirty="0">
                <a:solidFill>
                  <a:srgbClr val="FF0000"/>
                </a:solidFill>
                <a:latin typeface="BIZ UDPゴシック" panose="020B0400000000000000" pitchFamily="50" charset="-128"/>
                <a:ea typeface="BIZ UDPゴシック" panose="020B0400000000000000" pitchFamily="50" charset="-128"/>
              </a:rPr>
              <a:t>論点（議論すべき本質）に効率的にアプローチ</a:t>
            </a:r>
            <a:r>
              <a:rPr lang="ja-JP" altLang="en-US" dirty="0">
                <a:solidFill>
                  <a:schemeClr val="tx1"/>
                </a:solidFill>
                <a:latin typeface="BIZ UDPゴシック" panose="020B0400000000000000" pitchFamily="50" charset="-128"/>
                <a:ea typeface="BIZ UDPゴシック" panose="020B0400000000000000" pitchFamily="50" charset="-128"/>
              </a:rPr>
              <a:t>する必要があります。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　　　　　　　　そのため、冗長な記載や図表等について「計画中の記載や図表は必要なもの</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　　　　　　　なのか？」という視点で精査し、</a:t>
            </a:r>
            <a:r>
              <a:rPr lang="ja-JP" altLang="en-US" dirty="0">
                <a:solidFill>
                  <a:srgbClr val="FF0000"/>
                </a:solidFill>
                <a:latin typeface="BIZ UDPゴシック" panose="020B0400000000000000" pitchFamily="50" charset="-128"/>
                <a:ea typeface="BIZ UDPゴシック" panose="020B0400000000000000" pitchFamily="50" charset="-128"/>
              </a:rPr>
              <a:t>記載を必要最小限とする必要</a:t>
            </a:r>
            <a:r>
              <a:rPr lang="ja-JP" altLang="en-US" dirty="0">
                <a:solidFill>
                  <a:schemeClr val="tx1"/>
                </a:solidFill>
                <a:latin typeface="BIZ UDPゴシック" panose="020B0400000000000000" pitchFamily="50" charset="-128"/>
                <a:ea typeface="BIZ UDPゴシック" panose="020B0400000000000000" pitchFamily="50" charset="-128"/>
              </a:rPr>
              <a:t>があります。</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FA2A4D80-25C7-5861-D442-78CAC57303B9}"/>
              </a:ext>
            </a:extLst>
          </p:cNvPr>
          <p:cNvSpPr/>
          <p:nvPr/>
        </p:nvSpPr>
        <p:spPr>
          <a:xfrm>
            <a:off x="524508" y="3681028"/>
            <a:ext cx="943182" cy="549013"/>
          </a:xfrm>
          <a:prstGeom prst="roundRect">
            <a:avLst>
              <a:gd name="adj" fmla="val 50000"/>
            </a:avLst>
          </a:prstGeom>
          <a:solidFill>
            <a:srgbClr val="0070C0"/>
          </a:solidFill>
          <a:ln>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HGS創英角ｺﾞｼｯｸUB" panose="020B0900000000000000" pitchFamily="50" charset="-128"/>
                <a:ea typeface="HGS創英角ｺﾞｼｯｸUB" panose="020B0900000000000000" pitchFamily="50" charset="-128"/>
              </a:rPr>
              <a:t>理由</a:t>
            </a:r>
            <a:endParaRPr kumimoji="1" lang="en-US" altLang="ja-JP" sz="1600" dirty="0">
              <a:latin typeface="HGS創英角ｺﾞｼｯｸUB" panose="020B0900000000000000" pitchFamily="50" charset="-128"/>
              <a:ea typeface="HGS創英角ｺﾞｼｯｸUB" panose="020B0900000000000000" pitchFamily="50" charset="-128"/>
            </a:endParaRPr>
          </a:p>
          <a:p>
            <a:pPr algn="ctr"/>
            <a:r>
              <a:rPr lang="ja-JP" altLang="en-US" sz="1600" dirty="0">
                <a:latin typeface="HGS創英角ｺﾞｼｯｸUB" panose="020B0900000000000000" pitchFamily="50" charset="-128"/>
                <a:ea typeface="HGS創英角ｺﾞｼｯｸUB" panose="020B0900000000000000" pitchFamily="50" charset="-128"/>
              </a:rPr>
              <a:t>目的</a:t>
            </a:r>
            <a:endParaRPr kumimoji="1" lang="ja-JP" altLang="en-US" sz="1600" dirty="0">
              <a:latin typeface="HGS創英角ｺﾞｼｯｸUB" panose="020B0900000000000000" pitchFamily="50" charset="-128"/>
              <a:ea typeface="HGS創英角ｺﾞｼｯｸUB" panose="020B0900000000000000" pitchFamily="50" charset="-128"/>
            </a:endParaRPr>
          </a:p>
        </p:txBody>
      </p:sp>
      <p:sp>
        <p:nvSpPr>
          <p:cNvPr id="12" name="四角形: 角を丸くする 11">
            <a:extLst>
              <a:ext uri="{FF2B5EF4-FFF2-40B4-BE49-F238E27FC236}">
                <a16:creationId xmlns:a16="http://schemas.microsoft.com/office/drawing/2014/main" id="{D732A420-B6EA-B418-1DAB-7A3745D92076}"/>
              </a:ext>
            </a:extLst>
          </p:cNvPr>
          <p:cNvSpPr/>
          <p:nvPr/>
        </p:nvSpPr>
        <p:spPr>
          <a:xfrm>
            <a:off x="456336" y="5013177"/>
            <a:ext cx="4496664" cy="1586584"/>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0070C0"/>
                </a:solidFill>
                <a:latin typeface="BIZ UDPゴシック" panose="020B0400000000000000" pitchFamily="50" charset="-128"/>
                <a:ea typeface="BIZ UDPゴシック" panose="020B0400000000000000" pitchFamily="50" charset="-128"/>
              </a:rPr>
              <a:t>「文章量の約</a:t>
            </a:r>
            <a:r>
              <a:rPr kumimoji="1" lang="en-US" altLang="ja-JP" b="1" dirty="0">
                <a:solidFill>
                  <a:srgbClr val="0070C0"/>
                </a:solidFill>
                <a:latin typeface="BIZ UDPゴシック" panose="020B0400000000000000" pitchFamily="50" charset="-128"/>
                <a:ea typeface="BIZ UDPゴシック" panose="020B0400000000000000" pitchFamily="50" charset="-128"/>
              </a:rPr>
              <a:t>50</a:t>
            </a:r>
            <a:r>
              <a:rPr kumimoji="1" lang="ja-JP" altLang="en-US" b="1" dirty="0">
                <a:solidFill>
                  <a:srgbClr val="0070C0"/>
                </a:solidFill>
                <a:latin typeface="BIZ UDPゴシック" panose="020B0400000000000000" pitchFamily="50" charset="-128"/>
                <a:ea typeface="BIZ UDPゴシック" panose="020B0400000000000000" pitchFamily="50" charset="-128"/>
              </a:rPr>
              <a:t>％削減」</a:t>
            </a:r>
            <a:r>
              <a:rPr lang="ja-JP" altLang="en-US" b="1" dirty="0">
                <a:solidFill>
                  <a:srgbClr val="0070C0"/>
                </a:solidFill>
                <a:latin typeface="BIZ UDPゴシック" panose="020B0400000000000000" pitchFamily="50" charset="-128"/>
                <a:ea typeface="BIZ UDPゴシック" panose="020B0400000000000000" pitchFamily="50" charset="-128"/>
              </a:rPr>
              <a:t>は</a:t>
            </a:r>
            <a:endParaRPr lang="en-US" altLang="ja-JP" b="1" dirty="0">
              <a:solidFill>
                <a:srgbClr val="0070C0"/>
              </a:solidFill>
              <a:latin typeface="BIZ UDPゴシック" panose="020B0400000000000000" pitchFamily="50" charset="-128"/>
              <a:ea typeface="BIZ UDPゴシック" panose="020B0400000000000000" pitchFamily="50" charset="-128"/>
            </a:endParaRPr>
          </a:p>
          <a:p>
            <a:r>
              <a:rPr lang="ja-JP" altLang="en-US" b="1" dirty="0">
                <a:solidFill>
                  <a:srgbClr val="0070C0"/>
                </a:solidFill>
                <a:latin typeface="BIZ UDPゴシック" panose="020B0400000000000000" pitchFamily="50" charset="-128"/>
                <a:ea typeface="BIZ UDPゴシック" panose="020B0400000000000000" pitchFamily="50" charset="-128"/>
              </a:rPr>
              <a:t>“目標” であって“目的”</a:t>
            </a:r>
            <a:r>
              <a:rPr kumimoji="1" lang="ja-JP" altLang="en-US" b="1" dirty="0">
                <a:solidFill>
                  <a:srgbClr val="0070C0"/>
                </a:solidFill>
                <a:latin typeface="BIZ UDPゴシック" panose="020B0400000000000000" pitchFamily="50" charset="-128"/>
                <a:ea typeface="BIZ UDPゴシック" panose="020B0400000000000000" pitchFamily="50" charset="-128"/>
              </a:rPr>
              <a:t> ではありません</a:t>
            </a:r>
            <a:endParaRPr kumimoji="1" lang="en-US" altLang="ja-JP" b="1" dirty="0">
              <a:solidFill>
                <a:srgbClr val="0070C0"/>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　内容を精査した上で大胆に整理しなければ計画のサイズダウンを図ることはできません。文章の削除だけでなく追記等もあるため、結果的に削減量は</a:t>
            </a:r>
            <a:r>
              <a:rPr lang="en-US" altLang="ja-JP" sz="1400" dirty="0">
                <a:solidFill>
                  <a:schemeClr val="tx1"/>
                </a:solidFill>
                <a:latin typeface="BIZ UDPゴシック" panose="020B0400000000000000" pitchFamily="50" charset="-128"/>
                <a:ea typeface="BIZ UDPゴシック" panose="020B0400000000000000" pitchFamily="50" charset="-128"/>
              </a:rPr>
              <a:t>50</a:t>
            </a:r>
            <a:r>
              <a:rPr lang="ja-JP" altLang="en-US" sz="1400" dirty="0">
                <a:solidFill>
                  <a:schemeClr val="tx1"/>
                </a:solidFill>
                <a:latin typeface="BIZ UDPゴシック" panose="020B0400000000000000" pitchFamily="50" charset="-128"/>
                <a:ea typeface="BIZ UDPゴシック" panose="020B0400000000000000" pitchFamily="50" charset="-128"/>
              </a:rPr>
              <a:t>％に満たない場合も当然にあり得ます。</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51B994E8-ACD7-46F5-212D-22214B5AC626}"/>
              </a:ext>
            </a:extLst>
          </p:cNvPr>
          <p:cNvSpPr/>
          <p:nvPr/>
        </p:nvSpPr>
        <p:spPr>
          <a:xfrm>
            <a:off x="5133828" y="5016018"/>
            <a:ext cx="4496664" cy="1586583"/>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rgbClr val="0070C0"/>
                </a:solidFill>
                <a:latin typeface="BIZ UDPゴシック" panose="020B0400000000000000" pitchFamily="50" charset="-128"/>
                <a:ea typeface="BIZ UDPゴシック" panose="020B0400000000000000" pitchFamily="50" charset="-128"/>
              </a:rPr>
              <a:t>「整理」とは記載の要・不要を吟味</a:t>
            </a:r>
            <a:endParaRPr lang="en-US" altLang="ja-JP" b="1" dirty="0">
              <a:solidFill>
                <a:srgbClr val="0070C0"/>
              </a:solidFill>
              <a:latin typeface="BIZ UDPゴシック" panose="020B0400000000000000" pitchFamily="50" charset="-128"/>
              <a:ea typeface="BIZ UDPゴシック" panose="020B0400000000000000" pitchFamily="50" charset="-128"/>
            </a:endParaRPr>
          </a:p>
          <a:p>
            <a:r>
              <a:rPr lang="ja-JP" altLang="en-US" b="1" dirty="0">
                <a:solidFill>
                  <a:srgbClr val="0070C0"/>
                </a:solidFill>
                <a:latin typeface="BIZ UDPゴシック" panose="020B0400000000000000" pitchFamily="50" charset="-128"/>
                <a:ea typeface="BIZ UDPゴシック" panose="020B0400000000000000" pitchFamily="50" charset="-128"/>
              </a:rPr>
              <a:t>「刈り込み」は冗長な文章の削除</a:t>
            </a:r>
            <a:endParaRPr lang="en-US" altLang="ja-JP" b="1" dirty="0">
              <a:solidFill>
                <a:srgbClr val="0070C0"/>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　計画に記載されている事項に無駄なものはないとはいえ、それが計画本文に必要なものであるかどうかの吟味が必要です。そのため改定作業では適切な加除修正が必要になります。</a:t>
            </a:r>
          </a:p>
        </p:txBody>
      </p:sp>
      <p:sp>
        <p:nvSpPr>
          <p:cNvPr id="3" name="矢印: 下 2">
            <a:extLst>
              <a:ext uri="{FF2B5EF4-FFF2-40B4-BE49-F238E27FC236}">
                <a16:creationId xmlns:a16="http://schemas.microsoft.com/office/drawing/2014/main" id="{D6AD6CCB-67C0-C478-BE2B-E29FE4597619}"/>
              </a:ext>
            </a:extLst>
          </p:cNvPr>
          <p:cNvSpPr/>
          <p:nvPr/>
        </p:nvSpPr>
        <p:spPr>
          <a:xfrm>
            <a:off x="4145609" y="4761148"/>
            <a:ext cx="1795610" cy="461700"/>
          </a:xfrm>
          <a:prstGeom prst="downArrow">
            <a:avLst>
              <a:gd name="adj1" fmla="val 49780"/>
              <a:gd name="adj2" fmla="val 57545"/>
            </a:avLst>
          </a:prstGeom>
          <a:solidFill>
            <a:schemeClr val="accent1">
              <a:lumMod val="7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447D989C-9048-478C-44BB-304A0AC571F2}"/>
              </a:ext>
            </a:extLst>
          </p:cNvPr>
          <p:cNvSpPr>
            <a:spLocks noGrp="1"/>
          </p:cNvSpPr>
          <p:nvPr>
            <p:ph type="sldNum" sz="quarter" idx="12"/>
          </p:nvPr>
        </p:nvSpPr>
        <p:spPr/>
        <p:txBody>
          <a:bodyPr/>
          <a:lstStyle/>
          <a:p>
            <a:fld id="{2C9400E4-C46D-48FA-AEA0-ED136F70A0E5}" type="slidenum">
              <a:rPr lang="ja-JP" altLang="en-US" smtClean="0"/>
              <a:pPr/>
              <a:t>6</a:t>
            </a:fld>
            <a:endParaRPr lang="ja-JP" altLang="en-US"/>
          </a:p>
        </p:txBody>
      </p:sp>
    </p:spTree>
    <p:extLst>
      <p:ext uri="{BB962C8B-B14F-4D97-AF65-F5344CB8AC3E}">
        <p14:creationId xmlns:p14="http://schemas.microsoft.com/office/powerpoint/2010/main" val="98938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8FFA5-3F17-032C-B775-000DC66AAE4A}"/>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C4FEEFD-7D83-077B-DFFE-D723D66C9D11}"/>
              </a:ext>
            </a:extLst>
          </p:cNvPr>
          <p:cNvSpPr>
            <a:spLocks noGrp="1"/>
          </p:cNvSpPr>
          <p:nvPr>
            <p:ph type="sldNum" sz="quarter" idx="12"/>
          </p:nvPr>
        </p:nvSpPr>
        <p:spPr/>
        <p:txBody>
          <a:bodyPr/>
          <a:lstStyle/>
          <a:p>
            <a:fld id="{2C9400E4-C46D-48FA-AEA0-ED136F70A0E5}" type="slidenum">
              <a:rPr lang="ja-JP" altLang="en-US" smtClean="0"/>
              <a:pPr/>
              <a:t>7</a:t>
            </a:fld>
            <a:endParaRPr lang="ja-JP" altLang="en-US"/>
          </a:p>
        </p:txBody>
      </p:sp>
      <p:sp>
        <p:nvSpPr>
          <p:cNvPr id="5" name="四角形 150">
            <a:extLst>
              <a:ext uri="{FF2B5EF4-FFF2-40B4-BE49-F238E27FC236}">
                <a16:creationId xmlns:a16="http://schemas.microsoft.com/office/drawing/2014/main" id="{5CACEBA8-9F0B-8075-06F3-48101DAA9743}"/>
              </a:ext>
            </a:extLst>
          </p:cNvPr>
          <p:cNvSpPr>
            <a:spLocks noGrp="1"/>
          </p:cNvSpPr>
          <p:nvPr>
            <p:ph type="title"/>
          </p:nvPr>
        </p:nvSpPr>
        <p:spPr>
          <a:xfrm>
            <a:off x="272865" y="189000"/>
            <a:ext cx="9357627" cy="635139"/>
          </a:xfrm>
          <a:prstGeom prst="rect">
            <a:avLst/>
          </a:prstGeom>
          <a:solidFill>
            <a:schemeClr val="accent5"/>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改定作業２　記載事項の整理</a:t>
            </a:r>
            <a:r>
              <a:rPr lang="en-US" altLang="ja-JP" sz="2800" dirty="0">
                <a:solidFill>
                  <a:schemeClr val="bg1"/>
                </a:solidFill>
                <a:latin typeface="AR丸ゴシック体E"/>
                <a:ea typeface="AR丸ゴシック体E"/>
              </a:rPr>
              <a:t>(2)</a:t>
            </a:r>
            <a:r>
              <a:rPr lang="ja-JP" altLang="en-US" sz="2800" dirty="0">
                <a:solidFill>
                  <a:schemeClr val="bg1"/>
                </a:solidFill>
                <a:latin typeface="AR丸ゴシック体E"/>
                <a:ea typeface="AR丸ゴシック体E"/>
              </a:rPr>
              <a:t>（刈り込みの基準）</a:t>
            </a:r>
            <a:endParaRPr kumimoji="1" lang="ja-JP" altLang="en-US" dirty="0">
              <a:solidFill>
                <a:schemeClr val="bg1"/>
              </a:solidFill>
              <a:latin typeface="AR丸ゴシック体E"/>
              <a:ea typeface="AR丸ゴシック体E"/>
            </a:endParaRPr>
          </a:p>
        </p:txBody>
      </p:sp>
      <p:sp>
        <p:nvSpPr>
          <p:cNvPr id="10" name="四角形: 角を丸くする 9">
            <a:extLst>
              <a:ext uri="{FF2B5EF4-FFF2-40B4-BE49-F238E27FC236}">
                <a16:creationId xmlns:a16="http://schemas.microsoft.com/office/drawing/2014/main" id="{BA810C26-0CED-C550-9D0A-A955F54FA0B5}"/>
              </a:ext>
            </a:extLst>
          </p:cNvPr>
          <p:cNvSpPr/>
          <p:nvPr/>
        </p:nvSpPr>
        <p:spPr>
          <a:xfrm>
            <a:off x="269910" y="1916832"/>
            <a:ext cx="9140789" cy="486211"/>
          </a:xfrm>
          <a:prstGeom prst="roundRect">
            <a:avLst>
              <a:gd name="adj" fmla="val 49965"/>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400" b="1" dirty="0">
                <a:solidFill>
                  <a:schemeClr val="tx1"/>
                </a:solidFill>
              </a:rPr>
              <a:t>① 書くべき内容と書かれている</a:t>
            </a:r>
            <a:r>
              <a:rPr lang="ja-JP" altLang="en-US" sz="2400" b="1" dirty="0">
                <a:solidFill>
                  <a:srgbClr val="FF0000"/>
                </a:solidFill>
              </a:rPr>
              <a:t>内容の不整合</a:t>
            </a:r>
            <a:endParaRPr lang="en-US" altLang="ja-JP" sz="2400" b="1" dirty="0">
              <a:solidFill>
                <a:srgbClr val="FF0000"/>
              </a:solidFill>
            </a:endParaRPr>
          </a:p>
        </p:txBody>
      </p:sp>
      <p:sp>
        <p:nvSpPr>
          <p:cNvPr id="17" name="テキスト ボックス 16">
            <a:extLst>
              <a:ext uri="{FF2B5EF4-FFF2-40B4-BE49-F238E27FC236}">
                <a16:creationId xmlns:a16="http://schemas.microsoft.com/office/drawing/2014/main" id="{307F9734-3801-461A-B104-223A48B859AA}"/>
              </a:ext>
            </a:extLst>
          </p:cNvPr>
          <p:cNvSpPr txBox="1"/>
          <p:nvPr/>
        </p:nvSpPr>
        <p:spPr>
          <a:xfrm>
            <a:off x="272865" y="856801"/>
            <a:ext cx="9357627" cy="923330"/>
          </a:xfrm>
          <a:prstGeom prst="rect">
            <a:avLst/>
          </a:prstGeom>
          <a:noFill/>
        </p:spPr>
        <p:txBody>
          <a:bodyPr wrap="square" rtlCol="0">
            <a:spAutoFit/>
          </a:bodyPr>
          <a:lstStyle/>
          <a:p>
            <a:r>
              <a:rPr kumimoji="1" lang="ja-JP" altLang="en-US" dirty="0"/>
              <a:t>　</a:t>
            </a:r>
            <a:r>
              <a:rPr kumimoji="1" lang="ja-JP" altLang="en-US" dirty="0">
                <a:latin typeface="BIZ UDPゴシック" panose="020B0400000000000000" pitchFamily="50" charset="-128"/>
                <a:ea typeface="BIZ UDPゴシック" panose="020B0400000000000000" pitchFamily="50" charset="-128"/>
              </a:rPr>
              <a:t>記載事項の整理</a:t>
            </a:r>
            <a:r>
              <a:rPr lang="ja-JP" altLang="en-US" dirty="0">
                <a:latin typeface="BIZ UDPゴシック" panose="020B0400000000000000" pitchFamily="50" charset="-128"/>
                <a:ea typeface="BIZ UDPゴシック" panose="020B0400000000000000" pitchFamily="50" charset="-128"/>
              </a:rPr>
              <a:t>は、項目ごとのバラツキを生じさせないように、文章の「刈り込み」は次の基準に該当する場合（箇所）に行います。 （前後の記載や文脈から必要性が認められる場合には、必要な事項を加筆する。）</a:t>
            </a:r>
            <a:endParaRPr lang="en-US" altLang="ja-JP"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220FCD9A-04BA-CDD0-C316-908023995598}"/>
              </a:ext>
            </a:extLst>
          </p:cNvPr>
          <p:cNvSpPr/>
          <p:nvPr/>
        </p:nvSpPr>
        <p:spPr>
          <a:xfrm>
            <a:off x="286387" y="2960948"/>
            <a:ext cx="9136278" cy="486211"/>
          </a:xfrm>
          <a:prstGeom prst="roundRect">
            <a:avLst>
              <a:gd name="adj" fmla="val 49965"/>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400" b="1" dirty="0">
                <a:solidFill>
                  <a:schemeClr val="tx1"/>
                </a:solidFill>
              </a:rPr>
              <a:t>② </a:t>
            </a:r>
            <a:r>
              <a:rPr lang="ja-JP" altLang="en-US" sz="2400" b="1" dirty="0">
                <a:solidFill>
                  <a:srgbClr val="FF0000"/>
                </a:solidFill>
              </a:rPr>
              <a:t>詳細な手続・手順や一覧表</a:t>
            </a:r>
            <a:r>
              <a:rPr lang="ja-JP" altLang="en-US" sz="2400" b="1" dirty="0">
                <a:solidFill>
                  <a:schemeClr val="tx1"/>
                </a:solidFill>
              </a:rPr>
              <a:t>（機関・場所・品目等）</a:t>
            </a:r>
            <a:endParaRPr lang="en-US" altLang="ja-JP" sz="2400" b="1" dirty="0">
              <a:solidFill>
                <a:schemeClr val="tx1"/>
              </a:solidFill>
            </a:endParaRPr>
          </a:p>
        </p:txBody>
      </p:sp>
      <p:sp>
        <p:nvSpPr>
          <p:cNvPr id="19" name="四角形: 角を丸くする 18">
            <a:extLst>
              <a:ext uri="{FF2B5EF4-FFF2-40B4-BE49-F238E27FC236}">
                <a16:creationId xmlns:a16="http://schemas.microsoft.com/office/drawing/2014/main" id="{36942F7C-74CD-2807-4455-1A5E2991FFF0}"/>
              </a:ext>
            </a:extLst>
          </p:cNvPr>
          <p:cNvSpPr/>
          <p:nvPr/>
        </p:nvSpPr>
        <p:spPr>
          <a:xfrm>
            <a:off x="286387" y="4041068"/>
            <a:ext cx="9136278" cy="486211"/>
          </a:xfrm>
          <a:prstGeom prst="roundRect">
            <a:avLst>
              <a:gd name="adj" fmla="val 49965"/>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400" b="1" dirty="0">
                <a:solidFill>
                  <a:schemeClr val="tx1"/>
                </a:solidFill>
              </a:rPr>
              <a:t>③ </a:t>
            </a:r>
            <a:r>
              <a:rPr lang="ja-JP" altLang="en-US" sz="2400" b="1" dirty="0">
                <a:solidFill>
                  <a:srgbClr val="FF0000"/>
                </a:solidFill>
              </a:rPr>
              <a:t>法令等において定められている事項</a:t>
            </a:r>
            <a:endParaRPr lang="en-US" altLang="ja-JP" sz="2400" b="1" dirty="0">
              <a:solidFill>
                <a:srgbClr val="FF0000"/>
              </a:solidFill>
            </a:endParaRPr>
          </a:p>
        </p:txBody>
      </p:sp>
      <p:sp>
        <p:nvSpPr>
          <p:cNvPr id="20" name="四角形: 角を丸くする 19">
            <a:extLst>
              <a:ext uri="{FF2B5EF4-FFF2-40B4-BE49-F238E27FC236}">
                <a16:creationId xmlns:a16="http://schemas.microsoft.com/office/drawing/2014/main" id="{8C3B2DFF-F51D-12B6-AA70-922B3C42DB21}"/>
              </a:ext>
            </a:extLst>
          </p:cNvPr>
          <p:cNvSpPr/>
          <p:nvPr/>
        </p:nvSpPr>
        <p:spPr>
          <a:xfrm>
            <a:off x="296752" y="5099341"/>
            <a:ext cx="9136278" cy="486211"/>
          </a:xfrm>
          <a:prstGeom prst="roundRect">
            <a:avLst>
              <a:gd name="adj" fmla="val 49965"/>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400" b="1" dirty="0">
                <a:solidFill>
                  <a:schemeClr val="tx1"/>
                </a:solidFill>
              </a:rPr>
              <a:t>④ 国・県等の</a:t>
            </a:r>
            <a:r>
              <a:rPr lang="ja-JP" altLang="en-US" sz="2400" b="1" dirty="0">
                <a:solidFill>
                  <a:srgbClr val="FF0000"/>
                </a:solidFill>
              </a:rPr>
              <a:t>計画・ガイドラインの内容</a:t>
            </a:r>
            <a:r>
              <a:rPr lang="ja-JP" altLang="en-US" sz="2400" b="1" dirty="0">
                <a:solidFill>
                  <a:schemeClr val="tx1"/>
                </a:solidFill>
              </a:rPr>
              <a:t>（抜粋を含む）</a:t>
            </a:r>
            <a:endParaRPr lang="en-US" altLang="ja-JP" sz="2400" b="1" dirty="0">
              <a:solidFill>
                <a:schemeClr val="tx1"/>
              </a:solidFill>
            </a:endParaRPr>
          </a:p>
        </p:txBody>
      </p:sp>
      <p:sp>
        <p:nvSpPr>
          <p:cNvPr id="21" name="四角形: 角を丸くする 20">
            <a:extLst>
              <a:ext uri="{FF2B5EF4-FFF2-40B4-BE49-F238E27FC236}">
                <a16:creationId xmlns:a16="http://schemas.microsoft.com/office/drawing/2014/main" id="{B58155A1-6E83-0A03-D331-0673C30B87F4}"/>
              </a:ext>
            </a:extLst>
          </p:cNvPr>
          <p:cNvSpPr/>
          <p:nvPr/>
        </p:nvSpPr>
        <p:spPr>
          <a:xfrm>
            <a:off x="293892" y="5674008"/>
            <a:ext cx="9151910" cy="486211"/>
          </a:xfrm>
          <a:prstGeom prst="roundRect">
            <a:avLst>
              <a:gd name="adj" fmla="val 49965"/>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400" b="1" dirty="0">
                <a:solidFill>
                  <a:schemeClr val="tx1"/>
                </a:solidFill>
              </a:rPr>
              <a:t>⑤ </a:t>
            </a:r>
            <a:r>
              <a:rPr lang="ja-JP" altLang="en-US" sz="2400" b="1" dirty="0">
                <a:solidFill>
                  <a:srgbClr val="FF0000"/>
                </a:solidFill>
              </a:rPr>
              <a:t>和光市が主体でない取組</a:t>
            </a:r>
            <a:r>
              <a:rPr lang="ja-JP" altLang="en-US" sz="2400" b="1" dirty="0">
                <a:solidFill>
                  <a:schemeClr val="tx1"/>
                </a:solidFill>
              </a:rPr>
              <a:t>（市の権限が及ばない事項）</a:t>
            </a:r>
            <a:endParaRPr lang="en-US" altLang="ja-JP" sz="2400" b="1" dirty="0">
              <a:solidFill>
                <a:schemeClr val="tx1"/>
              </a:solidFill>
            </a:endParaRPr>
          </a:p>
        </p:txBody>
      </p:sp>
      <p:sp>
        <p:nvSpPr>
          <p:cNvPr id="22" name="テキスト ボックス 21">
            <a:extLst>
              <a:ext uri="{FF2B5EF4-FFF2-40B4-BE49-F238E27FC236}">
                <a16:creationId xmlns:a16="http://schemas.microsoft.com/office/drawing/2014/main" id="{51C1CDCA-A91D-D483-8C36-21C7DEA1A2EC}"/>
              </a:ext>
            </a:extLst>
          </p:cNvPr>
          <p:cNvSpPr txBox="1"/>
          <p:nvPr/>
        </p:nvSpPr>
        <p:spPr>
          <a:xfrm>
            <a:off x="437689" y="2403043"/>
            <a:ext cx="8974471" cy="338554"/>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　見出しと記載内容が不一致であったり、記載の必要性や意図を読み取ることができないもの</a:t>
            </a:r>
            <a:endParaRPr lang="en-US" altLang="ja-JP"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88A5FCDE-E338-29A6-C14E-D86601E4C19E}"/>
              </a:ext>
            </a:extLst>
          </p:cNvPr>
          <p:cNvSpPr txBox="1"/>
          <p:nvPr/>
        </p:nvSpPr>
        <p:spPr>
          <a:xfrm>
            <a:off x="430515" y="3451684"/>
            <a:ext cx="8966282" cy="338554"/>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　マニュアル等に記載すべき詳細な事項が記載されているもの</a:t>
            </a:r>
            <a:endParaRPr lang="en-US" altLang="ja-JP"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70159174-C659-91DB-9D3C-87FF9F0BEBC6}"/>
              </a:ext>
            </a:extLst>
          </p:cNvPr>
          <p:cNvSpPr txBox="1"/>
          <p:nvPr/>
        </p:nvSpPr>
        <p:spPr>
          <a:xfrm>
            <a:off x="415235" y="4508761"/>
            <a:ext cx="8969960" cy="338554"/>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　法令等に定められている事項が抜粋・列挙されているもの</a:t>
            </a:r>
            <a:endParaRPr lang="en-US" altLang="ja-JP"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EB82ABD0-BF64-558A-5CA6-11E72BF89A5F}"/>
              </a:ext>
            </a:extLst>
          </p:cNvPr>
          <p:cNvSpPr txBox="1"/>
          <p:nvPr/>
        </p:nvSpPr>
        <p:spPr>
          <a:xfrm>
            <a:off x="415235" y="6186790"/>
            <a:ext cx="8969960" cy="338554"/>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　記載の必要性や意図が読みとれないもの</a:t>
            </a:r>
            <a:endParaRPr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0797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ADD14-C476-8A9C-C59A-8026F1767DB6}"/>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97417B5-AD66-1488-54BA-BEB849FD3762}"/>
              </a:ext>
            </a:extLst>
          </p:cNvPr>
          <p:cNvSpPr>
            <a:spLocks noGrp="1"/>
          </p:cNvSpPr>
          <p:nvPr>
            <p:ph type="sldNum" sz="quarter" idx="12"/>
          </p:nvPr>
        </p:nvSpPr>
        <p:spPr/>
        <p:txBody>
          <a:bodyPr/>
          <a:lstStyle/>
          <a:p>
            <a:fld id="{2C9400E4-C46D-48FA-AEA0-ED136F70A0E5}" type="slidenum">
              <a:rPr lang="ja-JP" altLang="en-US" smtClean="0"/>
              <a:pPr/>
              <a:t>8</a:t>
            </a:fld>
            <a:endParaRPr lang="ja-JP" altLang="en-US"/>
          </a:p>
        </p:txBody>
      </p:sp>
      <p:sp>
        <p:nvSpPr>
          <p:cNvPr id="5" name="四角形 150">
            <a:extLst>
              <a:ext uri="{FF2B5EF4-FFF2-40B4-BE49-F238E27FC236}">
                <a16:creationId xmlns:a16="http://schemas.microsoft.com/office/drawing/2014/main" id="{5762B35C-6FE3-9798-8375-EFE857088761}"/>
              </a:ext>
            </a:extLst>
          </p:cNvPr>
          <p:cNvSpPr>
            <a:spLocks noGrp="1"/>
          </p:cNvSpPr>
          <p:nvPr>
            <p:ph type="title"/>
          </p:nvPr>
        </p:nvSpPr>
        <p:spPr>
          <a:xfrm>
            <a:off x="272865" y="189000"/>
            <a:ext cx="9357627" cy="635139"/>
          </a:xfrm>
          <a:prstGeom prst="rect">
            <a:avLst/>
          </a:prstGeom>
          <a:solidFill>
            <a:schemeClr val="accent5"/>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改定作業２　記載事項の整理</a:t>
            </a:r>
            <a:r>
              <a:rPr lang="en-US" altLang="ja-JP" sz="2800" dirty="0">
                <a:solidFill>
                  <a:schemeClr val="bg1"/>
                </a:solidFill>
                <a:latin typeface="AR丸ゴシック体E"/>
                <a:ea typeface="AR丸ゴシック体E"/>
              </a:rPr>
              <a:t>(3)</a:t>
            </a:r>
            <a:r>
              <a:rPr lang="ja-JP" altLang="en-US" sz="2800" dirty="0">
                <a:solidFill>
                  <a:schemeClr val="bg1"/>
                </a:solidFill>
                <a:latin typeface="AR丸ゴシック体E"/>
                <a:ea typeface="AR丸ゴシック体E"/>
              </a:rPr>
              <a:t>（刈り込みの例①）</a:t>
            </a:r>
            <a:endParaRPr kumimoji="1" lang="ja-JP" altLang="en-US" dirty="0">
              <a:solidFill>
                <a:schemeClr val="bg1"/>
              </a:solidFill>
              <a:latin typeface="AR丸ゴシック体E"/>
              <a:ea typeface="AR丸ゴシック体E"/>
            </a:endParaRPr>
          </a:p>
        </p:txBody>
      </p:sp>
      <p:sp>
        <p:nvSpPr>
          <p:cNvPr id="10" name="四角形: 角を丸くする 9">
            <a:extLst>
              <a:ext uri="{FF2B5EF4-FFF2-40B4-BE49-F238E27FC236}">
                <a16:creationId xmlns:a16="http://schemas.microsoft.com/office/drawing/2014/main" id="{FA87E4E3-B806-34DF-9621-D7622567FA9A}"/>
              </a:ext>
            </a:extLst>
          </p:cNvPr>
          <p:cNvSpPr/>
          <p:nvPr/>
        </p:nvSpPr>
        <p:spPr>
          <a:xfrm>
            <a:off x="269911" y="930127"/>
            <a:ext cx="9357627" cy="486211"/>
          </a:xfrm>
          <a:prstGeom prst="roundRect">
            <a:avLst>
              <a:gd name="adj" fmla="val 49965"/>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400" b="1" dirty="0">
                <a:solidFill>
                  <a:schemeClr val="tx1"/>
                </a:solidFill>
              </a:rPr>
              <a:t>① 書くべき内容と書かれている</a:t>
            </a:r>
            <a:r>
              <a:rPr lang="ja-JP" altLang="en-US" sz="2400" b="1" dirty="0">
                <a:solidFill>
                  <a:srgbClr val="FF0000"/>
                </a:solidFill>
              </a:rPr>
              <a:t>内容の不整合</a:t>
            </a:r>
            <a:endParaRPr lang="en-US" altLang="ja-JP" sz="2400" b="1" dirty="0">
              <a:solidFill>
                <a:srgbClr val="FF0000"/>
              </a:solidFill>
            </a:endParaRPr>
          </a:p>
        </p:txBody>
      </p:sp>
      <p:pic>
        <p:nvPicPr>
          <p:cNvPr id="8" name="図 7">
            <a:extLst>
              <a:ext uri="{FF2B5EF4-FFF2-40B4-BE49-F238E27FC236}">
                <a16:creationId xmlns:a16="http://schemas.microsoft.com/office/drawing/2014/main" id="{866EB8E6-3259-157F-7D04-45B42B8A2D42}"/>
              </a:ext>
            </a:extLst>
          </p:cNvPr>
          <p:cNvPicPr>
            <a:picLocks noChangeAspect="1"/>
          </p:cNvPicPr>
          <p:nvPr/>
        </p:nvPicPr>
        <p:blipFill>
          <a:blip r:embed="rId2"/>
          <a:stretch>
            <a:fillRect/>
          </a:stretch>
        </p:blipFill>
        <p:spPr>
          <a:xfrm>
            <a:off x="676300" y="1537813"/>
            <a:ext cx="8553400" cy="4302550"/>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四角形: 角を丸くする 8">
            <a:extLst>
              <a:ext uri="{FF2B5EF4-FFF2-40B4-BE49-F238E27FC236}">
                <a16:creationId xmlns:a16="http://schemas.microsoft.com/office/drawing/2014/main" id="{05EA0A62-3004-0CC0-1B48-95BBB2E8B4E7}"/>
              </a:ext>
            </a:extLst>
          </p:cNvPr>
          <p:cNvSpPr/>
          <p:nvPr/>
        </p:nvSpPr>
        <p:spPr>
          <a:xfrm>
            <a:off x="1460612" y="1880828"/>
            <a:ext cx="2160240" cy="46805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角を丸めた四角形 10">
            <a:extLst>
              <a:ext uri="{FF2B5EF4-FFF2-40B4-BE49-F238E27FC236}">
                <a16:creationId xmlns:a16="http://schemas.microsoft.com/office/drawing/2014/main" id="{6E0FB01C-A70D-D316-AF69-F52FF3815B42}"/>
              </a:ext>
            </a:extLst>
          </p:cNvPr>
          <p:cNvSpPr/>
          <p:nvPr/>
        </p:nvSpPr>
        <p:spPr>
          <a:xfrm>
            <a:off x="5488284" y="2215927"/>
            <a:ext cx="4139254" cy="2056983"/>
          </a:xfrm>
          <a:prstGeom prst="wedgeRoundRectCallout">
            <a:avLst>
              <a:gd name="adj1" fmla="val -98812"/>
              <a:gd name="adj2" fmla="val -47752"/>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★地域防災計画では、和光市における医療救護活動の方針や取組を記載すべきところ、「埼玉県の医療救護体制」の項が設けられている。しかし、</a:t>
            </a:r>
            <a:r>
              <a:rPr lang="ja-JP" altLang="en-US" sz="1400" dirty="0">
                <a:solidFill>
                  <a:srgbClr val="FF0000"/>
                </a:solidFill>
                <a:latin typeface="BIZ UDPゴシック" panose="020B0400000000000000" pitchFamily="50" charset="-128"/>
                <a:ea typeface="BIZ UDPゴシック" panose="020B0400000000000000" pitchFamily="50" charset="-128"/>
              </a:rPr>
              <a:t>「埼玉県の医療救護体制」に関する記載がない。</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dirty="0">
                <a:solidFill>
                  <a:srgbClr val="FF0000"/>
                </a:solidFill>
                <a:latin typeface="BIZ UDPゴシック" panose="020B0400000000000000" pitchFamily="50" charset="-128"/>
                <a:ea typeface="BIZ UDPゴシック" panose="020B0400000000000000" pitchFamily="50" charset="-128"/>
              </a:rPr>
              <a:t>記載の必要があるのならば、その理由（意図）を明確に記載すべき</a:t>
            </a:r>
            <a:r>
              <a:rPr kumimoji="1" lang="ja-JP" altLang="en-US" sz="1400" dirty="0">
                <a:solidFill>
                  <a:schemeClr val="tx1"/>
                </a:solidFill>
                <a:latin typeface="BIZ UDPゴシック" panose="020B0400000000000000" pitchFamily="50" charset="-128"/>
                <a:ea typeface="BIZ UDPゴシック" panose="020B0400000000000000" pitchFamily="50" charset="-128"/>
              </a:rPr>
              <a:t>である。</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例</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医療救護に関する県と市の関係</a:t>
            </a:r>
            <a:endParaRPr kumimoji="1" lang="en-US" altLang="ja-JP" sz="1400" dirty="0">
              <a:solidFill>
                <a:schemeClr val="accent6">
                  <a:lumMod val="50000"/>
                </a:schemeClr>
              </a:solidFill>
              <a:latin typeface="BIZ UDPゴシック" panose="020B0400000000000000" pitchFamily="50" charset="-128"/>
              <a:ea typeface="BIZ UDPゴシック" panose="020B0400000000000000" pitchFamily="50" charset="-128"/>
            </a:endParaRPr>
          </a:p>
          <a:p>
            <a:r>
              <a:rPr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　　　・県計画等に定められた役割分担</a:t>
            </a:r>
            <a:r>
              <a:rPr lang="ja-JP" altLang="en-US" sz="1400" dirty="0">
                <a:solidFill>
                  <a:schemeClr val="tx1"/>
                </a:solidFill>
                <a:latin typeface="BIZ UDPゴシック" panose="020B0400000000000000" pitchFamily="50" charset="-128"/>
                <a:ea typeface="BIZ UDPゴシック" panose="020B0400000000000000" pitchFamily="50" charset="-128"/>
              </a:rPr>
              <a:t>　等</a:t>
            </a:r>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p>
        </p:txBody>
      </p:sp>
      <p:sp>
        <p:nvSpPr>
          <p:cNvPr id="15" name="四角形: 角を丸くする 14">
            <a:extLst>
              <a:ext uri="{FF2B5EF4-FFF2-40B4-BE49-F238E27FC236}">
                <a16:creationId xmlns:a16="http://schemas.microsoft.com/office/drawing/2014/main" id="{83C7E81E-B860-654E-CF0B-0B4A2CDB6D26}"/>
              </a:ext>
            </a:extLst>
          </p:cNvPr>
          <p:cNvSpPr/>
          <p:nvPr/>
        </p:nvSpPr>
        <p:spPr>
          <a:xfrm>
            <a:off x="1460612" y="4460192"/>
            <a:ext cx="2484276" cy="46805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吹き出し: 角を丸めた四角形 25">
            <a:extLst>
              <a:ext uri="{FF2B5EF4-FFF2-40B4-BE49-F238E27FC236}">
                <a16:creationId xmlns:a16="http://schemas.microsoft.com/office/drawing/2014/main" id="{D6DBE529-D866-D585-647C-CD4A932C903E}"/>
              </a:ext>
            </a:extLst>
          </p:cNvPr>
          <p:cNvSpPr/>
          <p:nvPr/>
        </p:nvSpPr>
        <p:spPr>
          <a:xfrm>
            <a:off x="4592960" y="4642073"/>
            <a:ext cx="3456384" cy="1742159"/>
          </a:xfrm>
          <a:prstGeom prst="wedgeRoundRectCallout">
            <a:avLst>
              <a:gd name="adj1" fmla="val -74126"/>
              <a:gd name="adj2" fmla="val -39942"/>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★この資料では省略しているが、</a:t>
            </a:r>
            <a:r>
              <a:rPr lang="en-US" altLang="ja-JP" sz="1400" dirty="0">
                <a:solidFill>
                  <a:schemeClr val="tx1"/>
                </a:solidFill>
                <a:latin typeface="BIZ UDPゴシック" panose="020B0400000000000000" pitchFamily="50" charset="-128"/>
                <a:ea typeface="BIZ UDPゴシック" panose="020B0400000000000000" pitchFamily="50" charset="-128"/>
              </a:rPr>
              <a:t>2</a:t>
            </a:r>
            <a:r>
              <a:rPr lang="ja-JP" altLang="en-US" sz="1400" dirty="0">
                <a:solidFill>
                  <a:schemeClr val="tx1"/>
                </a:solidFill>
                <a:latin typeface="BIZ UDPゴシック" panose="020B0400000000000000" pitchFamily="50" charset="-128"/>
                <a:ea typeface="BIZ UDPゴシック" panose="020B0400000000000000" pitchFamily="50" charset="-128"/>
              </a:rPr>
              <a:t>ページにわたって県内の災害拠点病院の一覧が掲載されており、出典は「県</a:t>
            </a:r>
            <a:r>
              <a:rPr lang="en-US" altLang="ja-JP" sz="1400" dirty="0">
                <a:solidFill>
                  <a:schemeClr val="tx1"/>
                </a:solidFill>
                <a:latin typeface="BIZ UDPゴシック" panose="020B0400000000000000" pitchFamily="50" charset="-128"/>
                <a:ea typeface="BIZ UDPゴシック" panose="020B0400000000000000" pitchFamily="50" charset="-128"/>
              </a:rPr>
              <a:t>HP</a:t>
            </a:r>
            <a:r>
              <a:rPr lang="ja-JP" altLang="en-US" sz="1400" dirty="0">
                <a:solidFill>
                  <a:schemeClr val="tx1"/>
                </a:solidFill>
                <a:latin typeface="BIZ UDPゴシック" panose="020B0400000000000000" pitchFamily="50" charset="-128"/>
                <a:ea typeface="BIZ UDPゴシック" panose="020B0400000000000000" pitchFamily="50" charset="-128"/>
              </a:rPr>
              <a:t>」と記載されている。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dirty="0">
                <a:solidFill>
                  <a:srgbClr val="FF0000"/>
                </a:solidFill>
                <a:latin typeface="BIZ UDPゴシック" panose="020B0400000000000000" pitchFamily="50" charset="-128"/>
                <a:ea typeface="BIZ UDPゴシック" panose="020B0400000000000000" pitchFamily="50" charset="-128"/>
              </a:rPr>
              <a:t>県</a:t>
            </a:r>
            <a:r>
              <a:rPr kumimoji="1" lang="en-US" altLang="ja-JP" sz="1400" dirty="0">
                <a:solidFill>
                  <a:srgbClr val="FF0000"/>
                </a:solidFill>
                <a:latin typeface="BIZ UDPゴシック" panose="020B0400000000000000" pitchFamily="50" charset="-128"/>
                <a:ea typeface="BIZ UDPゴシック" panose="020B0400000000000000" pitchFamily="50" charset="-128"/>
              </a:rPr>
              <a:t>HP</a:t>
            </a:r>
            <a:r>
              <a:rPr kumimoji="1" lang="ja-JP" altLang="en-US" sz="1400" dirty="0">
                <a:solidFill>
                  <a:srgbClr val="FF0000"/>
                </a:solidFill>
                <a:latin typeface="BIZ UDPゴシック" panose="020B0400000000000000" pitchFamily="50" charset="-128"/>
                <a:ea typeface="BIZ UDPゴシック" panose="020B0400000000000000" pitchFamily="50" charset="-128"/>
              </a:rPr>
              <a:t>の</a:t>
            </a:r>
            <a:r>
              <a:rPr kumimoji="1" lang="en-US" altLang="ja-JP" sz="1400" dirty="0">
                <a:solidFill>
                  <a:srgbClr val="FF0000"/>
                </a:solidFill>
                <a:latin typeface="BIZ UDPゴシック" panose="020B0400000000000000" pitchFamily="50" charset="-128"/>
                <a:ea typeface="BIZ UDPゴシック" panose="020B0400000000000000" pitchFamily="50" charset="-128"/>
              </a:rPr>
              <a:t>URL</a:t>
            </a:r>
            <a:r>
              <a:rPr kumimoji="1" lang="ja-JP" altLang="en-US" sz="1400" dirty="0">
                <a:solidFill>
                  <a:srgbClr val="FF0000"/>
                </a:solidFill>
                <a:latin typeface="BIZ UDPゴシック" panose="020B0400000000000000" pitchFamily="50" charset="-128"/>
                <a:ea typeface="BIZ UDPゴシック" panose="020B0400000000000000" pitchFamily="50" charset="-128"/>
              </a:rPr>
              <a:t>を記載しておくとこで足りる</a:t>
            </a:r>
            <a:r>
              <a:rPr kumimoji="1" lang="ja-JP" altLang="en-US" sz="1400" dirty="0">
                <a:solidFill>
                  <a:schemeClr val="tx1"/>
                </a:solidFill>
                <a:latin typeface="BIZ UDPゴシック" panose="020B0400000000000000" pitchFamily="50" charset="-128"/>
                <a:ea typeface="BIZ UDPゴシック" panose="020B0400000000000000" pitchFamily="50" charset="-128"/>
              </a:rPr>
              <a:t>。（出典に変更があっても計画に修正を加える必要がなくなる。）</a:t>
            </a:r>
          </a:p>
        </p:txBody>
      </p:sp>
    </p:spTree>
    <p:extLst>
      <p:ext uri="{BB962C8B-B14F-4D97-AF65-F5344CB8AC3E}">
        <p14:creationId xmlns:p14="http://schemas.microsoft.com/office/powerpoint/2010/main" val="320349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7AD89-ED6A-5F2C-309D-3FA1C003A047}"/>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E4BBDE8-917F-5318-0FBE-A91B89BF65CC}"/>
              </a:ext>
            </a:extLst>
          </p:cNvPr>
          <p:cNvSpPr>
            <a:spLocks noGrp="1"/>
          </p:cNvSpPr>
          <p:nvPr>
            <p:ph type="sldNum" sz="quarter" idx="12"/>
          </p:nvPr>
        </p:nvSpPr>
        <p:spPr/>
        <p:txBody>
          <a:bodyPr/>
          <a:lstStyle/>
          <a:p>
            <a:fld id="{2C9400E4-C46D-48FA-AEA0-ED136F70A0E5}" type="slidenum">
              <a:rPr lang="ja-JP" altLang="en-US" smtClean="0"/>
              <a:pPr/>
              <a:t>9</a:t>
            </a:fld>
            <a:endParaRPr lang="ja-JP" altLang="en-US"/>
          </a:p>
        </p:txBody>
      </p:sp>
      <p:sp>
        <p:nvSpPr>
          <p:cNvPr id="5" name="四角形 150">
            <a:extLst>
              <a:ext uri="{FF2B5EF4-FFF2-40B4-BE49-F238E27FC236}">
                <a16:creationId xmlns:a16="http://schemas.microsoft.com/office/drawing/2014/main" id="{8B165B52-1121-E4A1-64C6-9E1396AC8CD8}"/>
              </a:ext>
            </a:extLst>
          </p:cNvPr>
          <p:cNvSpPr>
            <a:spLocks noGrp="1"/>
          </p:cNvSpPr>
          <p:nvPr>
            <p:ph type="title"/>
          </p:nvPr>
        </p:nvSpPr>
        <p:spPr>
          <a:xfrm>
            <a:off x="272865" y="189000"/>
            <a:ext cx="9357627" cy="635139"/>
          </a:xfrm>
          <a:prstGeom prst="rect">
            <a:avLst/>
          </a:prstGeom>
          <a:solidFill>
            <a:schemeClr val="accent5"/>
          </a:solidFill>
          <a:ln>
            <a:solidFill>
              <a:schemeClr val="tx1"/>
            </a:solidFill>
          </a:ln>
        </p:spPr>
        <p:txBody>
          <a:bodyPr>
            <a:normAutofit/>
          </a:bodyPr>
          <a:lstStyle/>
          <a:p>
            <a:pPr algn="l"/>
            <a:r>
              <a:rPr lang="ja-JP" altLang="en-US" sz="2800" dirty="0">
                <a:solidFill>
                  <a:schemeClr val="bg1"/>
                </a:solidFill>
                <a:latin typeface="AR丸ゴシック体E"/>
                <a:ea typeface="AR丸ゴシック体E"/>
              </a:rPr>
              <a:t>改定作業２　記載事項の整理</a:t>
            </a:r>
            <a:r>
              <a:rPr lang="en-US" altLang="ja-JP" sz="2800" dirty="0">
                <a:solidFill>
                  <a:schemeClr val="bg1"/>
                </a:solidFill>
                <a:latin typeface="AR丸ゴシック体E"/>
                <a:ea typeface="AR丸ゴシック体E"/>
              </a:rPr>
              <a:t>(3)</a:t>
            </a:r>
            <a:r>
              <a:rPr lang="ja-JP" altLang="en-US" sz="2800" dirty="0">
                <a:solidFill>
                  <a:schemeClr val="bg1"/>
                </a:solidFill>
                <a:latin typeface="AR丸ゴシック体E"/>
                <a:ea typeface="AR丸ゴシック体E"/>
              </a:rPr>
              <a:t>（刈り込みの例②</a:t>
            </a:r>
            <a:r>
              <a:rPr lang="en-US" altLang="ja-JP" sz="2800" dirty="0">
                <a:solidFill>
                  <a:schemeClr val="bg1"/>
                </a:solidFill>
                <a:latin typeface="AR丸ゴシック体E"/>
                <a:ea typeface="AR丸ゴシック体E"/>
              </a:rPr>
              <a:t>-1</a:t>
            </a:r>
            <a:r>
              <a:rPr lang="ja-JP" altLang="en-US" sz="2800" dirty="0">
                <a:solidFill>
                  <a:schemeClr val="bg1"/>
                </a:solidFill>
                <a:latin typeface="AR丸ゴシック体E"/>
                <a:ea typeface="AR丸ゴシック体E"/>
              </a:rPr>
              <a:t>）</a:t>
            </a:r>
            <a:endParaRPr kumimoji="1" lang="ja-JP" altLang="en-US" dirty="0">
              <a:solidFill>
                <a:schemeClr val="bg1"/>
              </a:solidFill>
              <a:latin typeface="AR丸ゴシック体E"/>
              <a:ea typeface="AR丸ゴシック体E"/>
            </a:endParaRPr>
          </a:p>
        </p:txBody>
      </p:sp>
      <p:sp>
        <p:nvSpPr>
          <p:cNvPr id="2" name="四角形: 角を丸くする 1">
            <a:extLst>
              <a:ext uri="{FF2B5EF4-FFF2-40B4-BE49-F238E27FC236}">
                <a16:creationId xmlns:a16="http://schemas.microsoft.com/office/drawing/2014/main" id="{266F9111-DB83-C76F-B740-A0A1C868FC06}"/>
              </a:ext>
            </a:extLst>
          </p:cNvPr>
          <p:cNvSpPr/>
          <p:nvPr/>
        </p:nvSpPr>
        <p:spPr>
          <a:xfrm>
            <a:off x="274422" y="937870"/>
            <a:ext cx="9356070" cy="486211"/>
          </a:xfrm>
          <a:prstGeom prst="roundRect">
            <a:avLst>
              <a:gd name="adj" fmla="val 49965"/>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400" b="1" dirty="0">
                <a:solidFill>
                  <a:schemeClr val="tx1"/>
                </a:solidFill>
              </a:rPr>
              <a:t>② </a:t>
            </a:r>
            <a:r>
              <a:rPr lang="ja-JP" altLang="en-US" sz="2400" b="1" dirty="0">
                <a:solidFill>
                  <a:srgbClr val="FF0000"/>
                </a:solidFill>
              </a:rPr>
              <a:t>詳細な手続・手順</a:t>
            </a:r>
            <a:r>
              <a:rPr lang="ja-JP" altLang="en-US" sz="2400" b="1" dirty="0">
                <a:solidFill>
                  <a:schemeClr val="tx1"/>
                </a:solidFill>
              </a:rPr>
              <a:t>や一覧表（機関・場所・品目等）</a:t>
            </a:r>
            <a:endParaRPr lang="en-US" altLang="ja-JP" sz="2400" b="1" dirty="0">
              <a:solidFill>
                <a:schemeClr val="tx1"/>
              </a:solidFill>
            </a:endParaRPr>
          </a:p>
        </p:txBody>
      </p:sp>
      <p:pic>
        <p:nvPicPr>
          <p:cNvPr id="6" name="図 5">
            <a:extLst>
              <a:ext uri="{FF2B5EF4-FFF2-40B4-BE49-F238E27FC236}">
                <a16:creationId xmlns:a16="http://schemas.microsoft.com/office/drawing/2014/main" id="{6284D866-E17B-0644-1F19-67D4E4AE6448}"/>
              </a:ext>
            </a:extLst>
          </p:cNvPr>
          <p:cNvPicPr>
            <a:picLocks noChangeAspect="1"/>
          </p:cNvPicPr>
          <p:nvPr/>
        </p:nvPicPr>
        <p:blipFill>
          <a:blip r:embed="rId2"/>
          <a:stretch>
            <a:fillRect/>
          </a:stretch>
        </p:blipFill>
        <p:spPr>
          <a:xfrm>
            <a:off x="271053" y="1537812"/>
            <a:ext cx="8160778" cy="4604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四角形: 角を丸くする 6">
            <a:extLst>
              <a:ext uri="{FF2B5EF4-FFF2-40B4-BE49-F238E27FC236}">
                <a16:creationId xmlns:a16="http://schemas.microsoft.com/office/drawing/2014/main" id="{FF5E2416-4F19-4446-338A-2733D9853B71}"/>
              </a:ext>
            </a:extLst>
          </p:cNvPr>
          <p:cNvSpPr/>
          <p:nvPr/>
        </p:nvSpPr>
        <p:spPr>
          <a:xfrm>
            <a:off x="740532" y="2186800"/>
            <a:ext cx="1908212" cy="27009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角を丸めた四角形 10">
            <a:extLst>
              <a:ext uri="{FF2B5EF4-FFF2-40B4-BE49-F238E27FC236}">
                <a16:creationId xmlns:a16="http://schemas.microsoft.com/office/drawing/2014/main" id="{D47DE48B-432B-A233-BE96-6B72F2AD4AEC}"/>
              </a:ext>
            </a:extLst>
          </p:cNvPr>
          <p:cNvSpPr/>
          <p:nvPr/>
        </p:nvSpPr>
        <p:spPr>
          <a:xfrm>
            <a:off x="3590848" y="1622029"/>
            <a:ext cx="3741416" cy="546131"/>
          </a:xfrm>
          <a:prstGeom prst="wedgeRoundRectCallout">
            <a:avLst>
              <a:gd name="adj1" fmla="val -75536"/>
              <a:gd name="adj2" fmla="val 72501"/>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★≪応急対策≫として発災時の道路交通対策に関する記載の一部</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E5F630BB-F303-8220-F558-73BB43348036}"/>
              </a:ext>
            </a:extLst>
          </p:cNvPr>
          <p:cNvSpPr/>
          <p:nvPr/>
        </p:nvSpPr>
        <p:spPr>
          <a:xfrm>
            <a:off x="452500" y="2774074"/>
            <a:ext cx="7524836" cy="3146056"/>
          </a:xfrm>
          <a:prstGeom prst="roundRect">
            <a:avLst>
              <a:gd name="adj" fmla="val 7442"/>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角を丸めた四角形 11">
            <a:extLst>
              <a:ext uri="{FF2B5EF4-FFF2-40B4-BE49-F238E27FC236}">
                <a16:creationId xmlns:a16="http://schemas.microsoft.com/office/drawing/2014/main" id="{E4F7FD4D-248D-F919-8E47-1BBDBACCA82D}"/>
              </a:ext>
            </a:extLst>
          </p:cNvPr>
          <p:cNvSpPr/>
          <p:nvPr/>
        </p:nvSpPr>
        <p:spPr>
          <a:xfrm>
            <a:off x="5889076" y="3738910"/>
            <a:ext cx="3741416" cy="2011355"/>
          </a:xfrm>
          <a:prstGeom prst="wedgeRoundRectCallout">
            <a:avLst>
              <a:gd name="adj1" fmla="val -47139"/>
              <a:gd name="adj2" fmla="val 22106"/>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ja-JP" sz="1400" dirty="0">
                <a:solidFill>
                  <a:schemeClr val="tx1"/>
                </a:solidFill>
                <a:latin typeface="BIZ UDPゴシック" panose="020B0400000000000000" pitchFamily="50" charset="-128"/>
                <a:ea typeface="BIZ UDPゴシック" panose="020B0400000000000000" pitchFamily="50" charset="-128"/>
              </a:rPr>
              <a:t>内容は社会常識的なものであって、自治体の地域防災計画やマニュアルに記載すべき内容ではないと考えられる。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ja-JP" sz="1400" dirty="0">
                <a:solidFill>
                  <a:schemeClr val="tx1"/>
                </a:solidFill>
                <a:latin typeface="BIZ UDPゴシック" panose="020B0400000000000000" pitchFamily="50" charset="-128"/>
                <a:ea typeface="BIZ UDPゴシック" panose="020B0400000000000000" pitchFamily="50" charset="-128"/>
              </a:rPr>
              <a:t>もし、前後の文脈からこの記載を必要と判断するとしても、</a:t>
            </a:r>
            <a:r>
              <a:rPr lang="ja-JP" altLang="ja-JP" sz="1400" dirty="0">
                <a:solidFill>
                  <a:srgbClr val="FF0000"/>
                </a:solidFill>
                <a:latin typeface="BIZ UDPゴシック" panose="020B0400000000000000" pitchFamily="50" charset="-128"/>
                <a:ea typeface="BIZ UDPゴシック" panose="020B0400000000000000" pitchFamily="50" charset="-128"/>
              </a:rPr>
              <a:t>行政機関が同じ内容を公表しているのなら、その情報のある場所を記載するか、必要に応じて資料編に記載すべき</a:t>
            </a:r>
            <a:r>
              <a:rPr lang="ja-JP" altLang="ja-JP" sz="1400" dirty="0">
                <a:solidFill>
                  <a:schemeClr val="tx1"/>
                </a:solidFill>
                <a:latin typeface="BIZ UDPゴシック" panose="020B0400000000000000" pitchFamily="50" charset="-128"/>
                <a:ea typeface="BIZ UDPゴシック" panose="020B0400000000000000" pitchFamily="50" charset="-128"/>
              </a:rPr>
              <a:t>であろう。</a:t>
            </a:r>
          </a:p>
        </p:txBody>
      </p:sp>
      <p:sp>
        <p:nvSpPr>
          <p:cNvPr id="14" name="吹き出し: 角を丸めた四角形 13">
            <a:extLst>
              <a:ext uri="{FF2B5EF4-FFF2-40B4-BE49-F238E27FC236}">
                <a16:creationId xmlns:a16="http://schemas.microsoft.com/office/drawing/2014/main" id="{860E7CCD-BB11-34E4-8103-992D6F245DAC}"/>
              </a:ext>
            </a:extLst>
          </p:cNvPr>
          <p:cNvSpPr/>
          <p:nvPr/>
        </p:nvSpPr>
        <p:spPr>
          <a:xfrm>
            <a:off x="190427" y="6015129"/>
            <a:ext cx="8048982" cy="546131"/>
          </a:xfrm>
          <a:prstGeom prst="wedgeRoundRectCallout">
            <a:avLst>
              <a:gd name="adj1" fmla="val 38620"/>
              <a:gd name="adj2" fmla="val -120444"/>
              <a:gd name="adj3" fmla="val 16667"/>
            </a:avLst>
          </a:prstGeom>
          <a:solidFill>
            <a:schemeClr val="bg1">
              <a:alpha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ja-JP" sz="1400" dirty="0">
                <a:solidFill>
                  <a:schemeClr val="tx1"/>
                </a:solidFill>
                <a:latin typeface="BIZ UDPゴシック" panose="020B0400000000000000" pitchFamily="50" charset="-128"/>
                <a:ea typeface="BIZ UDPゴシック" panose="020B0400000000000000" pitchFamily="50" charset="-128"/>
              </a:rPr>
              <a:t>参考（警察庁ＨＰ：大地震が発生したときに運転者がとるべき措置）</a:t>
            </a:r>
          </a:p>
          <a:p>
            <a:r>
              <a:rPr lang="en-US" altLang="ja-JP" sz="1400" dirty="0">
                <a:solidFill>
                  <a:schemeClr val="tx1"/>
                </a:solidFill>
                <a:latin typeface="BIZ UDPゴシック" panose="020B0400000000000000" pitchFamily="50" charset="-128"/>
                <a:ea typeface="BIZ UDPゴシック" panose="020B0400000000000000" pitchFamily="50" charset="-128"/>
              </a:rPr>
              <a:t>https://</a:t>
            </a:r>
            <a:r>
              <a:rPr lang="en-US" altLang="ja-JP" sz="1400" dirty="0" err="1">
                <a:solidFill>
                  <a:schemeClr val="tx1"/>
                </a:solidFill>
                <a:latin typeface="BIZ UDPゴシック" panose="020B0400000000000000" pitchFamily="50" charset="-128"/>
                <a:ea typeface="BIZ UDPゴシック" panose="020B0400000000000000" pitchFamily="50" charset="-128"/>
              </a:rPr>
              <a:t>www.npa.go.jp</a:t>
            </a:r>
            <a:r>
              <a:rPr lang="en-US" altLang="ja-JP" sz="1400" dirty="0">
                <a:solidFill>
                  <a:schemeClr val="tx1"/>
                </a:solidFill>
                <a:latin typeface="BIZ UDPゴシック" panose="020B0400000000000000" pitchFamily="50" charset="-128"/>
                <a:ea typeface="BIZ UDPゴシック" panose="020B0400000000000000" pitchFamily="50" charset="-128"/>
              </a:rPr>
              <a:t>/bureau/traffic/</a:t>
            </a:r>
            <a:r>
              <a:rPr lang="en-US" altLang="ja-JP" sz="1400" dirty="0" err="1">
                <a:solidFill>
                  <a:schemeClr val="tx1"/>
                </a:solidFill>
                <a:latin typeface="BIZ UDPゴシック" panose="020B0400000000000000" pitchFamily="50" charset="-128"/>
                <a:ea typeface="BIZ UDPゴシック" panose="020B0400000000000000" pitchFamily="50" charset="-128"/>
              </a:rPr>
              <a:t>seibi2</a:t>
            </a: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en-US" altLang="ja-JP" sz="1400" dirty="0" err="1">
                <a:solidFill>
                  <a:schemeClr val="tx1"/>
                </a:solidFill>
                <a:latin typeface="BIZ UDPゴシック" panose="020B0400000000000000" pitchFamily="50" charset="-128"/>
                <a:ea typeface="BIZ UDPゴシック" panose="020B0400000000000000" pitchFamily="50" charset="-128"/>
              </a:rPr>
              <a:t>saigaiji</a:t>
            </a: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en-US" altLang="ja-JP" sz="1400" dirty="0" err="1">
                <a:solidFill>
                  <a:schemeClr val="tx1"/>
                </a:solidFill>
                <a:latin typeface="BIZ UDPゴシック" panose="020B0400000000000000" pitchFamily="50" charset="-128"/>
                <a:ea typeface="BIZ UDPゴシック" panose="020B0400000000000000" pitchFamily="50" charset="-128"/>
              </a:rPr>
              <a:t>daizisinnunntennsya.html</a:t>
            </a:r>
            <a:endParaRPr lang="ja-JP" altLang="ja-JP"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33131170"/>
      </p:ext>
    </p:extLst>
  </p:cSld>
  <p:clrMapOvr>
    <a:masterClrMapping/>
  </p:clrMapOvr>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13148</TotalTime>
  <Words>8262</Words>
  <Application>Microsoft Office PowerPoint</Application>
  <PresentationFormat>A4 210 x 297 mm</PresentationFormat>
  <Paragraphs>1183</Paragraphs>
  <Slides>47</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47</vt:i4>
      </vt:variant>
    </vt:vector>
  </HeadingPairs>
  <TitlesOfParts>
    <vt:vector size="61" baseType="lpstr">
      <vt:lpstr>Aptos</vt:lpstr>
      <vt:lpstr>AR P丸ゴシック体E</vt:lpstr>
      <vt:lpstr>AR丸ゴシック体E</vt:lpstr>
      <vt:lpstr>BIZ UDPゴシック</vt:lpstr>
      <vt:lpstr>BIZ UDゴシック</vt:lpstr>
      <vt:lpstr>ＤＦ特太ゴシック体</vt:lpstr>
      <vt:lpstr>ＤＨＰ特太ゴシック体</vt:lpstr>
      <vt:lpstr>HGS創英角ｺﾞｼｯｸUB</vt:lpstr>
      <vt:lpstr>MS UI Gothic</vt:lpstr>
      <vt:lpstr>ＭＳ 明朝</vt:lpstr>
      <vt:lpstr>游ゴシック</vt:lpstr>
      <vt:lpstr>游ゴシック Light</vt:lpstr>
      <vt:lpstr>Arial</vt:lpstr>
      <vt:lpstr>標準</vt:lpstr>
      <vt:lpstr>PowerPoint プレゼンテーション</vt:lpstr>
      <vt:lpstr>≪参考≫３年間での改定スケジュール</vt:lpstr>
      <vt:lpstr>PowerPoint プレゼンテーション</vt:lpstr>
      <vt:lpstr>改定作業１　構成の変更①</vt:lpstr>
      <vt:lpstr>改定作業１　構成の変更②</vt:lpstr>
      <vt:lpstr>改定作業２　記載事項の整理(1)（方針と目的）</vt:lpstr>
      <vt:lpstr>改定作業２　記載事項の整理(2)（刈り込みの基準）</vt:lpstr>
      <vt:lpstr>改定作業２　記載事項の整理(3)（刈り込みの例①）</vt:lpstr>
      <vt:lpstr>改定作業２　記載事項の整理(3)（刈り込みの例②-1）</vt:lpstr>
      <vt:lpstr>改定作業２　記載事項の整理(3)（刈り込みの例②-2）</vt:lpstr>
      <vt:lpstr>改定作業２　記載事項の整理(3)（刈り込みの例③）</vt:lpstr>
      <vt:lpstr>改定作業２　記載事項の整理(3)（刈り込みの例④）</vt:lpstr>
      <vt:lpstr>改定作業２　記載事項の整理(3)（刈り込みの例⑤）</vt:lpstr>
      <vt:lpstr>改定作業２　記載事項の整理(3)（作業イメージ例①）</vt:lpstr>
      <vt:lpstr>改定作業２　記載事項の整理(3)（作業イメージ例②）</vt:lpstr>
      <vt:lpstr>PowerPoint プレゼンテーション</vt:lpstr>
      <vt:lpstr>論点抽出の例１（総則・基本方針との整合）</vt:lpstr>
      <vt:lpstr>論点抽出の例（例：医師の自動参集①）</vt:lpstr>
      <vt:lpstr>論点抽出の例（例：医師の自動参集②）</vt:lpstr>
      <vt:lpstr>論点抽出の例（例：医師の自動参集③）</vt:lpstr>
      <vt:lpstr>論点抽出の例（例：緊急医療救護所の設置①）</vt:lpstr>
      <vt:lpstr>PowerPoint プレゼンテーション</vt:lpstr>
      <vt:lpstr>論点抽出の例（例：緊急医療救護所の設置③）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令和7年度地域防災計画(各編)改定スケジュール(案）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Administrator</dc:creator>
  <cp:lastModifiedBy>阿部剛</cp:lastModifiedBy>
  <cp:revision>68</cp:revision>
  <cp:lastPrinted>2025-07-16T05:56:33Z</cp:lastPrinted>
  <dcterms:created xsi:type="dcterms:W3CDTF">2024-04-18T08:22:00Z</dcterms:created>
  <dcterms:modified xsi:type="dcterms:W3CDTF">2025-07-18T00:29:31Z</dcterms:modified>
</cp:coreProperties>
</file>