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handoutMasterIdLst>
    <p:handoutMasterId r:id="rId20"/>
  </p:handoutMasterIdLst>
  <p:sldIdLst>
    <p:sldId id="284" r:id="rId2"/>
    <p:sldId id="277" r:id="rId3"/>
    <p:sldId id="268" r:id="rId4"/>
    <p:sldId id="269" r:id="rId5"/>
    <p:sldId id="272" r:id="rId6"/>
    <p:sldId id="266" r:id="rId7"/>
    <p:sldId id="286" r:id="rId8"/>
    <p:sldId id="280" r:id="rId9"/>
    <p:sldId id="281" r:id="rId10"/>
    <p:sldId id="278" r:id="rId11"/>
    <p:sldId id="279" r:id="rId12"/>
    <p:sldId id="275" r:id="rId13"/>
    <p:sldId id="271" r:id="rId14"/>
    <p:sldId id="282" r:id="rId15"/>
    <p:sldId id="263" r:id="rId16"/>
    <p:sldId id="285" r:id="rId17"/>
    <p:sldId id="267" r:id="rId1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39"/>
    <p:restoredTop sz="94660"/>
  </p:normalViewPr>
  <p:slideViewPr>
    <p:cSldViewPr>
      <p:cViewPr>
        <p:scale>
          <a:sx n="100" d="100"/>
          <a:sy n="100" d="100"/>
        </p:scale>
        <p:origin x="312" y="-1384"/>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t>2024/11/29</a:t>
            </a:fld>
            <a:endParaRPr kumimoji="1" lang="ja-JP" altLang="en-US"/>
          </a:p>
        </p:txBody>
      </p:sp>
      <p:sp>
        <p:nvSpPr>
          <p:cNvPr id="1109"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2024/11/29</a:t>
            </a:fld>
            <a:endParaRPr kumimoji="1" lang="ja-JP" altLang="en-US"/>
          </a:p>
        </p:txBody>
      </p:sp>
      <p:sp>
        <p:nvSpPr>
          <p:cNvPr id="1102"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495300" y="1652803"/>
            <a:ext cx="8915400" cy="1344149"/>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495300" y="3092963"/>
            <a:ext cx="8915400" cy="230425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B67FD5E2-1637-4593-BD59-11EBEC44993C}" type="datetime1">
              <a:rPr kumimoji="1" lang="ja-JP" altLang="en-US" smtClean="0"/>
              <a:t>2024/11/29</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95300" y="1736813"/>
            <a:ext cx="8915400" cy="423646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3868BCCD-0269-4579-96CB-66088B71BDEF}" type="datetime1">
              <a:rPr kumimoji="1" lang="ja-JP" altLang="en-US" smtClean="0"/>
              <a:t>2024/11/29</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181850" y="274639"/>
            <a:ext cx="2228850" cy="5698644"/>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95300" y="274639"/>
            <a:ext cx="6521450" cy="569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FEED43B7-B85F-476F-9A8D-89CBAE053B46}" type="datetime1">
              <a:rPr kumimoji="1" lang="ja-JP" altLang="en-US" smtClean="0"/>
              <a:t>2024/11/29</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495300" y="1736813"/>
            <a:ext cx="8915400" cy="42813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074DDBBC-FC71-4F85-B513-5B197B45554D}" type="datetime1">
              <a:rPr kumimoji="1" lang="ja-JP" altLang="en-US" smtClean="0"/>
              <a:t>2024/11/29</a:t>
            </a:fld>
            <a:endParaRPr kumimoji="1" lang="ja-JP" altLang="en-US"/>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kumimoji="1" lang="ja-JP" altLang="en-US"/>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495300" y="2948947"/>
            <a:ext cx="8915400" cy="1056117"/>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495300" y="1184749"/>
            <a:ext cx="8915400" cy="176419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1A40697C-50CD-477A-A76E-B59B5A717F27}" type="datetime1">
              <a:rPr kumimoji="1" lang="ja-JP" altLang="en-US" smtClean="0"/>
              <a:t>2024/11/29</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495300" y="1736815"/>
            <a:ext cx="4301683"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5070013" y="1736815"/>
            <a:ext cx="4340687"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131DA78F-9FE8-44A7-A592-C8CA0B4BEEBE}" type="datetime1">
              <a:rPr kumimoji="1" lang="ja-JP" altLang="en-US" smtClean="0"/>
              <a:t>2024/11/29</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495300"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495300"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5109017"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5109017"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F61B96EF-3EA1-4FEB-852E-C62F704A9F8C}" type="datetime1">
              <a:rPr kumimoji="1" lang="ja-JP" altLang="en-US" smtClean="0"/>
              <a:t>2024/11/29</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F1333BB3-04A7-454F-8841-85CB4DB59598}" type="datetime1">
              <a:rPr kumimoji="1" lang="ja-JP" altLang="en-US" smtClean="0"/>
              <a:t>2024/11/29</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9C0CC5ED-EA49-49E1-BE73-12A2B51ABFF2}" type="datetime1">
              <a:rPr kumimoji="1" lang="ja-JP" altLang="en-US" smtClean="0"/>
              <a:t>2024/11/29</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1" y="273049"/>
            <a:ext cx="3259006" cy="1162051"/>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3938887" y="273052"/>
            <a:ext cx="5121391"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495302" y="1700808"/>
            <a:ext cx="3259005" cy="42724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CA1857DB-EA90-44A9-B2DE-FE2E36475D7D}" type="datetime1">
              <a:rPr kumimoji="1" lang="ja-JP" altLang="en-US" smtClean="0"/>
              <a:t>2024/11/29</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689140"/>
            <a:ext cx="5943600" cy="566739"/>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1941645" y="212643"/>
            <a:ext cx="5943600" cy="43788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941645" y="5301209"/>
            <a:ext cx="5943600" cy="6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E70E04F5-041D-4AF7-B9EF-095DEBDA2636}" type="datetime1">
              <a:rPr kumimoji="1" lang="ja-JP" altLang="en-US" smtClean="0"/>
              <a:t>2024/11/29</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729753" y="6237312"/>
            <a:ext cx="4446494" cy="36512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kumimoji="1" lang="ja-JP" altLang="en-US"/>
          </a:p>
        </p:txBody>
      </p:sp>
      <p:sp>
        <p:nvSpPr>
          <p:cNvPr id="1026" name="タイトル プレースホルダー 1"/>
          <p:cNvSpPr>
            <a:spLocks noGrp="1"/>
          </p:cNvSpPr>
          <p:nvPr>
            <p:ph type="title"/>
          </p:nvPr>
        </p:nvSpPr>
        <p:spPr>
          <a:xfrm>
            <a:off x="495300" y="418653"/>
            <a:ext cx="8915400" cy="99412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495300" y="1736813"/>
            <a:ext cx="8915400" cy="4281339"/>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495300" y="6237312"/>
            <a:ext cx="2039431" cy="36512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77A80BEE-39A9-4D42-A93D-1ABAE80B9CB4}" type="datetime1">
              <a:rPr kumimoji="1" lang="ja-JP" altLang="en-US" smtClean="0"/>
              <a:t>2024/11/29</a:t>
            </a:fld>
            <a:endParaRPr kumimoji="1" lang="ja-JP" altLang="en-US"/>
          </a:p>
        </p:txBody>
      </p:sp>
      <p:sp>
        <p:nvSpPr>
          <p:cNvPr id="1029" name="スライド番号プレースホルダー 5"/>
          <p:cNvSpPr>
            <a:spLocks noGrp="1"/>
          </p:cNvSpPr>
          <p:nvPr>
            <p:ph type="sldNum" sz="quarter" idx="4"/>
          </p:nvPr>
        </p:nvSpPr>
        <p:spPr>
          <a:xfrm>
            <a:off x="7332264" y="6237312"/>
            <a:ext cx="2078436" cy="36512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2174BBD-3DF7-326A-2E1A-3D987EF830D6}"/>
              </a:ext>
            </a:extLst>
          </p:cNvPr>
          <p:cNvSpPr txBox="1"/>
          <p:nvPr/>
        </p:nvSpPr>
        <p:spPr>
          <a:xfrm>
            <a:off x="1478614" y="1844824"/>
            <a:ext cx="6948772" cy="1661993"/>
          </a:xfrm>
          <a:prstGeom prst="rect">
            <a:avLst/>
          </a:prstGeom>
          <a:noFill/>
        </p:spPr>
        <p:txBody>
          <a:bodyPr wrap="square" rtlCol="0">
            <a:spAutoFit/>
          </a:bodyPr>
          <a:lstStyle/>
          <a:p>
            <a:pPr algn="ctr"/>
            <a:r>
              <a:rPr kumimoji="1" lang="ja-JP" altLang="en-US" sz="3600" b="1" dirty="0">
                <a:latin typeface="MS UI Gothic" panose="020B0600070205080204" pitchFamily="50" charset="-128"/>
                <a:ea typeface="MS UI Gothic" panose="020B0600070205080204" pitchFamily="50" charset="-128"/>
              </a:rPr>
              <a:t>令和６年度　第１回</a:t>
            </a:r>
            <a:endParaRPr kumimoji="1" lang="en-US" altLang="ja-JP" sz="3200" b="1" dirty="0">
              <a:latin typeface="MS UI Gothic" panose="020B0600070205080204" pitchFamily="50" charset="-128"/>
              <a:ea typeface="MS UI Gothic" panose="020B0600070205080204" pitchFamily="50" charset="-128"/>
            </a:endParaRPr>
          </a:p>
          <a:p>
            <a:pPr algn="dist"/>
            <a:r>
              <a:rPr lang="ja-JP" altLang="en-US" sz="6600" b="1" dirty="0">
                <a:latin typeface="MS UI Gothic" panose="020B0600070205080204" pitchFamily="50" charset="-128"/>
                <a:ea typeface="MS UI Gothic" panose="020B0600070205080204" pitchFamily="50" charset="-128"/>
              </a:rPr>
              <a:t>和光市防災会議</a:t>
            </a:r>
            <a:endParaRPr lang="en-US" altLang="ja-JP" sz="6600" b="1" dirty="0">
              <a:latin typeface="MS UI Gothic" panose="020B0600070205080204" pitchFamily="50" charset="-128"/>
              <a:ea typeface="MS UI Gothic" panose="020B0600070205080204" pitchFamily="50" charset="-128"/>
            </a:endParaRPr>
          </a:p>
        </p:txBody>
      </p:sp>
      <p:sp>
        <p:nvSpPr>
          <p:cNvPr id="6" name="テキスト ボックス 5">
            <a:extLst>
              <a:ext uri="{FF2B5EF4-FFF2-40B4-BE49-F238E27FC236}">
                <a16:creationId xmlns:a16="http://schemas.microsoft.com/office/drawing/2014/main" id="{4CA705EA-463A-BCDB-A63B-3EC87FA66D63}"/>
              </a:ext>
            </a:extLst>
          </p:cNvPr>
          <p:cNvSpPr txBox="1"/>
          <p:nvPr/>
        </p:nvSpPr>
        <p:spPr>
          <a:xfrm>
            <a:off x="1964668" y="4041068"/>
            <a:ext cx="5976664" cy="1754326"/>
          </a:xfrm>
          <a:prstGeom prst="rect">
            <a:avLst/>
          </a:prstGeom>
          <a:noFill/>
        </p:spPr>
        <p:txBody>
          <a:bodyPr wrap="square" rtlCol="0">
            <a:spAutoFit/>
          </a:bodyPr>
          <a:lstStyle/>
          <a:p>
            <a:r>
              <a:rPr kumimoji="1" lang="ja-JP" altLang="en-US" dirty="0">
                <a:latin typeface="MS UI Gothic" panose="020B0600070205080204" pitchFamily="50" charset="-128"/>
                <a:ea typeface="MS UI Gothic" panose="020B0600070205080204" pitchFamily="50" charset="-128"/>
              </a:rPr>
              <a:t>〇和光市防災会議について　</a:t>
            </a:r>
            <a:r>
              <a:rPr kumimoji="1" lang="en-US" altLang="ja-JP" dirty="0">
                <a:latin typeface="MS UI Gothic" panose="020B0600070205080204" pitchFamily="50" charset="-128"/>
                <a:ea typeface="MS UI Gothic" panose="020B0600070205080204" pitchFamily="50" charset="-128"/>
              </a:rPr>
              <a:t>…</a:t>
            </a:r>
            <a:r>
              <a:rPr kumimoji="1" lang="ja-JP" altLang="en-US" dirty="0">
                <a:latin typeface="MS UI Gothic" panose="020B0600070205080204" pitchFamily="50" charset="-128"/>
                <a:ea typeface="MS UI Gothic" panose="020B0600070205080204" pitchFamily="50" charset="-128"/>
              </a:rPr>
              <a:t>　</a:t>
            </a:r>
            <a:r>
              <a:rPr kumimoji="1" lang="en-US" altLang="ja-JP" dirty="0">
                <a:latin typeface="MS UI Gothic" panose="020B0600070205080204" pitchFamily="50" charset="-128"/>
                <a:ea typeface="MS UI Gothic" panose="020B0600070205080204" pitchFamily="50" charset="-128"/>
              </a:rPr>
              <a:t>1</a:t>
            </a:r>
            <a:r>
              <a:rPr kumimoji="1" lang="ja-JP" altLang="en-US" dirty="0">
                <a:latin typeface="MS UI Gothic" panose="020B0600070205080204" pitchFamily="50" charset="-128"/>
                <a:ea typeface="MS UI Gothic" panose="020B0600070205080204" pitchFamily="50" charset="-128"/>
              </a:rPr>
              <a:t>～</a:t>
            </a:r>
            <a:r>
              <a:rPr lang="en-US" altLang="ja-JP" dirty="0">
                <a:latin typeface="MS UI Gothic" panose="020B0600070205080204" pitchFamily="50" charset="-128"/>
                <a:ea typeface="MS UI Gothic" panose="020B0600070205080204" pitchFamily="50" charset="-128"/>
              </a:rPr>
              <a:t>5</a:t>
            </a:r>
            <a:r>
              <a:rPr kumimoji="1" lang="en-US" altLang="ja-JP" dirty="0">
                <a:latin typeface="MS UI Gothic" panose="020B0600070205080204" pitchFamily="50" charset="-128"/>
                <a:ea typeface="MS UI Gothic" panose="020B0600070205080204" pitchFamily="50" charset="-128"/>
              </a:rPr>
              <a:t>P</a:t>
            </a:r>
          </a:p>
          <a:p>
            <a:r>
              <a:rPr lang="ja-JP" altLang="en-US" dirty="0">
                <a:latin typeface="MS UI Gothic" panose="020B0600070205080204" pitchFamily="50" charset="-128"/>
                <a:ea typeface="MS UI Gothic" panose="020B0600070205080204" pitchFamily="50" charset="-128"/>
              </a:rPr>
              <a:t>〇（議題⑴関係）和光市地域地域防災計画の改定について　</a:t>
            </a:r>
            <a:endParaRPr lang="en-US" altLang="ja-JP" dirty="0">
              <a:latin typeface="MS UI Gothic" panose="020B0600070205080204" pitchFamily="50" charset="-128"/>
              <a:ea typeface="MS UI Gothic" panose="020B0600070205080204" pitchFamily="50" charset="-128"/>
            </a:endParaRPr>
          </a:p>
          <a:p>
            <a:r>
              <a:rPr lang="ja-JP" altLang="en-US" dirty="0">
                <a:latin typeface="MS UI Gothic" panose="020B0600070205080204" pitchFamily="50" charset="-128"/>
                <a:ea typeface="MS UI Gothic" panose="020B0600070205080204" pitchFamily="50" charset="-128"/>
              </a:rPr>
              <a:t>　</a:t>
            </a:r>
            <a:r>
              <a:rPr lang="en-US" altLang="ja-JP" dirty="0">
                <a:latin typeface="MS UI Gothic" panose="020B0600070205080204" pitchFamily="50" charset="-128"/>
                <a:ea typeface="MS UI Gothic" panose="020B0600070205080204" pitchFamily="50" charset="-128"/>
              </a:rPr>
              <a:t>…</a:t>
            </a:r>
            <a:r>
              <a:rPr lang="ja-JP" altLang="en-US" dirty="0">
                <a:latin typeface="MS UI Gothic" panose="020B0600070205080204" pitchFamily="50" charset="-128"/>
                <a:ea typeface="MS UI Gothic" panose="020B0600070205080204" pitchFamily="50" charset="-128"/>
              </a:rPr>
              <a:t>　</a:t>
            </a:r>
            <a:r>
              <a:rPr lang="en-US" altLang="ja-JP" dirty="0">
                <a:latin typeface="MS UI Gothic" panose="020B0600070205080204" pitchFamily="50" charset="-128"/>
                <a:ea typeface="MS UI Gothic" panose="020B0600070205080204" pitchFamily="50" charset="-128"/>
              </a:rPr>
              <a:t>6</a:t>
            </a:r>
            <a:r>
              <a:rPr lang="ja-JP" altLang="en-US" dirty="0">
                <a:latin typeface="MS UI Gothic" panose="020B0600070205080204" pitchFamily="50" charset="-128"/>
                <a:ea typeface="MS UI Gothic" panose="020B0600070205080204" pitchFamily="50" charset="-128"/>
              </a:rPr>
              <a:t>～</a:t>
            </a:r>
            <a:r>
              <a:rPr lang="en-US" altLang="ja-JP" dirty="0">
                <a:latin typeface="MS UI Gothic" panose="020B0600070205080204" pitchFamily="50" charset="-128"/>
                <a:ea typeface="MS UI Gothic" panose="020B0600070205080204" pitchFamily="50" charset="-128"/>
              </a:rPr>
              <a:t>14P</a:t>
            </a:r>
          </a:p>
          <a:p>
            <a:r>
              <a:rPr kumimoji="1" lang="ja-JP" altLang="en-US" dirty="0">
                <a:latin typeface="MS UI Gothic" panose="020B0600070205080204" pitchFamily="50" charset="-128"/>
                <a:ea typeface="MS UI Gothic" panose="020B0600070205080204" pitchFamily="50" charset="-128"/>
              </a:rPr>
              <a:t>〇</a:t>
            </a:r>
            <a:r>
              <a:rPr lang="ja-JP" altLang="en-US" dirty="0">
                <a:latin typeface="MS UI Gothic" panose="020B0600070205080204" pitchFamily="50" charset="-128"/>
                <a:ea typeface="MS UI Gothic" panose="020B0600070205080204" pitchFamily="50" charset="-128"/>
              </a:rPr>
              <a:t>（議題⑵関係）</a:t>
            </a:r>
            <a:r>
              <a:rPr kumimoji="1" lang="ja-JP" altLang="en-US" dirty="0">
                <a:latin typeface="MS UI Gothic" panose="020B0600070205080204" pitchFamily="50" charset="-128"/>
                <a:ea typeface="MS UI Gothic" panose="020B0600070205080204" pitchFamily="50" charset="-128"/>
              </a:rPr>
              <a:t>和光市防災会議の権限に属する事項のうち</a:t>
            </a:r>
            <a:endParaRPr kumimoji="1" lang="en-US" altLang="ja-JP" dirty="0">
              <a:latin typeface="MS UI Gothic" panose="020B0600070205080204" pitchFamily="50" charset="-128"/>
              <a:ea typeface="MS UI Gothic" panose="020B0600070205080204" pitchFamily="50" charset="-128"/>
            </a:endParaRPr>
          </a:p>
          <a:p>
            <a:r>
              <a:rPr lang="ja-JP" altLang="en-US" dirty="0">
                <a:latin typeface="MS UI Gothic" panose="020B0600070205080204" pitchFamily="50" charset="-128"/>
                <a:ea typeface="MS UI Gothic" panose="020B0600070205080204" pitchFamily="50" charset="-128"/>
              </a:rPr>
              <a:t>　</a:t>
            </a:r>
            <a:r>
              <a:rPr kumimoji="1" lang="ja-JP" altLang="en-US" dirty="0">
                <a:latin typeface="MS UI Gothic" panose="020B0600070205080204" pitchFamily="50" charset="-128"/>
                <a:ea typeface="MS UI Gothic" panose="020B0600070205080204" pitchFamily="50" charset="-128"/>
              </a:rPr>
              <a:t>会長が専決処理できる事項について　</a:t>
            </a:r>
            <a:r>
              <a:rPr kumimoji="1" lang="en-US" altLang="ja-JP" dirty="0">
                <a:latin typeface="MS UI Gothic" panose="020B0600070205080204" pitchFamily="50" charset="-128"/>
                <a:ea typeface="MS UI Gothic" panose="020B0600070205080204" pitchFamily="50" charset="-128"/>
              </a:rPr>
              <a:t>…</a:t>
            </a:r>
            <a:r>
              <a:rPr kumimoji="1" lang="ja-JP" altLang="en-US" dirty="0">
                <a:latin typeface="MS UI Gothic" panose="020B0600070205080204" pitchFamily="50" charset="-128"/>
                <a:ea typeface="MS UI Gothic" panose="020B0600070205080204" pitchFamily="50" charset="-128"/>
              </a:rPr>
              <a:t>　</a:t>
            </a:r>
            <a:r>
              <a:rPr kumimoji="1" lang="en-US" altLang="ja-JP" dirty="0">
                <a:latin typeface="MS UI Gothic" panose="020B0600070205080204" pitchFamily="50" charset="-128"/>
                <a:ea typeface="MS UI Gothic" panose="020B0600070205080204" pitchFamily="50" charset="-128"/>
              </a:rPr>
              <a:t>15</a:t>
            </a:r>
            <a:r>
              <a:rPr kumimoji="1" lang="ja-JP" altLang="en-US" dirty="0">
                <a:latin typeface="MS UI Gothic" panose="020B0600070205080204" pitchFamily="50" charset="-128"/>
                <a:ea typeface="MS UI Gothic" panose="020B0600070205080204" pitchFamily="50" charset="-128"/>
              </a:rPr>
              <a:t>～</a:t>
            </a:r>
            <a:r>
              <a:rPr kumimoji="1" lang="en-US" altLang="ja-JP" dirty="0">
                <a:latin typeface="MS UI Gothic" panose="020B0600070205080204" pitchFamily="50" charset="-128"/>
                <a:ea typeface="MS UI Gothic" panose="020B0600070205080204" pitchFamily="50" charset="-128"/>
              </a:rPr>
              <a:t>16P</a:t>
            </a:r>
          </a:p>
          <a:p>
            <a:r>
              <a:rPr lang="ja-JP" altLang="en-US" dirty="0">
                <a:latin typeface="MS UI Gothic" panose="020B0600070205080204" pitchFamily="50" charset="-128"/>
                <a:ea typeface="MS UI Gothic" panose="020B0600070205080204" pitchFamily="50" charset="-128"/>
              </a:rPr>
              <a:t>　</a:t>
            </a:r>
            <a:endParaRPr kumimoji="1" lang="ja-JP" altLang="en-US" dirty="0">
              <a:latin typeface="MS UI Gothic" panose="020B0600070205080204" pitchFamily="50" charset="-128"/>
              <a:ea typeface="MS UI Gothic" panose="020B0600070205080204" pitchFamily="50" charset="-128"/>
            </a:endParaRPr>
          </a:p>
        </p:txBody>
      </p:sp>
      <p:sp>
        <p:nvSpPr>
          <p:cNvPr id="2" name="テキスト ボックス 1">
            <a:extLst>
              <a:ext uri="{FF2B5EF4-FFF2-40B4-BE49-F238E27FC236}">
                <a16:creationId xmlns:a16="http://schemas.microsoft.com/office/drawing/2014/main" id="{C96219BB-8B66-1EF7-73BE-39449782E2C9}"/>
              </a:ext>
            </a:extLst>
          </p:cNvPr>
          <p:cNvSpPr txBox="1"/>
          <p:nvPr/>
        </p:nvSpPr>
        <p:spPr>
          <a:xfrm>
            <a:off x="8157356" y="260648"/>
            <a:ext cx="1584176" cy="584775"/>
          </a:xfrm>
          <a:prstGeom prst="rect">
            <a:avLst/>
          </a:prstGeom>
          <a:noFill/>
        </p:spPr>
        <p:txBody>
          <a:bodyPr wrap="square" rtlCol="0">
            <a:spAutoFit/>
          </a:bodyPr>
          <a:lstStyle/>
          <a:p>
            <a:r>
              <a:rPr kumimoji="1" lang="ja-JP" altLang="en-US" sz="3200" dirty="0">
                <a:latin typeface="ＤＦ特太ゴシック体" panose="020B0509000000000000" pitchFamily="49" charset="-128"/>
                <a:ea typeface="ＤＦ特太ゴシック体" panose="020B0509000000000000" pitchFamily="49" charset="-128"/>
              </a:rPr>
              <a:t>資料１</a:t>
            </a:r>
          </a:p>
        </p:txBody>
      </p:sp>
    </p:spTree>
    <p:extLst>
      <p:ext uri="{BB962C8B-B14F-4D97-AF65-F5344CB8AC3E}">
        <p14:creationId xmlns:p14="http://schemas.microsoft.com/office/powerpoint/2010/main" val="3527846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フローチャート: 結合子 14">
            <a:extLst>
              <a:ext uri="{FF2B5EF4-FFF2-40B4-BE49-F238E27FC236}">
                <a16:creationId xmlns:a16="http://schemas.microsoft.com/office/drawing/2014/main" id="{B834AF85-4C2E-4CD5-FAAD-173653C97658}"/>
              </a:ext>
            </a:extLst>
          </p:cNvPr>
          <p:cNvSpPr/>
          <p:nvPr/>
        </p:nvSpPr>
        <p:spPr>
          <a:xfrm>
            <a:off x="3872881" y="4977172"/>
            <a:ext cx="3438075" cy="1574085"/>
          </a:xfrm>
          <a:prstGeom prst="flowChartConnector">
            <a:avLst/>
          </a:prstGeom>
          <a:solidFill>
            <a:schemeClr val="accent4">
              <a:lumMod val="20000"/>
              <a:lumOff val="80000"/>
            </a:schemeClr>
          </a:solidFill>
          <a:ln w="38100">
            <a:solidFill>
              <a:srgbClr val="FFC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accent2"/>
                </a:solidFill>
                <a:latin typeface="AR P丸ゴシック体E" panose="020F0900000000000000" pitchFamily="50" charset="-128"/>
                <a:ea typeface="AR P丸ゴシック体E" panose="020F0900000000000000" pitchFamily="50" charset="-128"/>
              </a:rPr>
              <a:t>生命</a:t>
            </a:r>
            <a:endParaRPr kumimoji="1" lang="en-US" altLang="ja-JP" sz="2800" dirty="0">
              <a:solidFill>
                <a:schemeClr val="accent2"/>
              </a:solidFill>
              <a:latin typeface="AR P丸ゴシック体E" panose="020F0900000000000000" pitchFamily="50" charset="-128"/>
              <a:ea typeface="AR P丸ゴシック体E" panose="020F0900000000000000" pitchFamily="50" charset="-128"/>
            </a:endParaRPr>
          </a:p>
          <a:p>
            <a:pPr algn="ctr"/>
            <a:r>
              <a:rPr lang="ja-JP" altLang="en-US" sz="2800" dirty="0">
                <a:solidFill>
                  <a:schemeClr val="accent2"/>
                </a:solidFill>
                <a:latin typeface="AR P丸ゴシック体E" panose="020F0900000000000000" pitchFamily="50" charset="-128"/>
                <a:ea typeface="AR P丸ゴシック体E" panose="020F0900000000000000" pitchFamily="50" charset="-128"/>
              </a:rPr>
              <a:t>財産</a:t>
            </a:r>
            <a:endParaRPr lang="en-US" altLang="ja-JP" sz="2800" dirty="0">
              <a:solidFill>
                <a:schemeClr val="accent2"/>
              </a:solidFill>
              <a:latin typeface="AR P丸ゴシック体E" panose="020F0900000000000000" pitchFamily="50" charset="-128"/>
              <a:ea typeface="AR P丸ゴシック体E" panose="020F0900000000000000" pitchFamily="50" charset="-128"/>
            </a:endParaRPr>
          </a:p>
          <a:p>
            <a:pPr algn="ctr"/>
            <a:r>
              <a:rPr kumimoji="1" lang="ja-JP" altLang="en-US" sz="2800" dirty="0">
                <a:solidFill>
                  <a:schemeClr val="accent2"/>
                </a:solidFill>
                <a:latin typeface="AR P丸ゴシック体E" panose="020F0900000000000000" pitchFamily="50" charset="-128"/>
                <a:ea typeface="AR P丸ゴシック体E" panose="020F0900000000000000" pitchFamily="50" charset="-128"/>
              </a:rPr>
              <a:t>保護</a:t>
            </a:r>
            <a:endParaRPr kumimoji="1" lang="ja-JP" altLang="en-US" sz="1400" dirty="0">
              <a:solidFill>
                <a:schemeClr val="accent2"/>
              </a:solidFill>
              <a:latin typeface="AR P丸ゴシック体E" panose="020F0900000000000000" pitchFamily="50" charset="-128"/>
              <a:ea typeface="AR P丸ゴシック体E" panose="020F0900000000000000" pitchFamily="50" charset="-128"/>
            </a:endParaRPr>
          </a:p>
        </p:txBody>
      </p:sp>
      <p:sp>
        <p:nvSpPr>
          <p:cNvPr id="4" name="スライド番号プレースホルダー 3">
            <a:extLst>
              <a:ext uri="{FF2B5EF4-FFF2-40B4-BE49-F238E27FC236}">
                <a16:creationId xmlns:a16="http://schemas.microsoft.com/office/drawing/2014/main" id="{D8155C52-373C-1235-074F-F3832174A38E}"/>
              </a:ext>
            </a:extLst>
          </p:cNvPr>
          <p:cNvSpPr>
            <a:spLocks noGrp="1"/>
          </p:cNvSpPr>
          <p:nvPr>
            <p:ph type="sldNum" sz="quarter" idx="12"/>
          </p:nvPr>
        </p:nvSpPr>
        <p:spPr>
          <a:xfrm>
            <a:off x="7610056" y="6368693"/>
            <a:ext cx="2078436" cy="365125"/>
          </a:xfrm>
        </p:spPr>
        <p:txBody>
          <a:bodyPr/>
          <a:lstStyle/>
          <a:p>
            <a:r>
              <a:rPr lang="en-US" altLang="ja-JP" dirty="0"/>
              <a:t>9</a:t>
            </a:r>
            <a:endParaRPr lang="ja-JP" altLang="en-US" dirty="0"/>
          </a:p>
        </p:txBody>
      </p:sp>
      <p:sp>
        <p:nvSpPr>
          <p:cNvPr id="5" name="四角形 150">
            <a:extLst>
              <a:ext uri="{FF2B5EF4-FFF2-40B4-BE49-F238E27FC236}">
                <a16:creationId xmlns:a16="http://schemas.microsoft.com/office/drawing/2014/main" id="{9E45B2CE-3B61-65F3-D2D5-58D1B27CB19C}"/>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≪参考≫総合振興計画と国土強靭化計画の目標等</a:t>
            </a:r>
            <a:endParaRPr kumimoji="1" lang="ja-JP" altLang="en-US" dirty="0">
              <a:solidFill>
                <a:schemeClr val="bg1"/>
              </a:solidFill>
              <a:latin typeface="AR丸ゴシック体E"/>
              <a:ea typeface="AR丸ゴシック体E"/>
            </a:endParaRPr>
          </a:p>
        </p:txBody>
      </p:sp>
      <p:sp>
        <p:nvSpPr>
          <p:cNvPr id="8" name="テキスト ボックス 7">
            <a:extLst>
              <a:ext uri="{FF2B5EF4-FFF2-40B4-BE49-F238E27FC236}">
                <a16:creationId xmlns:a16="http://schemas.microsoft.com/office/drawing/2014/main" id="{0F7F0E31-FF8E-ECBF-2185-38658C385DB9}"/>
              </a:ext>
            </a:extLst>
          </p:cNvPr>
          <p:cNvSpPr txBox="1"/>
          <p:nvPr/>
        </p:nvSpPr>
        <p:spPr>
          <a:xfrm>
            <a:off x="380492" y="1379520"/>
            <a:ext cx="4423543" cy="2882417"/>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txBody>
          <a:bodyPr wrap="square" rtlCol="0">
            <a:spAutoFit/>
          </a:bodyPr>
          <a:lstStyle/>
          <a:p>
            <a:r>
              <a:rPr kumimoji="1" lang="ja-JP" altLang="en-US" sz="1600" dirty="0"/>
              <a:t>施策</a:t>
            </a:r>
            <a:r>
              <a:rPr kumimoji="1" lang="en-US" altLang="ja-JP" sz="1600" dirty="0"/>
              <a:t>3-1</a:t>
            </a:r>
          </a:p>
          <a:p>
            <a:r>
              <a:rPr lang="ja-JP" altLang="en-US" dirty="0">
                <a:latin typeface="AR P丸ゴシック体E" panose="020F0900000000000000" pitchFamily="50" charset="-128"/>
                <a:ea typeface="AR P丸ゴシック体E" panose="020F0900000000000000" pitchFamily="50" charset="-128"/>
              </a:rPr>
              <a:t>防災体制・消防支援体制の強化</a:t>
            </a:r>
            <a:endParaRPr lang="en-US" altLang="ja-JP" dirty="0">
              <a:latin typeface="AR P丸ゴシック体E" panose="020F0900000000000000" pitchFamily="50" charset="-128"/>
              <a:ea typeface="AR P丸ゴシック体E" panose="020F0900000000000000" pitchFamily="50" charset="-128"/>
            </a:endParaRPr>
          </a:p>
          <a:p>
            <a:r>
              <a:rPr kumimoji="1" lang="en-US" altLang="ja-JP" dirty="0"/>
              <a:t>【</a:t>
            </a:r>
            <a:r>
              <a:rPr kumimoji="1" lang="ja-JP" altLang="en-US" dirty="0"/>
              <a:t>施策の目標</a:t>
            </a:r>
            <a:r>
              <a:rPr kumimoji="1" lang="en-US" altLang="ja-JP" dirty="0"/>
              <a:t>】</a:t>
            </a:r>
          </a:p>
          <a:p>
            <a:r>
              <a:rPr lang="ja-JP" altLang="en-US" dirty="0"/>
              <a:t>　災害時に一人一人が自助・共助の意識を持つとともに防災・消防体制を強化することにより、市民が安心して生活できるようにします。</a:t>
            </a:r>
            <a:endParaRPr lang="en-US" altLang="ja-JP" dirty="0"/>
          </a:p>
          <a:p>
            <a:r>
              <a:rPr kumimoji="1" lang="en-US" altLang="ja-JP" dirty="0"/>
              <a:t>【</a:t>
            </a:r>
            <a:r>
              <a:rPr kumimoji="1" lang="ja-JP" altLang="en-US" dirty="0"/>
              <a:t>課題解決に向けた取組内容</a:t>
            </a:r>
            <a:r>
              <a:rPr kumimoji="1" lang="en-US" altLang="ja-JP" dirty="0"/>
              <a:t>】</a:t>
            </a:r>
          </a:p>
          <a:p>
            <a:r>
              <a:rPr lang="ja-JP" altLang="en-US" dirty="0"/>
              <a:t>　</a:t>
            </a:r>
            <a:r>
              <a:rPr lang="ja-JP" altLang="en-US" dirty="0">
                <a:latin typeface="AR P丸ゴシック体E" panose="020F0900000000000000" pitchFamily="50" charset="-128"/>
                <a:ea typeface="AR P丸ゴシック体E" panose="020F0900000000000000" pitchFamily="50" charset="-128"/>
              </a:rPr>
              <a:t>①　自助・共助の意識づくり</a:t>
            </a:r>
            <a:endParaRPr lang="en-US" altLang="ja-JP" dirty="0">
              <a:latin typeface="AR P丸ゴシック体E" panose="020F0900000000000000" pitchFamily="50" charset="-128"/>
              <a:ea typeface="AR P丸ゴシック体E" panose="020F0900000000000000" pitchFamily="50" charset="-128"/>
            </a:endParaRPr>
          </a:p>
          <a:p>
            <a:r>
              <a:rPr kumimoji="1" lang="ja-JP" altLang="en-US" dirty="0">
                <a:latin typeface="AR P丸ゴシック体E" panose="020F0900000000000000" pitchFamily="50" charset="-128"/>
                <a:ea typeface="AR P丸ゴシック体E" panose="020F0900000000000000" pitchFamily="50" charset="-128"/>
              </a:rPr>
              <a:t>　②　防災体制の充実</a:t>
            </a:r>
          </a:p>
        </p:txBody>
      </p:sp>
      <p:sp>
        <p:nvSpPr>
          <p:cNvPr id="9" name="テキスト ボックス 8">
            <a:extLst>
              <a:ext uri="{FF2B5EF4-FFF2-40B4-BE49-F238E27FC236}">
                <a16:creationId xmlns:a16="http://schemas.microsoft.com/office/drawing/2014/main" id="{E1DA0D00-ABB0-C588-590C-5138D073D6E1}"/>
              </a:ext>
            </a:extLst>
          </p:cNvPr>
          <p:cNvSpPr txBox="1"/>
          <p:nvPr/>
        </p:nvSpPr>
        <p:spPr>
          <a:xfrm>
            <a:off x="5120492" y="1379520"/>
            <a:ext cx="4423543" cy="2800767"/>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txBody>
          <a:bodyPr wrap="square" rtlCol="0">
            <a:spAutoFit/>
          </a:bodyPr>
          <a:lstStyle/>
          <a:p>
            <a:endParaRPr kumimoji="1" lang="en-US" altLang="ja-JP" sz="1600" dirty="0"/>
          </a:p>
          <a:p>
            <a:r>
              <a:rPr kumimoji="1" lang="en-US" altLang="ja-JP" sz="1600" dirty="0"/>
              <a:t>【4</a:t>
            </a:r>
            <a:r>
              <a:rPr kumimoji="1" lang="ja-JP" altLang="en-US" sz="1600" dirty="0"/>
              <a:t>つの基本目標</a:t>
            </a:r>
            <a:r>
              <a:rPr kumimoji="1" lang="en-US" altLang="ja-JP" sz="1600" dirty="0"/>
              <a:t>】</a:t>
            </a:r>
          </a:p>
          <a:p>
            <a:r>
              <a:rPr lang="en-US" altLang="ja-JP" dirty="0">
                <a:latin typeface="AR P丸ゴシック体E" panose="020F0900000000000000" pitchFamily="50" charset="-128"/>
                <a:ea typeface="AR P丸ゴシック体E" panose="020F0900000000000000" pitchFamily="50" charset="-128"/>
              </a:rPr>
              <a:t>Ⅰ</a:t>
            </a:r>
            <a:r>
              <a:rPr lang="ja-JP" altLang="en-US" dirty="0">
                <a:latin typeface="AR P丸ゴシック体E" panose="020F0900000000000000" pitchFamily="50" charset="-128"/>
                <a:ea typeface="AR P丸ゴシック体E" panose="020F0900000000000000" pitchFamily="50" charset="-128"/>
              </a:rPr>
              <a:t>　市民の生命を最大限守ること</a:t>
            </a:r>
            <a:endParaRPr lang="en-US" altLang="ja-JP" dirty="0">
              <a:latin typeface="AR P丸ゴシック体E" panose="020F0900000000000000" pitchFamily="50" charset="-128"/>
              <a:ea typeface="AR P丸ゴシック体E" panose="020F0900000000000000" pitchFamily="50" charset="-128"/>
            </a:endParaRPr>
          </a:p>
          <a:p>
            <a:r>
              <a:rPr lang="en-US" altLang="ja-JP" dirty="0">
                <a:latin typeface="AR P丸ゴシック体E" panose="020F0900000000000000" pitchFamily="50" charset="-128"/>
                <a:ea typeface="AR P丸ゴシック体E" panose="020F0900000000000000" pitchFamily="50" charset="-128"/>
              </a:rPr>
              <a:t>Ⅱ</a:t>
            </a:r>
            <a:r>
              <a:rPr lang="ja-JP" altLang="en-US" dirty="0">
                <a:latin typeface="AR P丸ゴシック体E" panose="020F0900000000000000" pitchFamily="50" charset="-128"/>
                <a:ea typeface="AR P丸ゴシック体E" panose="020F0900000000000000" pitchFamily="50" charset="-128"/>
              </a:rPr>
              <a:t>　地域社会の重要な機能を維持し、生</a:t>
            </a:r>
            <a:endParaRPr lang="en-US" altLang="ja-JP" dirty="0">
              <a:latin typeface="AR P丸ゴシック体E" panose="020F0900000000000000" pitchFamily="50" charset="-128"/>
              <a:ea typeface="AR P丸ゴシック体E" panose="020F0900000000000000" pitchFamily="50" charset="-128"/>
            </a:endParaRPr>
          </a:p>
          <a:p>
            <a:r>
              <a:rPr lang="ja-JP" altLang="en-US" dirty="0">
                <a:latin typeface="AR P丸ゴシック体E" panose="020F0900000000000000" pitchFamily="50" charset="-128"/>
                <a:ea typeface="AR P丸ゴシック体E" panose="020F0900000000000000" pitchFamily="50" charset="-128"/>
              </a:rPr>
              <a:t>　活・経済への影響をできる限り軽減する</a:t>
            </a:r>
            <a:endParaRPr lang="en-US" altLang="ja-JP" dirty="0">
              <a:latin typeface="AR P丸ゴシック体E" panose="020F0900000000000000" pitchFamily="50" charset="-128"/>
              <a:ea typeface="AR P丸ゴシック体E" panose="020F0900000000000000" pitchFamily="50" charset="-128"/>
            </a:endParaRPr>
          </a:p>
          <a:p>
            <a:r>
              <a:rPr lang="ja-JP" altLang="en-US" dirty="0">
                <a:latin typeface="AR P丸ゴシック体E" panose="020F0900000000000000" pitchFamily="50" charset="-128"/>
                <a:ea typeface="AR P丸ゴシック体E" panose="020F0900000000000000" pitchFamily="50" charset="-128"/>
              </a:rPr>
              <a:t>　こと</a:t>
            </a:r>
            <a:endParaRPr lang="en-US" altLang="ja-JP" dirty="0">
              <a:latin typeface="AR P丸ゴシック体E" panose="020F0900000000000000" pitchFamily="50" charset="-128"/>
              <a:ea typeface="AR P丸ゴシック体E" panose="020F0900000000000000" pitchFamily="50" charset="-128"/>
            </a:endParaRPr>
          </a:p>
          <a:p>
            <a:r>
              <a:rPr lang="en-US" altLang="ja-JP" dirty="0">
                <a:latin typeface="AR P丸ゴシック体E" panose="020F0900000000000000" pitchFamily="50" charset="-128"/>
                <a:ea typeface="AR P丸ゴシック体E" panose="020F0900000000000000" pitchFamily="50" charset="-128"/>
              </a:rPr>
              <a:t>Ⅲ</a:t>
            </a:r>
            <a:r>
              <a:rPr lang="ja-JP" altLang="en-US" dirty="0">
                <a:latin typeface="AR P丸ゴシック体E" panose="020F0900000000000000" pitchFamily="50" charset="-128"/>
                <a:ea typeface="AR P丸ゴシック体E" panose="020F0900000000000000" pitchFamily="50" charset="-128"/>
              </a:rPr>
              <a:t>　市民の財産及び公共施設の被害をで</a:t>
            </a:r>
            <a:endParaRPr lang="en-US" altLang="ja-JP" dirty="0">
              <a:latin typeface="AR P丸ゴシック体E" panose="020F0900000000000000" pitchFamily="50" charset="-128"/>
              <a:ea typeface="AR P丸ゴシック体E" panose="020F0900000000000000" pitchFamily="50" charset="-128"/>
            </a:endParaRPr>
          </a:p>
          <a:p>
            <a:r>
              <a:rPr lang="ja-JP" altLang="en-US" dirty="0">
                <a:latin typeface="AR P丸ゴシック体E" panose="020F0900000000000000" pitchFamily="50" charset="-128"/>
                <a:ea typeface="AR P丸ゴシック体E" panose="020F0900000000000000" pitchFamily="50" charset="-128"/>
              </a:rPr>
              <a:t>　きる限り軽減すること</a:t>
            </a:r>
            <a:endParaRPr lang="en-US" altLang="ja-JP" dirty="0">
              <a:latin typeface="AR P丸ゴシック体E" panose="020F0900000000000000" pitchFamily="50" charset="-128"/>
              <a:ea typeface="AR P丸ゴシック体E" panose="020F0900000000000000" pitchFamily="50" charset="-128"/>
            </a:endParaRPr>
          </a:p>
          <a:p>
            <a:r>
              <a:rPr lang="en-US" altLang="ja-JP" dirty="0">
                <a:latin typeface="AR P丸ゴシック体E" panose="020F0900000000000000" pitchFamily="50" charset="-128"/>
                <a:ea typeface="AR P丸ゴシック体E" panose="020F0900000000000000" pitchFamily="50" charset="-128"/>
              </a:rPr>
              <a:t>Ⅳ</a:t>
            </a:r>
            <a:r>
              <a:rPr lang="ja-JP" altLang="en-US" dirty="0">
                <a:latin typeface="AR P丸ゴシック体E" panose="020F0900000000000000" pitchFamily="50" charset="-128"/>
                <a:ea typeface="AR P丸ゴシック体E" panose="020F0900000000000000" pitchFamily="50" charset="-128"/>
              </a:rPr>
              <a:t>　迅速な復旧・回復を可能とする備えを</a:t>
            </a:r>
            <a:endParaRPr lang="en-US" altLang="ja-JP" dirty="0">
              <a:latin typeface="AR P丸ゴシック体E" panose="020F0900000000000000" pitchFamily="50" charset="-128"/>
              <a:ea typeface="AR P丸ゴシック体E" panose="020F0900000000000000" pitchFamily="50" charset="-128"/>
            </a:endParaRPr>
          </a:p>
          <a:p>
            <a:r>
              <a:rPr lang="ja-JP" altLang="en-US" dirty="0">
                <a:latin typeface="AR P丸ゴシック体E" panose="020F0900000000000000" pitchFamily="50" charset="-128"/>
                <a:ea typeface="AR P丸ゴシック体E" panose="020F0900000000000000" pitchFamily="50" charset="-128"/>
              </a:rPr>
              <a:t>　すること</a:t>
            </a:r>
            <a:endParaRPr lang="en-US" altLang="ja-JP" dirty="0">
              <a:latin typeface="AR P丸ゴシック体E" panose="020F0900000000000000" pitchFamily="50" charset="-128"/>
              <a:ea typeface="AR P丸ゴシック体E" panose="020F0900000000000000" pitchFamily="50" charset="-128"/>
            </a:endParaRPr>
          </a:p>
        </p:txBody>
      </p:sp>
      <p:sp>
        <p:nvSpPr>
          <p:cNvPr id="13" name="フローチャート: 結合子 12">
            <a:extLst>
              <a:ext uri="{FF2B5EF4-FFF2-40B4-BE49-F238E27FC236}">
                <a16:creationId xmlns:a16="http://schemas.microsoft.com/office/drawing/2014/main" id="{EEA780FA-1EAA-6E8E-A733-8EE33986F5A3}"/>
              </a:ext>
            </a:extLst>
          </p:cNvPr>
          <p:cNvSpPr/>
          <p:nvPr/>
        </p:nvSpPr>
        <p:spPr>
          <a:xfrm>
            <a:off x="564663" y="5094273"/>
            <a:ext cx="4460723" cy="1384119"/>
          </a:xfrm>
          <a:prstGeom prst="flowChartConnector">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accent5"/>
                </a:solidFill>
                <a:latin typeface="AR P丸ゴシック体E" panose="020F0900000000000000" pitchFamily="50" charset="-128"/>
                <a:ea typeface="AR P丸ゴシック体E" panose="020F0900000000000000" pitchFamily="50" charset="-128"/>
              </a:rPr>
              <a:t>自助</a:t>
            </a:r>
            <a:r>
              <a:rPr lang="ja-JP" altLang="en-US" sz="2400" dirty="0">
                <a:solidFill>
                  <a:schemeClr val="accent5"/>
                </a:solidFill>
                <a:latin typeface="AR P丸ゴシック体E" panose="020F0900000000000000" pitchFamily="50" charset="-128"/>
                <a:ea typeface="AR P丸ゴシック体E" panose="020F0900000000000000" pitchFamily="50" charset="-128"/>
              </a:rPr>
              <a:t>・</a:t>
            </a:r>
            <a:r>
              <a:rPr kumimoji="1" lang="ja-JP" altLang="en-US" sz="2400" dirty="0">
                <a:solidFill>
                  <a:schemeClr val="accent5"/>
                </a:solidFill>
                <a:latin typeface="AR P丸ゴシック体E" panose="020F0900000000000000" pitchFamily="50" charset="-128"/>
                <a:ea typeface="AR P丸ゴシック体E" panose="020F0900000000000000" pitchFamily="50" charset="-128"/>
              </a:rPr>
              <a:t>共助</a:t>
            </a:r>
          </a:p>
        </p:txBody>
      </p:sp>
      <p:sp>
        <p:nvSpPr>
          <p:cNvPr id="14" name="フローチャート: 結合子 13">
            <a:extLst>
              <a:ext uri="{FF2B5EF4-FFF2-40B4-BE49-F238E27FC236}">
                <a16:creationId xmlns:a16="http://schemas.microsoft.com/office/drawing/2014/main" id="{C80AA6BD-847E-7F5D-48FC-633BF722AAB6}"/>
              </a:ext>
            </a:extLst>
          </p:cNvPr>
          <p:cNvSpPr/>
          <p:nvPr/>
        </p:nvSpPr>
        <p:spPr>
          <a:xfrm>
            <a:off x="2900772" y="5010325"/>
            <a:ext cx="4154692" cy="1540931"/>
          </a:xfrm>
          <a:prstGeom prst="flowChartConnector">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accent5"/>
                </a:solidFill>
                <a:latin typeface="AR P丸ゴシック体E" panose="020F0900000000000000" pitchFamily="50" charset="-128"/>
                <a:ea typeface="AR P丸ゴシック体E" panose="020F0900000000000000" pitchFamily="50" charset="-128"/>
              </a:rPr>
              <a:t>防災</a:t>
            </a:r>
            <a:r>
              <a:rPr lang="ja-JP" altLang="en-US" sz="2400" dirty="0">
                <a:solidFill>
                  <a:schemeClr val="accent5"/>
                </a:solidFill>
                <a:latin typeface="AR P丸ゴシック体E" panose="020F0900000000000000" pitchFamily="50" charset="-128"/>
                <a:ea typeface="AR P丸ゴシック体E" panose="020F0900000000000000" pitchFamily="50" charset="-128"/>
              </a:rPr>
              <a:t>体制</a:t>
            </a:r>
            <a:endParaRPr kumimoji="1" lang="ja-JP" altLang="en-US" sz="1400" dirty="0">
              <a:solidFill>
                <a:schemeClr val="accent5"/>
              </a:solidFill>
              <a:latin typeface="AR P丸ゴシック体E" panose="020F0900000000000000" pitchFamily="50" charset="-128"/>
              <a:ea typeface="AR P丸ゴシック体E" panose="020F0900000000000000" pitchFamily="50" charset="-128"/>
            </a:endParaRPr>
          </a:p>
        </p:txBody>
      </p:sp>
      <p:sp>
        <p:nvSpPr>
          <p:cNvPr id="29" name="矢印: 下 28">
            <a:extLst>
              <a:ext uri="{FF2B5EF4-FFF2-40B4-BE49-F238E27FC236}">
                <a16:creationId xmlns:a16="http://schemas.microsoft.com/office/drawing/2014/main" id="{6A3D7B71-64F7-F301-3DB4-80B1524348A2}"/>
              </a:ext>
            </a:extLst>
          </p:cNvPr>
          <p:cNvSpPr/>
          <p:nvPr/>
        </p:nvSpPr>
        <p:spPr>
          <a:xfrm rot="2431349">
            <a:off x="5966102" y="4016298"/>
            <a:ext cx="684076" cy="876579"/>
          </a:xfrm>
          <a:prstGeom prst="downArrow">
            <a:avLst/>
          </a:prstGeom>
          <a:solidFill>
            <a:schemeClr val="accent2">
              <a:lumMod val="20000"/>
              <a:lumOff val="8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矢印: 下 29">
            <a:extLst>
              <a:ext uri="{FF2B5EF4-FFF2-40B4-BE49-F238E27FC236}">
                <a16:creationId xmlns:a16="http://schemas.microsoft.com/office/drawing/2014/main" id="{2AE96C33-2EDD-0000-6005-88D4536594CC}"/>
              </a:ext>
            </a:extLst>
          </p:cNvPr>
          <p:cNvSpPr/>
          <p:nvPr/>
        </p:nvSpPr>
        <p:spPr>
          <a:xfrm rot="19730975">
            <a:off x="3090957" y="4039281"/>
            <a:ext cx="684076" cy="876579"/>
          </a:xfrm>
          <a:prstGeom prst="downArrow">
            <a:avLst/>
          </a:prstGeom>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98786BF-457A-A825-46B0-6926107AEE99}"/>
              </a:ext>
            </a:extLst>
          </p:cNvPr>
          <p:cNvSpPr txBox="1"/>
          <p:nvPr/>
        </p:nvSpPr>
        <p:spPr>
          <a:xfrm>
            <a:off x="1170105" y="971065"/>
            <a:ext cx="2844316" cy="461665"/>
          </a:xfrm>
          <a:prstGeom prst="rect">
            <a:avLst/>
          </a:prstGeom>
          <a:solidFill>
            <a:schemeClr val="accent6">
              <a:lumMod val="20000"/>
              <a:lumOff val="80000"/>
            </a:schemeClr>
          </a:solidFill>
          <a:ln>
            <a:solidFill>
              <a:schemeClr val="accent6">
                <a:lumMod val="75000"/>
              </a:schemeClr>
            </a:solidFill>
          </a:ln>
          <a:effectLst>
            <a:outerShdw blurRad="50800" dist="38100" dir="2700000" algn="tl" rotWithShape="0">
              <a:prstClr val="black">
                <a:alpha val="40000"/>
              </a:prstClr>
            </a:outerShdw>
          </a:effectLst>
        </p:spPr>
        <p:txBody>
          <a:bodyPr wrap="square" rtlCol="0">
            <a:spAutoFit/>
          </a:bodyPr>
          <a:lstStyle/>
          <a:p>
            <a:pPr algn="ctr"/>
            <a:r>
              <a:rPr kumimoji="1" lang="ja-JP" altLang="en-US" sz="2400" dirty="0">
                <a:latin typeface="AR P丸ゴシック体E" panose="020F0900000000000000" pitchFamily="50" charset="-128"/>
                <a:ea typeface="AR P丸ゴシック体E" panose="020F0900000000000000" pitchFamily="50" charset="-128"/>
              </a:rPr>
              <a:t>総合振興計画</a:t>
            </a:r>
          </a:p>
        </p:txBody>
      </p:sp>
      <p:sp>
        <p:nvSpPr>
          <p:cNvPr id="7" name="テキスト ボックス 6">
            <a:extLst>
              <a:ext uri="{FF2B5EF4-FFF2-40B4-BE49-F238E27FC236}">
                <a16:creationId xmlns:a16="http://schemas.microsoft.com/office/drawing/2014/main" id="{75866C96-AADD-7F14-71B9-1F70450DDAEF}"/>
              </a:ext>
            </a:extLst>
          </p:cNvPr>
          <p:cNvSpPr txBox="1"/>
          <p:nvPr/>
        </p:nvSpPr>
        <p:spPr>
          <a:xfrm>
            <a:off x="5910105" y="983339"/>
            <a:ext cx="2844316" cy="461665"/>
          </a:xfrm>
          <a:prstGeom prst="rect">
            <a:avLst/>
          </a:prstGeom>
          <a:solidFill>
            <a:schemeClr val="accent2">
              <a:lumMod val="20000"/>
              <a:lumOff val="80000"/>
            </a:schemeClr>
          </a:solidFill>
          <a:ln>
            <a:solidFill>
              <a:schemeClr val="accent2"/>
            </a:solidFill>
          </a:ln>
          <a:effectLst>
            <a:outerShdw blurRad="50800" dist="38100" dir="2700000" algn="tl" rotWithShape="0">
              <a:prstClr val="black">
                <a:alpha val="40000"/>
              </a:prstClr>
            </a:outerShdw>
          </a:effectLst>
        </p:spPr>
        <p:txBody>
          <a:bodyPr wrap="square" rtlCol="0">
            <a:spAutoFit/>
          </a:bodyPr>
          <a:lstStyle/>
          <a:p>
            <a:pPr algn="ctr"/>
            <a:r>
              <a:rPr kumimoji="1" lang="ja-JP" altLang="en-US" sz="2400" dirty="0">
                <a:latin typeface="AR P丸ゴシック体E" panose="020F0900000000000000" pitchFamily="50" charset="-128"/>
                <a:ea typeface="AR P丸ゴシック体E" panose="020F0900000000000000" pitchFamily="50" charset="-128"/>
              </a:rPr>
              <a:t>国土強靭化計画</a:t>
            </a:r>
          </a:p>
        </p:txBody>
      </p:sp>
      <p:sp>
        <p:nvSpPr>
          <p:cNvPr id="17" name="フローチャート: 結合子 16">
            <a:extLst>
              <a:ext uri="{FF2B5EF4-FFF2-40B4-BE49-F238E27FC236}">
                <a16:creationId xmlns:a16="http://schemas.microsoft.com/office/drawing/2014/main" id="{F8DFF69B-DFB9-CEC0-8617-0D10A952EA0D}"/>
              </a:ext>
            </a:extLst>
          </p:cNvPr>
          <p:cNvSpPr/>
          <p:nvPr/>
        </p:nvSpPr>
        <p:spPr>
          <a:xfrm>
            <a:off x="6069124" y="5884813"/>
            <a:ext cx="2485595" cy="471206"/>
          </a:xfrm>
          <a:prstGeom prst="flowChartConnector">
            <a:avLst/>
          </a:prstGeom>
          <a:solidFill>
            <a:schemeClr val="accent4">
              <a:lumMod val="20000"/>
              <a:lumOff val="80000"/>
            </a:schemeClr>
          </a:solidFill>
          <a:ln w="38100">
            <a:solidFill>
              <a:srgbClr val="FFC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accent2"/>
                </a:solidFill>
                <a:latin typeface="AR P丸ゴシック体E" panose="020F0900000000000000" pitchFamily="50" charset="-128"/>
                <a:ea typeface="AR P丸ゴシック体E" panose="020F0900000000000000" pitchFamily="50" charset="-128"/>
              </a:rPr>
              <a:t>被害</a:t>
            </a:r>
            <a:r>
              <a:rPr lang="ja-JP" altLang="en-US" dirty="0">
                <a:solidFill>
                  <a:schemeClr val="accent2"/>
                </a:solidFill>
                <a:latin typeface="AR P丸ゴシック体E" panose="020F0900000000000000" pitchFamily="50" charset="-128"/>
                <a:ea typeface="AR P丸ゴシック体E" panose="020F0900000000000000" pitchFamily="50" charset="-128"/>
              </a:rPr>
              <a:t>軽減</a:t>
            </a:r>
            <a:endParaRPr kumimoji="1" lang="ja-JP" altLang="en-US" dirty="0">
              <a:solidFill>
                <a:schemeClr val="accent2"/>
              </a:solidFill>
              <a:latin typeface="AR P丸ゴシック体E" panose="020F0900000000000000" pitchFamily="50" charset="-128"/>
              <a:ea typeface="AR P丸ゴシック体E" panose="020F0900000000000000" pitchFamily="50" charset="-128"/>
            </a:endParaRPr>
          </a:p>
        </p:txBody>
      </p:sp>
      <p:sp>
        <p:nvSpPr>
          <p:cNvPr id="16" name="フローチャート: 結合子 15">
            <a:extLst>
              <a:ext uri="{FF2B5EF4-FFF2-40B4-BE49-F238E27FC236}">
                <a16:creationId xmlns:a16="http://schemas.microsoft.com/office/drawing/2014/main" id="{88ECC53B-DCE9-8DC0-22A5-F19E5561B768}"/>
              </a:ext>
            </a:extLst>
          </p:cNvPr>
          <p:cNvSpPr/>
          <p:nvPr/>
        </p:nvSpPr>
        <p:spPr>
          <a:xfrm>
            <a:off x="6069124" y="5217552"/>
            <a:ext cx="2342109" cy="417569"/>
          </a:xfrm>
          <a:prstGeom prst="flowChartConnector">
            <a:avLst/>
          </a:prstGeom>
          <a:solidFill>
            <a:schemeClr val="accent4">
              <a:lumMod val="20000"/>
              <a:lumOff val="80000"/>
            </a:schemeClr>
          </a:solidFill>
          <a:ln w="38100">
            <a:solidFill>
              <a:srgbClr val="FFC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accent2"/>
                </a:solidFill>
                <a:latin typeface="AR P丸ゴシック体E" panose="020F0900000000000000" pitchFamily="50" charset="-128"/>
                <a:ea typeface="AR P丸ゴシック体E" panose="020F0900000000000000" pitchFamily="50" charset="-128"/>
              </a:rPr>
              <a:t>社会機能維持</a:t>
            </a:r>
          </a:p>
        </p:txBody>
      </p:sp>
      <p:sp>
        <p:nvSpPr>
          <p:cNvPr id="18" name="フローチャート: 結合子 17">
            <a:extLst>
              <a:ext uri="{FF2B5EF4-FFF2-40B4-BE49-F238E27FC236}">
                <a16:creationId xmlns:a16="http://schemas.microsoft.com/office/drawing/2014/main" id="{6BD44FC4-0908-8A45-202C-A7DD55EF3812}"/>
              </a:ext>
            </a:extLst>
          </p:cNvPr>
          <p:cNvSpPr/>
          <p:nvPr/>
        </p:nvSpPr>
        <p:spPr>
          <a:xfrm>
            <a:off x="6944808" y="5548143"/>
            <a:ext cx="2078435" cy="417569"/>
          </a:xfrm>
          <a:prstGeom prst="flowChartConnector">
            <a:avLst/>
          </a:prstGeom>
          <a:solidFill>
            <a:schemeClr val="accent4">
              <a:lumMod val="20000"/>
              <a:lumOff val="80000"/>
            </a:schemeClr>
          </a:solidFill>
          <a:ln w="38100">
            <a:solidFill>
              <a:srgbClr val="FFC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accent2"/>
                </a:solidFill>
                <a:latin typeface="AR P丸ゴシック体E" panose="020F0900000000000000" pitchFamily="50" charset="-128"/>
                <a:ea typeface="AR P丸ゴシック体E" panose="020F0900000000000000" pitchFamily="50" charset="-128"/>
              </a:rPr>
              <a:t>復旧・</a:t>
            </a:r>
            <a:r>
              <a:rPr lang="ja-JP" altLang="en-US" sz="1600" dirty="0">
                <a:solidFill>
                  <a:schemeClr val="accent2"/>
                </a:solidFill>
                <a:latin typeface="AR P丸ゴシック体E" panose="020F0900000000000000" pitchFamily="50" charset="-128"/>
                <a:ea typeface="AR P丸ゴシック体E" panose="020F0900000000000000" pitchFamily="50" charset="-128"/>
              </a:rPr>
              <a:t>回復</a:t>
            </a:r>
            <a:endParaRPr kumimoji="1" lang="ja-JP" altLang="en-US" sz="1600" dirty="0">
              <a:solidFill>
                <a:schemeClr val="accent2"/>
              </a:solidFill>
              <a:latin typeface="AR P丸ゴシック体E" panose="020F0900000000000000" pitchFamily="50" charset="-128"/>
              <a:ea typeface="AR P丸ゴシック体E" panose="020F0900000000000000" pitchFamily="50" charset="-128"/>
            </a:endParaRPr>
          </a:p>
        </p:txBody>
      </p:sp>
      <p:sp>
        <p:nvSpPr>
          <p:cNvPr id="31" name="テキスト ボックス 30">
            <a:extLst>
              <a:ext uri="{FF2B5EF4-FFF2-40B4-BE49-F238E27FC236}">
                <a16:creationId xmlns:a16="http://schemas.microsoft.com/office/drawing/2014/main" id="{A348B187-F519-AE72-D88A-93EDEC3B4F3F}"/>
              </a:ext>
            </a:extLst>
          </p:cNvPr>
          <p:cNvSpPr txBox="1"/>
          <p:nvPr/>
        </p:nvSpPr>
        <p:spPr>
          <a:xfrm>
            <a:off x="3597760" y="4560321"/>
            <a:ext cx="2520279" cy="369332"/>
          </a:xfrm>
          <a:prstGeom prst="rect">
            <a:avLst/>
          </a:prstGeom>
          <a:noFill/>
        </p:spPr>
        <p:txBody>
          <a:bodyPr wrap="square" rtlCol="0">
            <a:spAutoFit/>
          </a:bodyPr>
          <a:lstStyle/>
          <a:p>
            <a:pPr algn="ctr"/>
            <a:r>
              <a:rPr kumimoji="1" lang="ja-JP" altLang="en-US" dirty="0">
                <a:solidFill>
                  <a:srgbClr val="FF0000"/>
                </a:solidFill>
                <a:latin typeface="AR P丸ゴシック体E" panose="020F0900000000000000" pitchFamily="50" charset="-128"/>
                <a:ea typeface="AR P丸ゴシック体E" panose="020F0900000000000000" pitchFamily="50" charset="-128"/>
              </a:rPr>
              <a:t>目標の相関関係と統合</a:t>
            </a:r>
          </a:p>
        </p:txBody>
      </p:sp>
    </p:spTree>
    <p:extLst>
      <p:ext uri="{BB962C8B-B14F-4D97-AF65-F5344CB8AC3E}">
        <p14:creationId xmlns:p14="http://schemas.microsoft.com/office/powerpoint/2010/main" val="3499309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矢印: 右 41">
            <a:extLst>
              <a:ext uri="{FF2B5EF4-FFF2-40B4-BE49-F238E27FC236}">
                <a16:creationId xmlns:a16="http://schemas.microsoft.com/office/drawing/2014/main" id="{809380C0-001F-67EB-AA66-B3BDF641CE6A}"/>
              </a:ext>
            </a:extLst>
          </p:cNvPr>
          <p:cNvSpPr/>
          <p:nvPr/>
        </p:nvSpPr>
        <p:spPr>
          <a:xfrm>
            <a:off x="5442172" y="2711619"/>
            <a:ext cx="3254087" cy="3958851"/>
          </a:xfrm>
          <a:prstGeom prst="rightArrow">
            <a:avLst>
              <a:gd name="adj1" fmla="val 72437"/>
              <a:gd name="adj2" fmla="val 51841"/>
            </a:avLst>
          </a:prstGeom>
          <a:solidFill>
            <a:schemeClr val="accent6">
              <a:lumMod val="20000"/>
              <a:lumOff val="8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a:extLst>
              <a:ext uri="{FF2B5EF4-FFF2-40B4-BE49-F238E27FC236}">
                <a16:creationId xmlns:a16="http://schemas.microsoft.com/office/drawing/2014/main" id="{4E61EE90-FEA9-293B-115B-DC79B88EC629}"/>
              </a:ext>
            </a:extLst>
          </p:cNvPr>
          <p:cNvCxnSpPr>
            <a:cxnSpLocks/>
          </p:cNvCxnSpPr>
          <p:nvPr/>
        </p:nvCxnSpPr>
        <p:spPr>
          <a:xfrm>
            <a:off x="7197004" y="2256465"/>
            <a:ext cx="0" cy="4494185"/>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87FAA36A-25F1-A632-7DA2-DC2722E9AC94}"/>
              </a:ext>
            </a:extLst>
          </p:cNvPr>
          <p:cNvCxnSpPr>
            <a:cxnSpLocks/>
          </p:cNvCxnSpPr>
          <p:nvPr/>
        </p:nvCxnSpPr>
        <p:spPr>
          <a:xfrm>
            <a:off x="4014421" y="2256465"/>
            <a:ext cx="0" cy="4494185"/>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856DAFA9-CA35-AD35-A9F6-972CB6BD97AC}"/>
              </a:ext>
            </a:extLst>
          </p:cNvPr>
          <p:cNvCxnSpPr>
            <a:cxnSpLocks/>
            <a:stCxn id="14" idx="2"/>
          </p:cNvCxnSpPr>
          <p:nvPr/>
        </p:nvCxnSpPr>
        <p:spPr>
          <a:xfrm flipH="1">
            <a:off x="3034412" y="1987102"/>
            <a:ext cx="7900" cy="4763548"/>
          </a:xfrm>
          <a:prstGeom prst="line">
            <a:avLst/>
          </a:prstGeom>
          <a:ln w="9525">
            <a:solidFill>
              <a:schemeClr val="accent5"/>
            </a:solidFill>
            <a:prstDash val="dash"/>
          </a:ln>
        </p:spPr>
        <p:style>
          <a:lnRef idx="1">
            <a:schemeClr val="accent1"/>
          </a:lnRef>
          <a:fillRef idx="0">
            <a:schemeClr val="accent1"/>
          </a:fillRef>
          <a:effectRef idx="0">
            <a:schemeClr val="accent1"/>
          </a:effectRef>
          <a:fontRef idx="minor">
            <a:schemeClr val="tx1"/>
          </a:fontRef>
        </p:style>
      </p:cxnSp>
      <p:sp>
        <p:nvSpPr>
          <p:cNvPr id="15" name="フローチャート: 結合子 14">
            <a:extLst>
              <a:ext uri="{FF2B5EF4-FFF2-40B4-BE49-F238E27FC236}">
                <a16:creationId xmlns:a16="http://schemas.microsoft.com/office/drawing/2014/main" id="{B834AF85-4C2E-4CD5-FAAD-173653C97658}"/>
              </a:ext>
            </a:extLst>
          </p:cNvPr>
          <p:cNvSpPr/>
          <p:nvPr/>
        </p:nvSpPr>
        <p:spPr>
          <a:xfrm>
            <a:off x="4014421" y="1272949"/>
            <a:ext cx="3438075" cy="1391306"/>
          </a:xfrm>
          <a:prstGeom prst="flowChartConnector">
            <a:avLst/>
          </a:prstGeom>
          <a:solidFill>
            <a:schemeClr val="accent4">
              <a:lumMod val="20000"/>
              <a:lumOff val="80000"/>
            </a:schemeClr>
          </a:solidFill>
          <a:ln w="38100">
            <a:solidFill>
              <a:srgbClr val="FFC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accent2"/>
                </a:solidFill>
                <a:latin typeface="AR P丸ゴシック体E" panose="020F0900000000000000" pitchFamily="50" charset="-128"/>
                <a:ea typeface="AR P丸ゴシック体E" panose="020F0900000000000000" pitchFamily="50" charset="-128"/>
              </a:rPr>
              <a:t>生命</a:t>
            </a:r>
            <a:endParaRPr kumimoji="1" lang="en-US" altLang="ja-JP" sz="2800" dirty="0">
              <a:solidFill>
                <a:schemeClr val="accent2"/>
              </a:solidFill>
              <a:latin typeface="AR P丸ゴシック体E" panose="020F0900000000000000" pitchFamily="50" charset="-128"/>
              <a:ea typeface="AR P丸ゴシック体E" panose="020F0900000000000000" pitchFamily="50" charset="-128"/>
            </a:endParaRPr>
          </a:p>
          <a:p>
            <a:pPr algn="ctr"/>
            <a:r>
              <a:rPr lang="ja-JP" altLang="en-US" sz="2800" dirty="0">
                <a:solidFill>
                  <a:schemeClr val="accent2"/>
                </a:solidFill>
                <a:latin typeface="AR P丸ゴシック体E" panose="020F0900000000000000" pitchFamily="50" charset="-128"/>
                <a:ea typeface="AR P丸ゴシック体E" panose="020F0900000000000000" pitchFamily="50" charset="-128"/>
              </a:rPr>
              <a:t>財産</a:t>
            </a:r>
            <a:endParaRPr lang="en-US" altLang="ja-JP" sz="2800" dirty="0">
              <a:solidFill>
                <a:schemeClr val="accent2"/>
              </a:solidFill>
              <a:latin typeface="AR P丸ゴシック体E" panose="020F0900000000000000" pitchFamily="50" charset="-128"/>
              <a:ea typeface="AR P丸ゴシック体E" panose="020F0900000000000000" pitchFamily="50" charset="-128"/>
            </a:endParaRPr>
          </a:p>
          <a:p>
            <a:pPr algn="ctr"/>
            <a:r>
              <a:rPr kumimoji="1" lang="ja-JP" altLang="en-US" sz="2800" dirty="0">
                <a:solidFill>
                  <a:schemeClr val="accent2"/>
                </a:solidFill>
                <a:latin typeface="AR P丸ゴシック体E" panose="020F0900000000000000" pitchFamily="50" charset="-128"/>
                <a:ea typeface="AR P丸ゴシック体E" panose="020F0900000000000000" pitchFamily="50" charset="-128"/>
              </a:rPr>
              <a:t>保護</a:t>
            </a:r>
            <a:endParaRPr kumimoji="1" lang="ja-JP" altLang="en-US" sz="1400" dirty="0">
              <a:solidFill>
                <a:schemeClr val="accent2"/>
              </a:solidFill>
              <a:latin typeface="AR P丸ゴシック体E" panose="020F0900000000000000" pitchFamily="50" charset="-128"/>
              <a:ea typeface="AR P丸ゴシック体E" panose="020F0900000000000000" pitchFamily="50" charset="-128"/>
            </a:endParaRPr>
          </a:p>
        </p:txBody>
      </p:sp>
      <p:sp>
        <p:nvSpPr>
          <p:cNvPr id="4" name="スライド番号プレースホルダー 3">
            <a:extLst>
              <a:ext uri="{FF2B5EF4-FFF2-40B4-BE49-F238E27FC236}">
                <a16:creationId xmlns:a16="http://schemas.microsoft.com/office/drawing/2014/main" id="{D8155C52-373C-1235-074F-F3832174A38E}"/>
              </a:ext>
            </a:extLst>
          </p:cNvPr>
          <p:cNvSpPr>
            <a:spLocks noGrp="1"/>
          </p:cNvSpPr>
          <p:nvPr>
            <p:ph type="sldNum" sz="quarter" idx="12"/>
          </p:nvPr>
        </p:nvSpPr>
        <p:spPr>
          <a:xfrm>
            <a:off x="7530716" y="6448251"/>
            <a:ext cx="2078436" cy="365125"/>
          </a:xfrm>
        </p:spPr>
        <p:txBody>
          <a:bodyPr/>
          <a:lstStyle/>
          <a:p>
            <a:r>
              <a:rPr lang="en-US" altLang="ja-JP" dirty="0"/>
              <a:t>10</a:t>
            </a:r>
            <a:endParaRPr lang="ja-JP" altLang="en-US" dirty="0"/>
          </a:p>
        </p:txBody>
      </p:sp>
      <p:sp>
        <p:nvSpPr>
          <p:cNvPr id="5" name="四角形 150">
            <a:extLst>
              <a:ext uri="{FF2B5EF4-FFF2-40B4-BE49-F238E27FC236}">
                <a16:creationId xmlns:a16="http://schemas.microsoft.com/office/drawing/2014/main" id="{9E45B2CE-3B61-65F3-D2D5-58D1B27CB19C}"/>
              </a:ext>
            </a:extLst>
          </p:cNvPr>
          <p:cNvSpPr>
            <a:spLocks noGrp="1"/>
          </p:cNvSpPr>
          <p:nvPr>
            <p:ph type="title"/>
          </p:nvPr>
        </p:nvSpPr>
        <p:spPr>
          <a:xfrm>
            <a:off x="222753" y="130322"/>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≪参考≫基本方針（案）のイメージ</a:t>
            </a:r>
            <a:endParaRPr kumimoji="1" lang="ja-JP" altLang="en-US" dirty="0">
              <a:solidFill>
                <a:schemeClr val="bg1"/>
              </a:solidFill>
              <a:latin typeface="AR丸ゴシック体E"/>
              <a:ea typeface="AR丸ゴシック体E"/>
            </a:endParaRPr>
          </a:p>
        </p:txBody>
      </p:sp>
      <p:sp>
        <p:nvSpPr>
          <p:cNvPr id="13" name="フローチャート: 結合子 12">
            <a:extLst>
              <a:ext uri="{FF2B5EF4-FFF2-40B4-BE49-F238E27FC236}">
                <a16:creationId xmlns:a16="http://schemas.microsoft.com/office/drawing/2014/main" id="{EEA780FA-1EAA-6E8E-A733-8EE33986F5A3}"/>
              </a:ext>
            </a:extLst>
          </p:cNvPr>
          <p:cNvSpPr/>
          <p:nvPr/>
        </p:nvSpPr>
        <p:spPr>
          <a:xfrm>
            <a:off x="706203" y="1390050"/>
            <a:ext cx="4460723" cy="1223398"/>
          </a:xfrm>
          <a:prstGeom prst="flowChartConnector">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accent5"/>
                </a:solidFill>
                <a:latin typeface="AR P丸ゴシック体E" panose="020F0900000000000000" pitchFamily="50" charset="-128"/>
                <a:ea typeface="AR P丸ゴシック体E" panose="020F0900000000000000" pitchFamily="50" charset="-128"/>
              </a:rPr>
              <a:t>自助</a:t>
            </a:r>
            <a:r>
              <a:rPr lang="ja-JP" altLang="en-US" sz="2400" dirty="0">
                <a:solidFill>
                  <a:schemeClr val="accent5"/>
                </a:solidFill>
                <a:latin typeface="AR P丸ゴシック体E" panose="020F0900000000000000" pitchFamily="50" charset="-128"/>
                <a:ea typeface="AR P丸ゴシック体E" panose="020F0900000000000000" pitchFamily="50" charset="-128"/>
              </a:rPr>
              <a:t>・</a:t>
            </a:r>
            <a:r>
              <a:rPr kumimoji="1" lang="ja-JP" altLang="en-US" sz="2400" dirty="0">
                <a:solidFill>
                  <a:schemeClr val="accent5"/>
                </a:solidFill>
                <a:latin typeface="AR P丸ゴシック体E" panose="020F0900000000000000" pitchFamily="50" charset="-128"/>
                <a:ea typeface="AR P丸ゴシック体E" panose="020F0900000000000000" pitchFamily="50" charset="-128"/>
              </a:rPr>
              <a:t>共助</a:t>
            </a:r>
          </a:p>
        </p:txBody>
      </p:sp>
      <p:sp>
        <p:nvSpPr>
          <p:cNvPr id="14" name="フローチャート: 結合子 13">
            <a:extLst>
              <a:ext uri="{FF2B5EF4-FFF2-40B4-BE49-F238E27FC236}">
                <a16:creationId xmlns:a16="http://schemas.microsoft.com/office/drawing/2014/main" id="{C80AA6BD-847E-7F5D-48FC-633BF722AAB6}"/>
              </a:ext>
            </a:extLst>
          </p:cNvPr>
          <p:cNvSpPr/>
          <p:nvPr/>
        </p:nvSpPr>
        <p:spPr>
          <a:xfrm>
            <a:off x="3042312" y="1306101"/>
            <a:ext cx="4154692" cy="1362001"/>
          </a:xfrm>
          <a:prstGeom prst="flowChartConnector">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accent5"/>
                </a:solidFill>
                <a:latin typeface="AR P丸ゴシック体E" panose="020F0900000000000000" pitchFamily="50" charset="-128"/>
                <a:ea typeface="AR P丸ゴシック体E" panose="020F0900000000000000" pitchFamily="50" charset="-128"/>
              </a:rPr>
              <a:t>防災</a:t>
            </a:r>
            <a:r>
              <a:rPr lang="ja-JP" altLang="en-US" sz="2400" dirty="0">
                <a:solidFill>
                  <a:schemeClr val="accent5"/>
                </a:solidFill>
                <a:latin typeface="AR P丸ゴシック体E" panose="020F0900000000000000" pitchFamily="50" charset="-128"/>
                <a:ea typeface="AR P丸ゴシック体E" panose="020F0900000000000000" pitchFamily="50" charset="-128"/>
              </a:rPr>
              <a:t>体制</a:t>
            </a:r>
            <a:endParaRPr kumimoji="1" lang="ja-JP" altLang="en-US" sz="1400" dirty="0">
              <a:solidFill>
                <a:schemeClr val="accent5"/>
              </a:solidFill>
              <a:latin typeface="AR P丸ゴシック体E" panose="020F0900000000000000" pitchFamily="50" charset="-128"/>
              <a:ea typeface="AR P丸ゴシック体E" panose="020F0900000000000000" pitchFamily="50" charset="-128"/>
            </a:endParaRPr>
          </a:p>
        </p:txBody>
      </p:sp>
      <p:sp>
        <p:nvSpPr>
          <p:cNvPr id="6" name="テキスト ボックス 5">
            <a:extLst>
              <a:ext uri="{FF2B5EF4-FFF2-40B4-BE49-F238E27FC236}">
                <a16:creationId xmlns:a16="http://schemas.microsoft.com/office/drawing/2014/main" id="{C98786BF-457A-A825-46B0-6926107AEE99}"/>
              </a:ext>
            </a:extLst>
          </p:cNvPr>
          <p:cNvSpPr txBox="1"/>
          <p:nvPr/>
        </p:nvSpPr>
        <p:spPr>
          <a:xfrm>
            <a:off x="452100" y="920337"/>
            <a:ext cx="2844316" cy="400110"/>
          </a:xfrm>
          <a:prstGeom prst="rect">
            <a:avLst/>
          </a:prstGeom>
          <a:solidFill>
            <a:schemeClr val="accent5">
              <a:lumMod val="40000"/>
              <a:lumOff val="60000"/>
            </a:schemeClr>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kumimoji="1" lang="ja-JP" altLang="en-US" sz="2000" dirty="0">
                <a:latin typeface="AR P丸ゴシック体E" panose="020F0900000000000000" pitchFamily="50" charset="-128"/>
                <a:ea typeface="AR P丸ゴシック体E" panose="020F0900000000000000" pitchFamily="50" charset="-128"/>
              </a:rPr>
              <a:t>総合振興計画</a:t>
            </a:r>
          </a:p>
        </p:txBody>
      </p:sp>
      <p:sp>
        <p:nvSpPr>
          <p:cNvPr id="7" name="テキスト ボックス 6">
            <a:extLst>
              <a:ext uri="{FF2B5EF4-FFF2-40B4-BE49-F238E27FC236}">
                <a16:creationId xmlns:a16="http://schemas.microsoft.com/office/drawing/2014/main" id="{75866C96-AADD-7F14-71B9-1F70450DDAEF}"/>
              </a:ext>
            </a:extLst>
          </p:cNvPr>
          <p:cNvSpPr txBox="1"/>
          <p:nvPr/>
        </p:nvSpPr>
        <p:spPr>
          <a:xfrm>
            <a:off x="6688797" y="904162"/>
            <a:ext cx="2844316" cy="400110"/>
          </a:xfrm>
          <a:prstGeom prst="rect">
            <a:avLst/>
          </a:prstGeom>
          <a:solidFill>
            <a:schemeClr val="accent2">
              <a:lumMod val="20000"/>
              <a:lumOff val="80000"/>
            </a:schemeClr>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kumimoji="1" lang="ja-JP" altLang="en-US" sz="2000" dirty="0">
                <a:latin typeface="AR P丸ゴシック体E" panose="020F0900000000000000" pitchFamily="50" charset="-128"/>
                <a:ea typeface="AR P丸ゴシック体E" panose="020F0900000000000000" pitchFamily="50" charset="-128"/>
              </a:rPr>
              <a:t>国土強靭化計画</a:t>
            </a:r>
          </a:p>
        </p:txBody>
      </p:sp>
      <p:sp>
        <p:nvSpPr>
          <p:cNvPr id="2" name="四角形: 角を丸くする 1">
            <a:extLst>
              <a:ext uri="{FF2B5EF4-FFF2-40B4-BE49-F238E27FC236}">
                <a16:creationId xmlns:a16="http://schemas.microsoft.com/office/drawing/2014/main" id="{60128C57-C157-7DBD-D486-3913AB20230B}"/>
              </a:ext>
            </a:extLst>
          </p:cNvPr>
          <p:cNvSpPr/>
          <p:nvPr/>
        </p:nvSpPr>
        <p:spPr>
          <a:xfrm>
            <a:off x="706201" y="3108776"/>
            <a:ext cx="5117872" cy="389577"/>
          </a:xfrm>
          <a:prstGeom prst="roundRect">
            <a:avLst>
              <a:gd name="adj" fmla="val 49965"/>
            </a:avLst>
          </a:prstGeom>
          <a:solidFill>
            <a:srgbClr val="FFFF00"/>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lang="ja-JP" altLang="en-US"/>
            </a:pPr>
            <a:r>
              <a:rPr lang="ja-JP" altLang="en-US" sz="2400" b="1" dirty="0">
                <a:solidFill>
                  <a:schemeClr val="tx1"/>
                </a:solidFill>
              </a:rPr>
              <a:t>市民自助力・“互近助力” の向上</a:t>
            </a:r>
            <a:endParaRPr lang="en-US" altLang="ja-JP" sz="2400" b="1" dirty="0">
              <a:solidFill>
                <a:schemeClr val="tx1"/>
              </a:solidFill>
            </a:endParaRPr>
          </a:p>
        </p:txBody>
      </p:sp>
      <p:sp>
        <p:nvSpPr>
          <p:cNvPr id="3" name="四角形: 角を丸くする 2">
            <a:extLst>
              <a:ext uri="{FF2B5EF4-FFF2-40B4-BE49-F238E27FC236}">
                <a16:creationId xmlns:a16="http://schemas.microsoft.com/office/drawing/2014/main" id="{4B7DFF13-DBC8-8DB7-5078-8302D9407DDC}"/>
              </a:ext>
            </a:extLst>
          </p:cNvPr>
          <p:cNvSpPr/>
          <p:nvPr/>
        </p:nvSpPr>
        <p:spPr>
          <a:xfrm>
            <a:off x="3019896" y="4829744"/>
            <a:ext cx="4798198" cy="389577"/>
          </a:xfrm>
          <a:prstGeom prst="roundRect">
            <a:avLst>
              <a:gd name="adj" fmla="val 49965"/>
            </a:avLst>
          </a:prstGeom>
          <a:solidFill>
            <a:srgbClr val="FFFF00"/>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lang="ja-JP" altLang="en-US"/>
            </a:pPr>
            <a:r>
              <a:rPr lang="ja-JP" altLang="en-US" sz="2400" b="1" dirty="0">
                <a:solidFill>
                  <a:schemeClr val="tx1"/>
                </a:solidFill>
              </a:rPr>
              <a:t>地域医療と災害医療の連携体制</a:t>
            </a:r>
            <a:endParaRPr lang="en-US" altLang="ja-JP" sz="2400" b="1" dirty="0">
              <a:solidFill>
                <a:schemeClr val="tx1"/>
              </a:solidFill>
            </a:endParaRPr>
          </a:p>
        </p:txBody>
      </p:sp>
      <p:sp>
        <p:nvSpPr>
          <p:cNvPr id="10" name="四角形: 角を丸くする 9">
            <a:extLst>
              <a:ext uri="{FF2B5EF4-FFF2-40B4-BE49-F238E27FC236}">
                <a16:creationId xmlns:a16="http://schemas.microsoft.com/office/drawing/2014/main" id="{970D8F11-F0F6-F3C3-B8A7-7B3779011069}"/>
              </a:ext>
            </a:extLst>
          </p:cNvPr>
          <p:cNvSpPr/>
          <p:nvPr/>
        </p:nvSpPr>
        <p:spPr>
          <a:xfrm>
            <a:off x="706201" y="5744624"/>
            <a:ext cx="7224924" cy="389577"/>
          </a:xfrm>
          <a:prstGeom prst="roundRect">
            <a:avLst>
              <a:gd name="adj" fmla="val 49965"/>
            </a:avLst>
          </a:prstGeom>
          <a:solidFill>
            <a:srgbClr val="FFFF00"/>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lang="ja-JP" altLang="en-US"/>
            </a:pPr>
            <a:r>
              <a:rPr lang="ja-JP" altLang="en-US" sz="2400" b="1" dirty="0">
                <a:solidFill>
                  <a:schemeClr val="tx1"/>
                </a:solidFill>
              </a:rPr>
              <a:t>防災情報のデジタル化</a:t>
            </a:r>
            <a:endParaRPr lang="en-US" altLang="ja-JP" sz="2400" b="1" dirty="0">
              <a:solidFill>
                <a:schemeClr val="tx1"/>
              </a:solidFill>
            </a:endParaRPr>
          </a:p>
        </p:txBody>
      </p:sp>
      <p:sp>
        <p:nvSpPr>
          <p:cNvPr id="11" name="四角形: 角を丸くする 10">
            <a:extLst>
              <a:ext uri="{FF2B5EF4-FFF2-40B4-BE49-F238E27FC236}">
                <a16:creationId xmlns:a16="http://schemas.microsoft.com/office/drawing/2014/main" id="{1713D0D1-2CAD-6021-CC9F-0BC112753232}"/>
              </a:ext>
            </a:extLst>
          </p:cNvPr>
          <p:cNvSpPr/>
          <p:nvPr/>
        </p:nvSpPr>
        <p:spPr>
          <a:xfrm>
            <a:off x="2197055" y="3969024"/>
            <a:ext cx="5117872" cy="389577"/>
          </a:xfrm>
          <a:prstGeom prst="roundRect">
            <a:avLst>
              <a:gd name="adj" fmla="val 49965"/>
            </a:avLst>
          </a:prstGeom>
          <a:solidFill>
            <a:srgbClr val="FFFF00"/>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lang="ja-JP" altLang="en-US"/>
            </a:pPr>
            <a:r>
              <a:rPr lang="ja-JP" altLang="en-US" sz="2400" b="1" dirty="0">
                <a:solidFill>
                  <a:schemeClr val="tx1"/>
                </a:solidFill>
              </a:rPr>
              <a:t>災害対応のための組織力強化</a:t>
            </a:r>
            <a:endParaRPr lang="en-US" altLang="ja-JP" sz="2400" b="1" dirty="0">
              <a:solidFill>
                <a:schemeClr val="tx1"/>
              </a:solidFill>
            </a:endParaRPr>
          </a:p>
        </p:txBody>
      </p:sp>
      <p:cxnSp>
        <p:nvCxnSpPr>
          <p:cNvPr id="20" name="直線コネクタ 19">
            <a:extLst>
              <a:ext uri="{FF2B5EF4-FFF2-40B4-BE49-F238E27FC236}">
                <a16:creationId xmlns:a16="http://schemas.microsoft.com/office/drawing/2014/main" id="{A2E30A6C-7D7C-BD5C-A153-23968BC44225}"/>
              </a:ext>
            </a:extLst>
          </p:cNvPr>
          <p:cNvCxnSpPr>
            <a:cxnSpLocks/>
            <a:stCxn id="13" idx="2"/>
          </p:cNvCxnSpPr>
          <p:nvPr/>
        </p:nvCxnSpPr>
        <p:spPr>
          <a:xfrm>
            <a:off x="706203" y="2001749"/>
            <a:ext cx="0" cy="4574545"/>
          </a:xfrm>
          <a:prstGeom prst="line">
            <a:avLst/>
          </a:prstGeom>
          <a:ln w="9525">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B9C3FF91-E31F-204F-F685-0DB3E09AE75B}"/>
              </a:ext>
            </a:extLst>
          </p:cNvPr>
          <p:cNvCxnSpPr>
            <a:cxnSpLocks/>
            <a:stCxn id="18" idx="6"/>
          </p:cNvCxnSpPr>
          <p:nvPr/>
        </p:nvCxnSpPr>
        <p:spPr>
          <a:xfrm>
            <a:off x="9164783" y="1970001"/>
            <a:ext cx="12433" cy="4780649"/>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22E54D48-31E7-CFF5-1A99-D743EFCA1C92}"/>
              </a:ext>
            </a:extLst>
          </p:cNvPr>
          <p:cNvSpPr txBox="1"/>
          <p:nvPr/>
        </p:nvSpPr>
        <p:spPr>
          <a:xfrm>
            <a:off x="113765" y="3235650"/>
            <a:ext cx="461665" cy="3028629"/>
          </a:xfrm>
          <a:prstGeom prst="rect">
            <a:avLst/>
          </a:prstGeom>
          <a:solidFill>
            <a:schemeClr val="accent6">
              <a:lumMod val="20000"/>
              <a:lumOff val="80000"/>
            </a:schemeClr>
          </a:solidFill>
          <a:effectLst>
            <a:outerShdw blurRad="50800" dist="38100" dir="2700000" algn="tl" rotWithShape="0">
              <a:prstClr val="black">
                <a:alpha val="40000"/>
              </a:prstClr>
            </a:outerShdw>
          </a:effectLst>
        </p:spPr>
        <p:txBody>
          <a:bodyPr vert="eaVert" wrap="square" rtlCol="0">
            <a:spAutoFit/>
          </a:bodyPr>
          <a:lstStyle/>
          <a:p>
            <a:pPr algn="ct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改定版</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地域防災計画</a:t>
            </a:r>
          </a:p>
        </p:txBody>
      </p:sp>
      <p:sp>
        <p:nvSpPr>
          <p:cNvPr id="31" name="テキスト ボックス 30">
            <a:extLst>
              <a:ext uri="{FF2B5EF4-FFF2-40B4-BE49-F238E27FC236}">
                <a16:creationId xmlns:a16="http://schemas.microsoft.com/office/drawing/2014/main" id="{0934F932-4A2A-93C8-F6C1-8A1B8DE9DFFD}"/>
              </a:ext>
            </a:extLst>
          </p:cNvPr>
          <p:cNvSpPr txBox="1"/>
          <p:nvPr/>
        </p:nvSpPr>
        <p:spPr>
          <a:xfrm>
            <a:off x="4351635" y="2609357"/>
            <a:ext cx="1485022" cy="461665"/>
          </a:xfrm>
          <a:prstGeom prst="rect">
            <a:avLst/>
          </a:prstGeom>
          <a:noFill/>
        </p:spPr>
        <p:txBody>
          <a:bodyPr wrap="square" rtlCol="0">
            <a:spAutoFit/>
          </a:bodyPr>
          <a:lstStyle/>
          <a:p>
            <a:pPr algn="ctr"/>
            <a:r>
              <a:rPr kumimoji="1" lang="ja-JP" altLang="en-US" sz="2400" b="1" dirty="0">
                <a:solidFill>
                  <a:srgbClr val="FF0000"/>
                </a:solidFill>
                <a:latin typeface="BIZ UDPゴシック" panose="020B0400000000000000" pitchFamily="50" charset="-128"/>
                <a:ea typeface="BIZ UDPゴシック" panose="020B0400000000000000" pitchFamily="50" charset="-128"/>
              </a:rPr>
              <a:t>整合</a:t>
            </a:r>
          </a:p>
        </p:txBody>
      </p:sp>
      <p:sp>
        <p:nvSpPr>
          <p:cNvPr id="32" name="矢印: 上下 31">
            <a:extLst>
              <a:ext uri="{FF2B5EF4-FFF2-40B4-BE49-F238E27FC236}">
                <a16:creationId xmlns:a16="http://schemas.microsoft.com/office/drawing/2014/main" id="{887AADD6-B3D2-C0BC-AE04-C916928B025F}"/>
              </a:ext>
            </a:extLst>
          </p:cNvPr>
          <p:cNvSpPr/>
          <p:nvPr/>
        </p:nvSpPr>
        <p:spPr>
          <a:xfrm>
            <a:off x="3100459" y="2488889"/>
            <a:ext cx="373935" cy="496583"/>
          </a:xfrm>
          <a:prstGeom prst="upDownArrow">
            <a:avLst>
              <a:gd name="adj1" fmla="val 50000"/>
              <a:gd name="adj2" fmla="val 33698"/>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矢印: 上下 32">
            <a:extLst>
              <a:ext uri="{FF2B5EF4-FFF2-40B4-BE49-F238E27FC236}">
                <a16:creationId xmlns:a16="http://schemas.microsoft.com/office/drawing/2014/main" id="{B35FDBA7-1141-92A0-5E1D-FAF7B391D8A0}"/>
              </a:ext>
            </a:extLst>
          </p:cNvPr>
          <p:cNvSpPr/>
          <p:nvPr/>
        </p:nvSpPr>
        <p:spPr>
          <a:xfrm>
            <a:off x="6434831" y="2504917"/>
            <a:ext cx="373935" cy="496583"/>
          </a:xfrm>
          <a:prstGeom prst="upDownArrow">
            <a:avLst>
              <a:gd name="adj1" fmla="val 50000"/>
              <a:gd name="adj2" fmla="val 33698"/>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38970C65-FCFE-076C-F7B3-DF68182BFFD7}"/>
              </a:ext>
            </a:extLst>
          </p:cNvPr>
          <p:cNvSpPr txBox="1"/>
          <p:nvPr/>
        </p:nvSpPr>
        <p:spPr>
          <a:xfrm>
            <a:off x="721081" y="3488332"/>
            <a:ext cx="4430966"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★計画全体を貫く基本姿勢として明示</a:t>
            </a:r>
          </a:p>
        </p:txBody>
      </p:sp>
      <p:sp>
        <p:nvSpPr>
          <p:cNvPr id="35" name="テキスト ボックス 34">
            <a:extLst>
              <a:ext uri="{FF2B5EF4-FFF2-40B4-BE49-F238E27FC236}">
                <a16:creationId xmlns:a16="http://schemas.microsoft.com/office/drawing/2014/main" id="{51067A60-3AB6-B6A5-F11C-7D8CBCF7DA53}"/>
              </a:ext>
            </a:extLst>
          </p:cNvPr>
          <p:cNvSpPr txBox="1"/>
          <p:nvPr/>
        </p:nvSpPr>
        <p:spPr>
          <a:xfrm>
            <a:off x="706201" y="4372795"/>
            <a:ext cx="7084479"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★「地区における防災組織力」と「庁内組織力」の強化</a:t>
            </a:r>
          </a:p>
        </p:txBody>
      </p:sp>
      <p:sp>
        <p:nvSpPr>
          <p:cNvPr id="36" name="テキスト ボックス 35">
            <a:extLst>
              <a:ext uri="{FF2B5EF4-FFF2-40B4-BE49-F238E27FC236}">
                <a16:creationId xmlns:a16="http://schemas.microsoft.com/office/drawing/2014/main" id="{15BDAB56-A98F-24E8-6A0B-62E39B4596CA}"/>
              </a:ext>
            </a:extLst>
          </p:cNvPr>
          <p:cNvSpPr txBox="1"/>
          <p:nvPr/>
        </p:nvSpPr>
        <p:spPr>
          <a:xfrm>
            <a:off x="706201" y="5242709"/>
            <a:ext cx="6567799"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★医療連携体制の強化と感染症対策を念頭に置いた災害対応</a:t>
            </a:r>
          </a:p>
        </p:txBody>
      </p:sp>
      <p:sp>
        <p:nvSpPr>
          <p:cNvPr id="37" name="テキスト ボックス 36">
            <a:extLst>
              <a:ext uri="{FF2B5EF4-FFF2-40B4-BE49-F238E27FC236}">
                <a16:creationId xmlns:a16="http://schemas.microsoft.com/office/drawing/2014/main" id="{4B037ECF-F1C8-AACB-41CD-5672677BD54C}"/>
              </a:ext>
            </a:extLst>
          </p:cNvPr>
          <p:cNvSpPr txBox="1"/>
          <p:nvPr/>
        </p:nvSpPr>
        <p:spPr>
          <a:xfrm>
            <a:off x="721081" y="6137313"/>
            <a:ext cx="6567799"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★防災業務・災害対応・情報発信のデジタル化推進</a:t>
            </a:r>
          </a:p>
        </p:txBody>
      </p:sp>
      <p:sp>
        <p:nvSpPr>
          <p:cNvPr id="43" name="テキスト ボックス 42">
            <a:extLst>
              <a:ext uri="{FF2B5EF4-FFF2-40B4-BE49-F238E27FC236}">
                <a16:creationId xmlns:a16="http://schemas.microsoft.com/office/drawing/2014/main" id="{D82CCF8C-1D65-6C0D-5BC5-069A1EEFDC0A}"/>
              </a:ext>
            </a:extLst>
          </p:cNvPr>
          <p:cNvSpPr txBox="1"/>
          <p:nvPr/>
        </p:nvSpPr>
        <p:spPr>
          <a:xfrm>
            <a:off x="8626431" y="2828920"/>
            <a:ext cx="492443" cy="3828115"/>
          </a:xfrm>
          <a:prstGeom prst="rect">
            <a:avLst/>
          </a:prstGeom>
          <a:noFill/>
        </p:spPr>
        <p:txBody>
          <a:bodyPr vert="eaVert" wrap="square" rtlCol="0">
            <a:spAutoFit/>
          </a:bodyPr>
          <a:lstStyle/>
          <a:p>
            <a:pPr algn="ctr"/>
            <a:r>
              <a:rPr kumimoji="1" lang="ja-JP" altLang="en-US" sz="2000" dirty="0">
                <a:solidFill>
                  <a:schemeClr val="accent2">
                    <a:lumMod val="75000"/>
                  </a:schemeClr>
                </a:solidFill>
                <a:latin typeface="AR P丸ゴシック体E" panose="020F0900000000000000" pitchFamily="50" charset="-128"/>
                <a:ea typeface="AR P丸ゴシック体E" panose="020F0900000000000000" pitchFamily="50" charset="-128"/>
              </a:rPr>
              <a:t>総合力強化による減災の実現</a:t>
            </a:r>
          </a:p>
        </p:txBody>
      </p:sp>
      <p:sp>
        <p:nvSpPr>
          <p:cNvPr id="16" name="フローチャート: 結合子 15">
            <a:extLst>
              <a:ext uri="{FF2B5EF4-FFF2-40B4-BE49-F238E27FC236}">
                <a16:creationId xmlns:a16="http://schemas.microsoft.com/office/drawing/2014/main" id="{88ECC53B-DCE9-8DC0-22A5-F19E5561B768}"/>
              </a:ext>
            </a:extLst>
          </p:cNvPr>
          <p:cNvSpPr/>
          <p:nvPr/>
        </p:nvSpPr>
        <p:spPr>
          <a:xfrm>
            <a:off x="6210664" y="1430625"/>
            <a:ext cx="2342109" cy="417569"/>
          </a:xfrm>
          <a:prstGeom prst="flowChartConnector">
            <a:avLst/>
          </a:prstGeom>
          <a:solidFill>
            <a:schemeClr val="accent4">
              <a:lumMod val="20000"/>
              <a:lumOff val="80000"/>
            </a:schemeClr>
          </a:solidFill>
          <a:ln w="38100">
            <a:solidFill>
              <a:srgbClr val="FFC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accent2"/>
                </a:solidFill>
                <a:latin typeface="AR P丸ゴシック体E" panose="020F0900000000000000" pitchFamily="50" charset="-128"/>
                <a:ea typeface="AR P丸ゴシック体E" panose="020F0900000000000000" pitchFamily="50" charset="-128"/>
              </a:rPr>
              <a:t>社会機能維持</a:t>
            </a:r>
          </a:p>
        </p:txBody>
      </p:sp>
      <p:sp>
        <p:nvSpPr>
          <p:cNvPr id="17" name="フローチャート: 結合子 16">
            <a:extLst>
              <a:ext uri="{FF2B5EF4-FFF2-40B4-BE49-F238E27FC236}">
                <a16:creationId xmlns:a16="http://schemas.microsoft.com/office/drawing/2014/main" id="{F8DFF69B-DFB9-CEC0-8617-0D10A952EA0D}"/>
              </a:ext>
            </a:extLst>
          </p:cNvPr>
          <p:cNvSpPr/>
          <p:nvPr/>
        </p:nvSpPr>
        <p:spPr>
          <a:xfrm>
            <a:off x="6210664" y="2097886"/>
            <a:ext cx="2485595" cy="471206"/>
          </a:xfrm>
          <a:prstGeom prst="flowChartConnector">
            <a:avLst/>
          </a:prstGeom>
          <a:solidFill>
            <a:schemeClr val="accent4">
              <a:lumMod val="20000"/>
              <a:lumOff val="80000"/>
            </a:schemeClr>
          </a:solidFill>
          <a:ln w="38100">
            <a:solidFill>
              <a:srgbClr val="FFC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accent2"/>
                </a:solidFill>
                <a:latin typeface="AR P丸ゴシック体E" panose="020F0900000000000000" pitchFamily="50" charset="-128"/>
                <a:ea typeface="AR P丸ゴシック体E" panose="020F0900000000000000" pitchFamily="50" charset="-128"/>
              </a:rPr>
              <a:t>被害</a:t>
            </a:r>
            <a:r>
              <a:rPr lang="ja-JP" altLang="en-US" dirty="0">
                <a:solidFill>
                  <a:schemeClr val="accent2"/>
                </a:solidFill>
                <a:latin typeface="AR P丸ゴシック体E" panose="020F0900000000000000" pitchFamily="50" charset="-128"/>
                <a:ea typeface="AR P丸ゴシック体E" panose="020F0900000000000000" pitchFamily="50" charset="-128"/>
              </a:rPr>
              <a:t>軽減</a:t>
            </a:r>
            <a:endParaRPr kumimoji="1" lang="ja-JP" altLang="en-US" dirty="0">
              <a:solidFill>
                <a:schemeClr val="accent2"/>
              </a:solidFill>
              <a:latin typeface="AR P丸ゴシック体E" panose="020F0900000000000000" pitchFamily="50" charset="-128"/>
              <a:ea typeface="AR P丸ゴシック体E" panose="020F0900000000000000" pitchFamily="50" charset="-128"/>
            </a:endParaRPr>
          </a:p>
        </p:txBody>
      </p:sp>
      <p:sp>
        <p:nvSpPr>
          <p:cNvPr id="18" name="フローチャート: 結合子 17">
            <a:extLst>
              <a:ext uri="{FF2B5EF4-FFF2-40B4-BE49-F238E27FC236}">
                <a16:creationId xmlns:a16="http://schemas.microsoft.com/office/drawing/2014/main" id="{6BD44FC4-0908-8A45-202C-A7DD55EF3812}"/>
              </a:ext>
            </a:extLst>
          </p:cNvPr>
          <p:cNvSpPr/>
          <p:nvPr/>
        </p:nvSpPr>
        <p:spPr>
          <a:xfrm>
            <a:off x="7086348" y="1761216"/>
            <a:ext cx="2078435" cy="417569"/>
          </a:xfrm>
          <a:prstGeom prst="flowChartConnector">
            <a:avLst/>
          </a:prstGeom>
          <a:solidFill>
            <a:schemeClr val="accent4">
              <a:lumMod val="20000"/>
              <a:lumOff val="80000"/>
            </a:schemeClr>
          </a:solidFill>
          <a:ln w="38100">
            <a:solidFill>
              <a:srgbClr val="FFC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accent2"/>
                </a:solidFill>
                <a:latin typeface="AR P丸ゴシック体E" panose="020F0900000000000000" pitchFamily="50" charset="-128"/>
                <a:ea typeface="AR P丸ゴシック体E" panose="020F0900000000000000" pitchFamily="50" charset="-128"/>
              </a:rPr>
              <a:t>復旧・</a:t>
            </a:r>
            <a:r>
              <a:rPr lang="ja-JP" altLang="en-US" sz="1600" dirty="0">
                <a:solidFill>
                  <a:schemeClr val="accent2"/>
                </a:solidFill>
                <a:latin typeface="AR P丸ゴシック体E" panose="020F0900000000000000" pitchFamily="50" charset="-128"/>
                <a:ea typeface="AR P丸ゴシック体E" panose="020F0900000000000000" pitchFamily="50" charset="-128"/>
              </a:rPr>
              <a:t>回復</a:t>
            </a:r>
            <a:endParaRPr kumimoji="1" lang="ja-JP" altLang="en-US" sz="1600" dirty="0">
              <a:solidFill>
                <a:schemeClr val="accent2"/>
              </a:solidFill>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1442753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7CDA680-9858-D44A-254D-65847608051E}"/>
              </a:ext>
            </a:extLst>
          </p:cNvPr>
          <p:cNvSpPr>
            <a:spLocks noGrp="1"/>
          </p:cNvSpPr>
          <p:nvPr>
            <p:ph type="sldNum" sz="quarter" idx="12"/>
          </p:nvPr>
        </p:nvSpPr>
        <p:spPr>
          <a:xfrm>
            <a:off x="7586040" y="6387201"/>
            <a:ext cx="2078436" cy="365125"/>
          </a:xfrm>
        </p:spPr>
        <p:txBody>
          <a:bodyPr/>
          <a:lstStyle/>
          <a:p>
            <a:r>
              <a:rPr lang="en-US" altLang="ja-JP" dirty="0"/>
              <a:t>11</a:t>
            </a:r>
            <a:endParaRPr lang="ja-JP" altLang="en-US" dirty="0"/>
          </a:p>
        </p:txBody>
      </p:sp>
      <p:sp>
        <p:nvSpPr>
          <p:cNvPr id="5" name="四角形 150">
            <a:extLst>
              <a:ext uri="{FF2B5EF4-FFF2-40B4-BE49-F238E27FC236}">
                <a16:creationId xmlns:a16="http://schemas.microsoft.com/office/drawing/2014/main" id="{AE14E4A1-5306-5867-6EA5-9C8B97630975}"/>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情報アップデートのイメージ</a:t>
            </a:r>
            <a:endParaRPr kumimoji="1" lang="ja-JP" altLang="en-US" dirty="0">
              <a:solidFill>
                <a:schemeClr val="bg1"/>
              </a:solidFill>
              <a:latin typeface="AR丸ゴシック体E"/>
              <a:ea typeface="AR丸ゴシック体E"/>
            </a:endParaRPr>
          </a:p>
        </p:txBody>
      </p:sp>
      <p:sp>
        <p:nvSpPr>
          <p:cNvPr id="12" name="テキスト ボックス 11">
            <a:extLst>
              <a:ext uri="{FF2B5EF4-FFF2-40B4-BE49-F238E27FC236}">
                <a16:creationId xmlns:a16="http://schemas.microsoft.com/office/drawing/2014/main" id="{81F71729-C10B-9C92-ABFE-FBBFEA978FE5}"/>
              </a:ext>
            </a:extLst>
          </p:cNvPr>
          <p:cNvSpPr txBox="1"/>
          <p:nvPr/>
        </p:nvSpPr>
        <p:spPr>
          <a:xfrm>
            <a:off x="277193" y="1274493"/>
            <a:ext cx="9357626" cy="1754326"/>
          </a:xfrm>
          <a:prstGeom prst="rect">
            <a:avLst/>
          </a:prstGeom>
          <a:noFill/>
          <a:ln>
            <a:solidFill>
              <a:schemeClr val="tx1"/>
            </a:solidFill>
          </a:ln>
        </p:spPr>
        <p:txBody>
          <a:bodyPr wrap="square">
            <a:spAutoFit/>
          </a:bodyPr>
          <a:lstStyle/>
          <a:p>
            <a:r>
              <a:rPr lang="en-US" altLang="ja-JP" dirty="0">
                <a:latin typeface="ＭＳ 明朝" panose="02020609040205080304" pitchFamily="17" charset="-128"/>
                <a:ea typeface="ＭＳ 明朝" panose="02020609040205080304" pitchFamily="17" charset="-128"/>
              </a:rPr>
              <a:t>(2)</a:t>
            </a:r>
            <a:r>
              <a:rPr lang="ja-JP" altLang="en-US" dirty="0">
                <a:latin typeface="ＭＳ 明朝" panose="02020609040205080304" pitchFamily="17" charset="-128"/>
                <a:ea typeface="ＭＳ 明朝" panose="02020609040205080304" pitchFamily="17" charset="-128"/>
              </a:rPr>
              <a:t>　和光市の対策</a:t>
            </a:r>
          </a:p>
          <a:p>
            <a:pPr algn="r"/>
            <a:r>
              <a:rPr lang="en-US" altLang="ja-JP" dirty="0">
                <a:latin typeface="ＭＳ 明朝" panose="02020609040205080304" pitchFamily="17" charset="-128"/>
                <a:ea typeface="ＭＳ 明朝" panose="02020609040205080304" pitchFamily="17" charset="-128"/>
              </a:rPr>
              <a:t>【</a:t>
            </a:r>
            <a:r>
              <a:rPr lang="ja-JP" altLang="en-US" dirty="0">
                <a:latin typeface="ＭＳ 明朝" panose="02020609040205080304" pitchFamily="17" charset="-128"/>
                <a:ea typeface="ＭＳ 明朝" panose="02020609040205080304" pitchFamily="17" charset="-128"/>
              </a:rPr>
              <a:t>建築課、危機管理室、</a:t>
            </a:r>
            <a:r>
              <a:rPr lang="ja-JP" altLang="en-US" b="1" u="sng" dirty="0">
                <a:solidFill>
                  <a:srgbClr val="FF0000"/>
                </a:solidFill>
                <a:latin typeface="AR Pゴシック体M" panose="020B0600000000000000" pitchFamily="50" charset="-128"/>
                <a:ea typeface="AR Pゴシック体M" panose="020B0600000000000000" pitchFamily="50" charset="-128"/>
              </a:rPr>
              <a:t>総務人権課</a:t>
            </a:r>
            <a:r>
              <a:rPr lang="ja-JP" altLang="en-US" dirty="0">
                <a:latin typeface="ＭＳ 明朝" panose="02020609040205080304" pitchFamily="17" charset="-128"/>
                <a:ea typeface="ＭＳ 明朝" panose="02020609040205080304" pitchFamily="17" charset="-128"/>
              </a:rPr>
              <a:t>、都市整備課</a:t>
            </a:r>
            <a:r>
              <a:rPr lang="en-US" altLang="ja-JP" dirty="0">
                <a:latin typeface="ＭＳ 明朝" panose="02020609040205080304" pitchFamily="17" charset="-128"/>
                <a:ea typeface="ＭＳ 明朝" panose="02020609040205080304" pitchFamily="17" charset="-128"/>
              </a:rPr>
              <a:t>】</a:t>
            </a:r>
          </a:p>
          <a:p>
            <a:r>
              <a:rPr lang="ja-JP" altLang="en-US" dirty="0">
                <a:latin typeface="ＭＳ 明朝" panose="02020609040205080304" pitchFamily="17" charset="-128"/>
                <a:ea typeface="ＭＳ 明朝" panose="02020609040205080304" pitchFamily="17" charset="-128"/>
              </a:rPr>
              <a:t>　ア　耐震化の方針</a:t>
            </a:r>
          </a:p>
          <a:p>
            <a:r>
              <a:rPr lang="ja-JP" altLang="en-US" dirty="0">
                <a:latin typeface="ＭＳ 明朝" panose="02020609040205080304" pitchFamily="17" charset="-128"/>
                <a:ea typeface="ＭＳ 明朝" panose="02020609040205080304" pitchFamily="17" charset="-128"/>
              </a:rPr>
              <a:t>　　　市は、</a:t>
            </a:r>
            <a:r>
              <a:rPr lang="ja-JP" altLang="en-US" b="1" u="sng" dirty="0">
                <a:solidFill>
                  <a:srgbClr val="FF0000"/>
                </a:solidFill>
                <a:latin typeface="AR Pゴシック体M" panose="020B0600000000000000" pitchFamily="50" charset="-128"/>
                <a:ea typeface="AR Pゴシック体M" panose="020B0600000000000000" pitchFamily="50" charset="-128"/>
              </a:rPr>
              <a:t>和光市既存建築物耐震改修促進計画（計画期間：平成</a:t>
            </a:r>
            <a:r>
              <a:rPr lang="en-US" altLang="ja-JP" b="1" u="sng" dirty="0">
                <a:solidFill>
                  <a:srgbClr val="FF0000"/>
                </a:solidFill>
                <a:latin typeface="AR Pゴシック体M" panose="020B0600000000000000" pitchFamily="50" charset="-128"/>
                <a:ea typeface="AR Pゴシック体M" panose="020B0600000000000000" pitchFamily="50" charset="-128"/>
              </a:rPr>
              <a:t>28</a:t>
            </a:r>
            <a:r>
              <a:rPr lang="ja-JP" altLang="en-US" b="1" u="sng" dirty="0">
                <a:solidFill>
                  <a:srgbClr val="FF0000"/>
                </a:solidFill>
                <a:latin typeface="AR Pゴシック体M" panose="020B0600000000000000" pitchFamily="50" charset="-128"/>
                <a:ea typeface="AR Pゴシック体M" panose="020B0600000000000000" pitchFamily="50" charset="-128"/>
              </a:rPr>
              <a:t>年度～平成</a:t>
            </a:r>
            <a:r>
              <a:rPr lang="en-US" altLang="ja-JP" b="1" u="sng" dirty="0">
                <a:solidFill>
                  <a:srgbClr val="FF0000"/>
                </a:solidFill>
                <a:latin typeface="AR Pゴシック体M" panose="020B0600000000000000" pitchFamily="50" charset="-128"/>
                <a:ea typeface="AR Pゴシック体M" panose="020B0600000000000000" pitchFamily="50" charset="-128"/>
              </a:rPr>
              <a:t>32</a:t>
            </a:r>
            <a:r>
              <a:rPr lang="ja-JP" altLang="en-US" b="1" u="sng" dirty="0">
                <a:solidFill>
                  <a:srgbClr val="FF0000"/>
                </a:solidFill>
                <a:latin typeface="AR Pゴシック体M" panose="020B0600000000000000" pitchFamily="50" charset="-128"/>
                <a:ea typeface="AR Pゴシック体M" panose="020B0600000000000000" pitchFamily="50" charset="-128"/>
              </a:rPr>
              <a:t>年度、</a:t>
            </a:r>
            <a:endParaRPr lang="en-US" altLang="ja-JP" b="1" u="sng" dirty="0">
              <a:solidFill>
                <a:srgbClr val="FF0000"/>
              </a:solidFill>
              <a:latin typeface="AR Pゴシック体M" panose="020B0600000000000000" pitchFamily="50" charset="-128"/>
              <a:ea typeface="AR Pゴシック体M" panose="020B0600000000000000" pitchFamily="50" charset="-128"/>
            </a:endParaRPr>
          </a:p>
          <a:p>
            <a:r>
              <a:rPr lang="ja-JP" altLang="en-US" b="1" dirty="0">
                <a:solidFill>
                  <a:srgbClr val="FF0000"/>
                </a:solidFill>
                <a:latin typeface="AR Pゴシック体M" panose="020B0600000000000000" pitchFamily="50" charset="-128"/>
                <a:ea typeface="AR Pゴシック体M" panose="020B0600000000000000" pitchFamily="50" charset="-128"/>
              </a:rPr>
              <a:t>　　</a:t>
            </a:r>
            <a:r>
              <a:rPr lang="ja-JP" altLang="en-US" b="1" u="sng" dirty="0">
                <a:solidFill>
                  <a:srgbClr val="FF0000"/>
                </a:solidFill>
                <a:latin typeface="AR Pゴシック体M" panose="020B0600000000000000" pitchFamily="50" charset="-128"/>
                <a:ea typeface="AR Pゴシック体M" panose="020B0600000000000000" pitchFamily="50" charset="-128"/>
              </a:rPr>
              <a:t>平成</a:t>
            </a:r>
            <a:r>
              <a:rPr lang="en-US" altLang="ja-JP" b="1" u="sng" dirty="0">
                <a:solidFill>
                  <a:srgbClr val="FF0000"/>
                </a:solidFill>
                <a:latin typeface="AR Pゴシック体M" panose="020B0600000000000000" pitchFamily="50" charset="-128"/>
                <a:ea typeface="AR Pゴシック体M" panose="020B0600000000000000" pitchFamily="50" charset="-128"/>
              </a:rPr>
              <a:t>28</a:t>
            </a:r>
            <a:r>
              <a:rPr lang="ja-JP" altLang="en-US" b="1" u="sng" dirty="0">
                <a:solidFill>
                  <a:srgbClr val="FF0000"/>
                </a:solidFill>
                <a:latin typeface="AR Pゴシック体M" panose="020B0600000000000000" pitchFamily="50" charset="-128"/>
                <a:ea typeface="AR Pゴシック体M" panose="020B0600000000000000" pitchFamily="50" charset="-128"/>
              </a:rPr>
              <a:t>年</a:t>
            </a:r>
            <a:r>
              <a:rPr lang="en-US" altLang="ja-JP" b="1" u="sng" dirty="0">
                <a:solidFill>
                  <a:srgbClr val="FF0000"/>
                </a:solidFill>
                <a:latin typeface="AR Pゴシック体M" panose="020B0600000000000000" pitchFamily="50" charset="-128"/>
                <a:ea typeface="AR Pゴシック体M" panose="020B0600000000000000" pitchFamily="50" charset="-128"/>
              </a:rPr>
              <a:t>3</a:t>
            </a:r>
            <a:r>
              <a:rPr lang="ja-JP" altLang="en-US" b="1" u="sng" dirty="0">
                <a:solidFill>
                  <a:srgbClr val="FF0000"/>
                </a:solidFill>
                <a:latin typeface="AR Pゴシック体M" panose="020B0600000000000000" pitchFamily="50" charset="-128"/>
                <a:ea typeface="AR Pゴシック体M" panose="020B0600000000000000" pitchFamily="50" charset="-128"/>
              </a:rPr>
              <a:t>月改定）</a:t>
            </a:r>
            <a:r>
              <a:rPr lang="ja-JP" altLang="en-US" dirty="0">
                <a:latin typeface="ＭＳ 明朝" panose="02020609040205080304" pitchFamily="17" charset="-128"/>
                <a:ea typeface="ＭＳ 明朝" panose="02020609040205080304" pitchFamily="17" charset="-128"/>
              </a:rPr>
              <a:t>に基づき、建築物の耐震化を推進する。なお、一定期間ごとに耐</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　　震化の進捗状況を判断し、必要があれば見直しを行う。</a:t>
            </a:r>
          </a:p>
        </p:txBody>
      </p:sp>
      <p:sp>
        <p:nvSpPr>
          <p:cNvPr id="14" name="テキスト ボックス 13">
            <a:extLst>
              <a:ext uri="{FF2B5EF4-FFF2-40B4-BE49-F238E27FC236}">
                <a16:creationId xmlns:a16="http://schemas.microsoft.com/office/drawing/2014/main" id="{F26DCD48-7B2E-4F86-9F64-FAC9DE358416}"/>
              </a:ext>
            </a:extLst>
          </p:cNvPr>
          <p:cNvSpPr txBox="1"/>
          <p:nvPr/>
        </p:nvSpPr>
        <p:spPr>
          <a:xfrm>
            <a:off x="6501172" y="864650"/>
            <a:ext cx="3289070" cy="369332"/>
          </a:xfrm>
          <a:prstGeom prst="rect">
            <a:avLst/>
          </a:prstGeom>
          <a:noFill/>
        </p:spPr>
        <p:txBody>
          <a:bodyPr wrap="square">
            <a:spAutoFit/>
          </a:bodyPr>
          <a:lstStyle/>
          <a:p>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Ⅲ</a:t>
            </a:r>
            <a:r>
              <a:rPr lang="ja-JP" altLang="en-US" dirty="0">
                <a:latin typeface="ＭＳ 明朝" panose="02020609040205080304" pitchFamily="17" charset="-128"/>
                <a:ea typeface="ＭＳ 明朝" panose="02020609040205080304" pitchFamily="17" charset="-128"/>
              </a:rPr>
              <a:t>震災対策編　</a:t>
            </a:r>
            <a:r>
              <a:rPr lang="en-US" altLang="ja-JP" dirty="0">
                <a:latin typeface="ＭＳ 明朝" panose="02020609040205080304" pitchFamily="17" charset="-128"/>
                <a:ea typeface="ＭＳ 明朝" panose="02020609040205080304" pitchFamily="17" charset="-128"/>
              </a:rPr>
              <a:t>23</a:t>
            </a:r>
            <a:r>
              <a:rPr lang="ja-JP" altLang="en-US" dirty="0">
                <a:latin typeface="ＭＳ 明朝" panose="02020609040205080304" pitchFamily="17" charset="-128"/>
                <a:ea typeface="ＭＳ 明朝" panose="02020609040205080304" pitchFamily="17" charset="-128"/>
              </a:rPr>
              <a:t>ページ≫</a:t>
            </a:r>
            <a:endParaRPr lang="en-US" altLang="ja-JP" dirty="0">
              <a:latin typeface="ＭＳ 明朝" panose="02020609040205080304" pitchFamily="17" charset="-128"/>
              <a:ea typeface="ＭＳ 明朝" panose="02020609040205080304" pitchFamily="17" charset="-128"/>
            </a:endParaRPr>
          </a:p>
        </p:txBody>
      </p:sp>
      <p:sp>
        <p:nvSpPr>
          <p:cNvPr id="15" name="テキスト ボックス 14">
            <a:extLst>
              <a:ext uri="{FF2B5EF4-FFF2-40B4-BE49-F238E27FC236}">
                <a16:creationId xmlns:a16="http://schemas.microsoft.com/office/drawing/2014/main" id="{9A1D31B7-EE65-3253-11AF-7554D0599BB1}"/>
              </a:ext>
            </a:extLst>
          </p:cNvPr>
          <p:cNvSpPr txBox="1"/>
          <p:nvPr/>
        </p:nvSpPr>
        <p:spPr>
          <a:xfrm>
            <a:off x="263915" y="873356"/>
            <a:ext cx="6813321" cy="369332"/>
          </a:xfrm>
          <a:prstGeom prst="rect">
            <a:avLst/>
          </a:prstGeom>
          <a:noFill/>
        </p:spPr>
        <p:txBody>
          <a:bodyPr wrap="square">
            <a:spAutoFit/>
          </a:bodyPr>
          <a:lstStyle/>
          <a:p>
            <a:r>
              <a:rPr lang="ja-JP" altLang="en-US" dirty="0">
                <a:latin typeface="AR P丸ゴシック体E" panose="020F0900000000000000" pitchFamily="50" charset="-128"/>
                <a:ea typeface="AR P丸ゴシック体E" panose="020F0900000000000000" pitchFamily="50" charset="-128"/>
              </a:rPr>
              <a:t>例１：　課名の変更（修正）及び引用する計画の更新情報を反映</a:t>
            </a:r>
            <a:endParaRPr lang="en-US" altLang="ja-JP" dirty="0">
              <a:latin typeface="AR P丸ゴシック体E" panose="020F0900000000000000" pitchFamily="50" charset="-128"/>
              <a:ea typeface="AR P丸ゴシック体E" panose="020F0900000000000000" pitchFamily="50" charset="-128"/>
            </a:endParaRPr>
          </a:p>
        </p:txBody>
      </p:sp>
      <p:sp>
        <p:nvSpPr>
          <p:cNvPr id="21" name="テキスト ボックス 20">
            <a:extLst>
              <a:ext uri="{FF2B5EF4-FFF2-40B4-BE49-F238E27FC236}">
                <a16:creationId xmlns:a16="http://schemas.microsoft.com/office/drawing/2014/main" id="{F9FCE451-9283-2C18-28C3-7F2DB5E3D51A}"/>
              </a:ext>
            </a:extLst>
          </p:cNvPr>
          <p:cNvSpPr txBox="1"/>
          <p:nvPr/>
        </p:nvSpPr>
        <p:spPr>
          <a:xfrm>
            <a:off x="2664614" y="3461762"/>
            <a:ext cx="4955176" cy="369332"/>
          </a:xfrm>
          <a:prstGeom prst="rect">
            <a:avLst/>
          </a:prstGeom>
          <a:noFill/>
        </p:spPr>
        <p:txBody>
          <a:bodyPr wrap="square">
            <a:spAutoFit/>
          </a:bodyPr>
          <a:lstStyle/>
          <a:p>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Ⅲ</a:t>
            </a:r>
            <a:r>
              <a:rPr lang="ja-JP" altLang="en-US" dirty="0">
                <a:latin typeface="ＭＳ 明朝" panose="02020609040205080304" pitchFamily="17" charset="-128"/>
                <a:ea typeface="ＭＳ 明朝" panose="02020609040205080304" pitchFamily="17" charset="-128"/>
              </a:rPr>
              <a:t>震災対策編　</a:t>
            </a:r>
            <a:r>
              <a:rPr lang="en-US" altLang="ja-JP" dirty="0">
                <a:latin typeface="ＭＳ 明朝" panose="02020609040205080304" pitchFamily="17" charset="-128"/>
                <a:ea typeface="ＭＳ 明朝" panose="02020609040205080304" pitchFamily="17" charset="-128"/>
              </a:rPr>
              <a:t>139</a:t>
            </a:r>
            <a:r>
              <a:rPr lang="ja-JP" altLang="en-US" dirty="0">
                <a:latin typeface="ＭＳ 明朝" panose="02020609040205080304" pitchFamily="17" charset="-128"/>
                <a:ea typeface="ＭＳ 明朝" panose="02020609040205080304" pitchFamily="17" charset="-128"/>
              </a:rPr>
              <a:t>ページ≫</a:t>
            </a:r>
            <a:endParaRPr lang="en-US" altLang="ja-JP" dirty="0">
              <a:latin typeface="ＭＳ 明朝" panose="02020609040205080304" pitchFamily="17" charset="-128"/>
              <a:ea typeface="ＭＳ 明朝" panose="02020609040205080304" pitchFamily="17" charset="-128"/>
            </a:endParaRPr>
          </a:p>
        </p:txBody>
      </p:sp>
      <p:sp>
        <p:nvSpPr>
          <p:cNvPr id="22" name="テキスト ボックス 21">
            <a:extLst>
              <a:ext uri="{FF2B5EF4-FFF2-40B4-BE49-F238E27FC236}">
                <a16:creationId xmlns:a16="http://schemas.microsoft.com/office/drawing/2014/main" id="{40C7A0D7-60E4-A6EE-36B9-52476FFED3C7}"/>
              </a:ext>
            </a:extLst>
          </p:cNvPr>
          <p:cNvSpPr txBox="1"/>
          <p:nvPr/>
        </p:nvSpPr>
        <p:spPr>
          <a:xfrm>
            <a:off x="264408" y="3453824"/>
            <a:ext cx="2852388" cy="369332"/>
          </a:xfrm>
          <a:prstGeom prst="rect">
            <a:avLst/>
          </a:prstGeom>
          <a:noFill/>
        </p:spPr>
        <p:txBody>
          <a:bodyPr wrap="square">
            <a:spAutoFit/>
          </a:bodyPr>
          <a:lstStyle/>
          <a:p>
            <a:r>
              <a:rPr lang="ja-JP" altLang="en-US" dirty="0">
                <a:latin typeface="AR P丸ゴシック体E" panose="020F0900000000000000" pitchFamily="50" charset="-128"/>
                <a:ea typeface="AR P丸ゴシック体E" panose="020F0900000000000000" pitchFamily="50" charset="-128"/>
              </a:rPr>
              <a:t>例２：　図表の情報修正</a:t>
            </a:r>
            <a:endParaRPr lang="en-US" altLang="ja-JP" dirty="0">
              <a:latin typeface="AR P丸ゴシック体E" panose="020F0900000000000000" pitchFamily="50" charset="-128"/>
              <a:ea typeface="AR P丸ゴシック体E" panose="020F0900000000000000" pitchFamily="50" charset="-128"/>
            </a:endParaRPr>
          </a:p>
        </p:txBody>
      </p:sp>
      <p:graphicFrame>
        <p:nvGraphicFramePr>
          <p:cNvPr id="26" name="表 25">
            <a:extLst>
              <a:ext uri="{FF2B5EF4-FFF2-40B4-BE49-F238E27FC236}">
                <a16:creationId xmlns:a16="http://schemas.microsoft.com/office/drawing/2014/main" id="{7004997A-604E-7D87-580F-97632E6F9D60}"/>
              </a:ext>
            </a:extLst>
          </p:cNvPr>
          <p:cNvGraphicFramePr>
            <a:graphicFrameLocks noGrp="1"/>
          </p:cNvGraphicFramePr>
          <p:nvPr>
            <p:extLst>
              <p:ext uri="{D42A27DB-BD31-4B8C-83A1-F6EECF244321}">
                <p14:modId xmlns:p14="http://schemas.microsoft.com/office/powerpoint/2010/main" val="3199776341"/>
              </p:ext>
            </p:extLst>
          </p:nvPr>
        </p:nvGraphicFramePr>
        <p:xfrm>
          <a:off x="704528" y="3902329"/>
          <a:ext cx="6899765" cy="2517545"/>
        </p:xfrm>
        <a:graphic>
          <a:graphicData uri="http://schemas.openxmlformats.org/drawingml/2006/table">
            <a:tbl>
              <a:tblPr firstRow="1" bandRow="1">
                <a:tableStyleId>{5C22544A-7EE6-4342-B048-85BDC9FD1C3A}</a:tableStyleId>
              </a:tblPr>
              <a:tblGrid>
                <a:gridCol w="2101787">
                  <a:extLst>
                    <a:ext uri="{9D8B030D-6E8A-4147-A177-3AD203B41FA5}">
                      <a16:colId xmlns:a16="http://schemas.microsoft.com/office/drawing/2014/main" val="3572252844"/>
                    </a:ext>
                  </a:extLst>
                </a:gridCol>
                <a:gridCol w="1678633">
                  <a:extLst>
                    <a:ext uri="{9D8B030D-6E8A-4147-A177-3AD203B41FA5}">
                      <a16:colId xmlns:a16="http://schemas.microsoft.com/office/drawing/2014/main" val="52872534"/>
                    </a:ext>
                  </a:extLst>
                </a:gridCol>
                <a:gridCol w="864096">
                  <a:extLst>
                    <a:ext uri="{9D8B030D-6E8A-4147-A177-3AD203B41FA5}">
                      <a16:colId xmlns:a16="http://schemas.microsoft.com/office/drawing/2014/main" val="3035453972"/>
                    </a:ext>
                  </a:extLst>
                </a:gridCol>
                <a:gridCol w="878007">
                  <a:extLst>
                    <a:ext uri="{9D8B030D-6E8A-4147-A177-3AD203B41FA5}">
                      <a16:colId xmlns:a16="http://schemas.microsoft.com/office/drawing/2014/main" val="2261793986"/>
                    </a:ext>
                  </a:extLst>
                </a:gridCol>
                <a:gridCol w="1377242">
                  <a:extLst>
                    <a:ext uri="{9D8B030D-6E8A-4147-A177-3AD203B41FA5}">
                      <a16:colId xmlns:a16="http://schemas.microsoft.com/office/drawing/2014/main" val="3822803261"/>
                    </a:ext>
                  </a:extLst>
                </a:gridCol>
              </a:tblGrid>
              <a:tr h="29032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ＭＳ 明朝" panose="02020609040205080304" pitchFamily="17" charset="-128"/>
                          <a:ea typeface="ＭＳ 明朝" panose="02020609040205080304" pitchFamily="17" charset="-128"/>
                        </a:rPr>
                        <a:t>名称</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2">
                  <a:txBody>
                    <a:bodyPr/>
                    <a:lstStyle/>
                    <a:p>
                      <a:pPr algn="ctr"/>
                      <a:r>
                        <a:rPr kumimoji="1" lang="ja-JP" altLang="en-US" sz="1200" b="0" dirty="0">
                          <a:solidFill>
                            <a:schemeClr val="tx1"/>
                          </a:solidFill>
                          <a:latin typeface="ＭＳ 明朝" panose="02020609040205080304" pitchFamily="17" charset="-128"/>
                          <a:ea typeface="ＭＳ 明朝" panose="02020609040205080304" pitchFamily="17" charset="-128"/>
                        </a:rPr>
                        <a:t>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gridSpan="2">
                  <a:txBody>
                    <a:bodyPr/>
                    <a:lstStyle/>
                    <a:p>
                      <a:pPr algn="ctr"/>
                      <a:r>
                        <a:rPr kumimoji="1" lang="ja-JP" altLang="en-US" sz="1200" b="0" dirty="0">
                          <a:solidFill>
                            <a:schemeClr val="tx1"/>
                          </a:solidFill>
                          <a:latin typeface="ＭＳ 明朝" panose="02020609040205080304" pitchFamily="17" charset="-128"/>
                          <a:ea typeface="ＭＳ 明朝" panose="02020609040205080304" pitchFamily="17" charset="-128"/>
                        </a:rPr>
                        <a:t>面積（㎡）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2">
                  <a:txBody>
                    <a:bodyPr/>
                    <a:lstStyle/>
                    <a:p>
                      <a:pPr algn="ctr"/>
                      <a:r>
                        <a:rPr kumimoji="1" lang="ja-JP" altLang="en-US" sz="1200" b="0" dirty="0">
                          <a:solidFill>
                            <a:schemeClr val="tx1"/>
                          </a:solidFill>
                          <a:latin typeface="ＭＳ 明朝" panose="02020609040205080304" pitchFamily="17" charset="-128"/>
                          <a:ea typeface="ＭＳ 明朝" panose="02020609040205080304" pitchFamily="17" charset="-128"/>
                        </a:rPr>
                        <a:t>仮設可能量</a:t>
                      </a:r>
                      <a:endParaRPr kumimoji="1" lang="en-US" altLang="ja-JP" sz="1200" b="0" dirty="0">
                        <a:solidFill>
                          <a:schemeClr val="tx1"/>
                        </a:solidFill>
                        <a:latin typeface="ＭＳ 明朝" panose="02020609040205080304" pitchFamily="17" charset="-128"/>
                        <a:ea typeface="ＭＳ 明朝" panose="02020609040205080304" pitchFamily="17" charset="-128"/>
                      </a:endParaRPr>
                    </a:p>
                    <a:p>
                      <a:pPr algn="ctr"/>
                      <a:r>
                        <a:rPr kumimoji="1" lang="ja-JP" altLang="en-US" sz="1200" b="0" dirty="0">
                          <a:solidFill>
                            <a:schemeClr val="tx1"/>
                          </a:solidFill>
                          <a:latin typeface="ＭＳ 明朝" panose="02020609040205080304" pitchFamily="17" charset="-128"/>
                          <a:ea typeface="ＭＳ 明朝" panose="02020609040205080304" pitchFamily="17" charset="-128"/>
                        </a:rPr>
                        <a:t>の目安</a:t>
                      </a:r>
                      <a:endParaRPr kumimoji="1" lang="en-US" altLang="ja-JP" sz="1200" b="0" dirty="0">
                        <a:solidFill>
                          <a:schemeClr val="tx1"/>
                        </a:solidFill>
                        <a:latin typeface="ＭＳ 明朝" panose="02020609040205080304" pitchFamily="17" charset="-128"/>
                        <a:ea typeface="ＭＳ 明朝" panose="02020609040205080304" pitchFamily="17" charset="-128"/>
                      </a:endParaRPr>
                    </a:p>
                    <a:p>
                      <a:pPr algn="ctr"/>
                      <a:r>
                        <a:rPr kumimoji="1" lang="ja-JP" altLang="en-US" sz="1200" b="0" dirty="0">
                          <a:solidFill>
                            <a:schemeClr val="tx1"/>
                          </a:solidFill>
                          <a:latin typeface="ＭＳ 明朝" panose="02020609040205080304" pitchFamily="17" charset="-128"/>
                          <a:ea typeface="ＭＳ 明朝" panose="02020609040205080304" pitchFamily="17"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77551433"/>
                  </a:ext>
                </a:extLst>
              </a:tr>
              <a:tr h="173711">
                <a:tc v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chemeClr val="tx1"/>
                          </a:solidFill>
                          <a:latin typeface="ＭＳ 明朝" panose="02020609040205080304" pitchFamily="17" charset="-128"/>
                          <a:ea typeface="ＭＳ 明朝" panose="02020609040205080304" pitchFamily="17" charset="-128"/>
                        </a:rPr>
                        <a:t>総面積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chemeClr val="tx1"/>
                          </a:solidFill>
                          <a:latin typeface="ＭＳ 明朝" panose="02020609040205080304" pitchFamily="17" charset="-128"/>
                          <a:ea typeface="ＭＳ 明朝" panose="02020609040205080304" pitchFamily="17" charset="-128"/>
                        </a:rPr>
                        <a:t>有効面積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47135532"/>
                  </a:ext>
                </a:extLst>
              </a:tr>
              <a:tr h="284053">
                <a:tc>
                  <a:txBody>
                    <a:bodyPr/>
                    <a:lstStyle/>
                    <a:p>
                      <a:r>
                        <a:rPr kumimoji="1" lang="ja-JP" altLang="en-US" sz="1200" dirty="0"/>
                        <a:t>旧清掃センター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t>新倉</a:t>
                      </a:r>
                      <a:r>
                        <a:rPr kumimoji="1" lang="en-US" altLang="ja-JP" sz="1200" dirty="0"/>
                        <a:t>8-2592-1</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a:t>2,559</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a:t>1,791</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a:t>3,582</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7228299"/>
                  </a:ext>
                </a:extLst>
              </a:tr>
              <a:tr h="284053">
                <a:tc>
                  <a:txBody>
                    <a:bodyPr/>
                    <a:lstStyle/>
                    <a:p>
                      <a:r>
                        <a:rPr kumimoji="1" lang="ja-JP" altLang="en-US" sz="1200" strike="sngStrike" dirty="0"/>
                        <a:t>荒川河川敷運動公園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strike="sngStrike" dirty="0"/>
                        <a:t>新倉・下新倉地内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strike="sngStrike" dirty="0"/>
                        <a:t>86,397</a:t>
                      </a:r>
                      <a:endParaRPr kumimoji="1" lang="ja-JP" altLang="en-US" sz="1200" strike="sngStrik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strike="sngStrike" dirty="0"/>
                        <a:t>60,478</a:t>
                      </a:r>
                      <a:endParaRPr kumimoji="1" lang="ja-JP" altLang="en-US" sz="1200" strike="sngStrik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strike="sngStrike" dirty="0"/>
                        <a:t>120,956</a:t>
                      </a:r>
                      <a:endParaRPr kumimoji="1" lang="ja-JP" altLang="en-US" sz="1200" strike="sngStrik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9791361"/>
                  </a:ext>
                </a:extLst>
              </a:tr>
              <a:tr h="284053">
                <a:tc>
                  <a:txBody>
                    <a:bodyPr/>
                    <a:lstStyle/>
                    <a:p>
                      <a:r>
                        <a:rPr kumimoji="1" lang="ja-JP" altLang="en-US" sz="1200" dirty="0"/>
                        <a:t>運動場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t>南</a:t>
                      </a:r>
                      <a:r>
                        <a:rPr kumimoji="1" lang="en-US" altLang="ja-JP" sz="1200" dirty="0"/>
                        <a:t>2-1535-11</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a:t>21,975</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a:t>15,383</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a:t>30,765</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7382443"/>
                  </a:ext>
                </a:extLst>
              </a:tr>
              <a:tr h="284053">
                <a:tc>
                  <a:txBody>
                    <a:bodyPr/>
                    <a:lstStyle/>
                    <a:p>
                      <a:r>
                        <a:rPr kumimoji="1" lang="ja-JP" altLang="en-US" sz="1200" u="none" strike="sngStrike" dirty="0"/>
                        <a:t>坂下庭球場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u="none" strike="sngStrike" dirty="0"/>
                        <a:t>下新倉</a:t>
                      </a:r>
                      <a:r>
                        <a:rPr kumimoji="1" lang="en-US" altLang="ja-JP" sz="1200" u="none" strike="sngStrike" dirty="0"/>
                        <a:t>4-769-3</a:t>
                      </a:r>
                      <a:endParaRPr kumimoji="1" lang="ja-JP" altLang="en-US" sz="1200" u="none" strike="sngStrik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u="none" strike="sngStrike" dirty="0"/>
                        <a:t>1,989</a:t>
                      </a:r>
                      <a:endParaRPr kumimoji="1" lang="ja-JP" altLang="en-US" sz="1200" u="none" strike="sngStrik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u="none" strike="sngStrike" dirty="0"/>
                        <a:t>1,392</a:t>
                      </a:r>
                      <a:endParaRPr kumimoji="1" lang="ja-JP" altLang="en-US" sz="1200" u="none" strike="sngStrik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u="none" strike="sngStrike" dirty="0"/>
                        <a:t>2,785</a:t>
                      </a:r>
                      <a:endParaRPr kumimoji="1" lang="ja-JP" altLang="en-US" sz="1200" u="none" strike="sngStrik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0495065"/>
                  </a:ext>
                </a:extLst>
              </a:tr>
              <a:tr h="284053">
                <a:tc>
                  <a:txBody>
                    <a:bodyPr/>
                    <a:lstStyle/>
                    <a:p>
                      <a:r>
                        <a:rPr kumimoji="1" lang="ja-JP" altLang="en-US" sz="1200" dirty="0"/>
                        <a:t>花ノ木ゲートボール場・</a:t>
                      </a:r>
                      <a:endParaRPr kumimoji="1" lang="en-US" altLang="ja-JP" sz="1200" dirty="0"/>
                    </a:p>
                    <a:p>
                      <a:r>
                        <a:rPr kumimoji="1" lang="ja-JP" altLang="en-US" sz="1200" dirty="0"/>
                        <a:t>花ノ木公園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t>新倉</a:t>
                      </a:r>
                      <a:r>
                        <a:rPr kumimoji="1" lang="en-US" altLang="ja-JP" sz="1200" dirty="0"/>
                        <a:t>2-3450</a:t>
                      </a:r>
                    </a:p>
                    <a:p>
                      <a:r>
                        <a:rPr kumimoji="1" lang="ja-JP" altLang="en-US" sz="1200" dirty="0"/>
                        <a:t>新倉</a:t>
                      </a:r>
                      <a:r>
                        <a:rPr kumimoji="1" lang="en-US" altLang="ja-JP" sz="1200" dirty="0"/>
                        <a:t>2-3431</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a:t>1,710</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a:t>1,197</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a:t>2,394</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35884"/>
                  </a:ext>
                </a:extLst>
              </a:tr>
              <a:tr h="284053">
                <a:tc>
                  <a:txBody>
                    <a:bodyPr/>
                    <a:lstStyle/>
                    <a:p>
                      <a:r>
                        <a:rPr kumimoji="1" lang="ja-JP" altLang="en-US" sz="1200" b="1" u="sng" dirty="0">
                          <a:solidFill>
                            <a:srgbClr val="FF0000"/>
                          </a:solidFill>
                        </a:rPr>
                        <a:t>アグリパーク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1" u="sng" dirty="0">
                          <a:solidFill>
                            <a:srgbClr val="FF0000"/>
                          </a:solidFill>
                        </a:rPr>
                        <a:t>新倉</a:t>
                      </a:r>
                      <a:r>
                        <a:rPr kumimoji="1" lang="en-US" altLang="ja-JP" sz="1200" b="1" u="sng" dirty="0">
                          <a:solidFill>
                            <a:srgbClr val="FF0000"/>
                          </a:solidFill>
                        </a:rPr>
                        <a:t>8-10-30</a:t>
                      </a:r>
                      <a:endParaRPr kumimoji="1" lang="ja-JP" altLang="en-US" sz="1200" b="1" u="sng"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b="1" u="sng" dirty="0">
                          <a:solidFill>
                            <a:srgbClr val="FF0000"/>
                          </a:solidFill>
                        </a:rPr>
                        <a:t>2,593</a:t>
                      </a:r>
                      <a:endParaRPr kumimoji="1" lang="ja-JP" altLang="en-US" sz="1200" b="1" u="sng"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b="1" u="sng" dirty="0">
                          <a:solidFill>
                            <a:srgbClr val="FF0000"/>
                          </a:solidFill>
                        </a:rPr>
                        <a:t>1,815</a:t>
                      </a:r>
                      <a:endParaRPr kumimoji="1" lang="ja-JP" altLang="en-US" sz="1200" b="1" u="sng"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b="1" u="sng" dirty="0">
                          <a:solidFill>
                            <a:srgbClr val="FF0000"/>
                          </a:solidFill>
                        </a:rPr>
                        <a:t>3,630</a:t>
                      </a:r>
                      <a:endParaRPr kumimoji="1" lang="ja-JP" altLang="en-US" sz="1200" b="1" u="sng"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0665191"/>
                  </a:ext>
                </a:extLst>
              </a:tr>
            </a:tbl>
          </a:graphicData>
        </a:graphic>
      </p:graphicFrame>
      <p:sp>
        <p:nvSpPr>
          <p:cNvPr id="28" name="テキスト ボックス 27">
            <a:extLst>
              <a:ext uri="{FF2B5EF4-FFF2-40B4-BE49-F238E27FC236}">
                <a16:creationId xmlns:a16="http://schemas.microsoft.com/office/drawing/2014/main" id="{E4B80B4B-F95B-5E4B-62CE-ED896F31DA8B}"/>
              </a:ext>
            </a:extLst>
          </p:cNvPr>
          <p:cNvSpPr txBox="1"/>
          <p:nvPr/>
        </p:nvSpPr>
        <p:spPr>
          <a:xfrm>
            <a:off x="150216" y="4783633"/>
            <a:ext cx="576064" cy="307777"/>
          </a:xfrm>
          <a:prstGeom prst="rect">
            <a:avLst/>
          </a:prstGeom>
          <a:noFill/>
        </p:spPr>
        <p:txBody>
          <a:bodyPr wrap="square" rtlCol="0">
            <a:spAutoFit/>
          </a:bodyPr>
          <a:lstStyle/>
          <a:p>
            <a:pPr algn="r"/>
            <a:r>
              <a:rPr kumimoji="1" lang="ja-JP" altLang="en-US" sz="1400" b="1" dirty="0"/>
              <a:t>削除</a:t>
            </a:r>
          </a:p>
        </p:txBody>
      </p:sp>
      <p:sp>
        <p:nvSpPr>
          <p:cNvPr id="29" name="テキスト ボックス 28">
            <a:extLst>
              <a:ext uri="{FF2B5EF4-FFF2-40B4-BE49-F238E27FC236}">
                <a16:creationId xmlns:a16="http://schemas.microsoft.com/office/drawing/2014/main" id="{A9D85775-1E3B-BA2F-DE31-177AC95ED6B7}"/>
              </a:ext>
            </a:extLst>
          </p:cNvPr>
          <p:cNvSpPr txBox="1"/>
          <p:nvPr/>
        </p:nvSpPr>
        <p:spPr>
          <a:xfrm>
            <a:off x="150216" y="5408262"/>
            <a:ext cx="576064" cy="307777"/>
          </a:xfrm>
          <a:prstGeom prst="rect">
            <a:avLst/>
          </a:prstGeom>
          <a:noFill/>
        </p:spPr>
        <p:txBody>
          <a:bodyPr wrap="square" rtlCol="0">
            <a:spAutoFit/>
          </a:bodyPr>
          <a:lstStyle/>
          <a:p>
            <a:pPr algn="r"/>
            <a:r>
              <a:rPr kumimoji="1" lang="ja-JP" altLang="en-US" sz="1400" b="1" dirty="0"/>
              <a:t>削除</a:t>
            </a:r>
          </a:p>
        </p:txBody>
      </p:sp>
      <p:sp>
        <p:nvSpPr>
          <p:cNvPr id="30" name="テキスト ボックス 29">
            <a:extLst>
              <a:ext uri="{FF2B5EF4-FFF2-40B4-BE49-F238E27FC236}">
                <a16:creationId xmlns:a16="http://schemas.microsoft.com/office/drawing/2014/main" id="{55C0586B-3604-1E0D-0431-158A905C6A77}"/>
              </a:ext>
            </a:extLst>
          </p:cNvPr>
          <p:cNvSpPr txBox="1"/>
          <p:nvPr/>
        </p:nvSpPr>
        <p:spPr>
          <a:xfrm>
            <a:off x="150216" y="6124022"/>
            <a:ext cx="576064" cy="307777"/>
          </a:xfrm>
          <a:prstGeom prst="rect">
            <a:avLst/>
          </a:prstGeom>
          <a:noFill/>
        </p:spPr>
        <p:txBody>
          <a:bodyPr wrap="square" rtlCol="0">
            <a:spAutoFit/>
          </a:bodyPr>
          <a:lstStyle/>
          <a:p>
            <a:pPr algn="r"/>
            <a:r>
              <a:rPr lang="ja-JP" altLang="en-US" sz="1400" b="1" dirty="0">
                <a:solidFill>
                  <a:srgbClr val="FF0000"/>
                </a:solidFill>
              </a:rPr>
              <a:t>追加</a:t>
            </a:r>
            <a:endParaRPr kumimoji="1" lang="ja-JP" altLang="en-US" sz="1400" b="1" dirty="0">
              <a:solidFill>
                <a:srgbClr val="FF0000"/>
              </a:solidFill>
            </a:endParaRPr>
          </a:p>
        </p:txBody>
      </p:sp>
      <p:sp>
        <p:nvSpPr>
          <p:cNvPr id="31" name="吹き出し: 角を丸めた四角形 30">
            <a:extLst>
              <a:ext uri="{FF2B5EF4-FFF2-40B4-BE49-F238E27FC236}">
                <a16:creationId xmlns:a16="http://schemas.microsoft.com/office/drawing/2014/main" id="{C866C74C-02B7-63FF-7098-F969CE942D1B}"/>
              </a:ext>
            </a:extLst>
          </p:cNvPr>
          <p:cNvSpPr/>
          <p:nvPr/>
        </p:nvSpPr>
        <p:spPr>
          <a:xfrm>
            <a:off x="7077236" y="2774280"/>
            <a:ext cx="2424974" cy="679544"/>
          </a:xfrm>
          <a:prstGeom prst="wedgeRoundRectCallout">
            <a:avLst>
              <a:gd name="adj1" fmla="val -40984"/>
              <a:gd name="adj2" fmla="val -176859"/>
              <a:gd name="adj3" fmla="val 16667"/>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組織改正に伴う課名の変更（修正）</a:t>
            </a:r>
          </a:p>
        </p:txBody>
      </p:sp>
      <p:sp>
        <p:nvSpPr>
          <p:cNvPr id="32" name="吹き出し: 角を丸めた四角形 31">
            <a:extLst>
              <a:ext uri="{FF2B5EF4-FFF2-40B4-BE49-F238E27FC236}">
                <a16:creationId xmlns:a16="http://schemas.microsoft.com/office/drawing/2014/main" id="{E23DCCF7-DD13-BA2C-9426-CED6F29D771A}"/>
              </a:ext>
            </a:extLst>
          </p:cNvPr>
          <p:cNvSpPr/>
          <p:nvPr/>
        </p:nvSpPr>
        <p:spPr>
          <a:xfrm>
            <a:off x="3116796" y="2766539"/>
            <a:ext cx="3125552" cy="679544"/>
          </a:xfrm>
          <a:prstGeom prst="wedgeRoundRectCallout">
            <a:avLst>
              <a:gd name="adj1" fmla="val -51007"/>
              <a:gd name="adj2" fmla="val -105094"/>
              <a:gd name="adj3" fmla="val 16667"/>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引用計画の更新情報を反映</a:t>
            </a:r>
          </a:p>
        </p:txBody>
      </p:sp>
      <p:sp>
        <p:nvSpPr>
          <p:cNvPr id="34" name="四角形: 角を丸くする 33">
            <a:extLst>
              <a:ext uri="{FF2B5EF4-FFF2-40B4-BE49-F238E27FC236}">
                <a16:creationId xmlns:a16="http://schemas.microsoft.com/office/drawing/2014/main" id="{6B494D08-9D39-B537-3BB1-7DFCABE913F1}"/>
              </a:ext>
            </a:extLst>
          </p:cNvPr>
          <p:cNvSpPr/>
          <p:nvPr/>
        </p:nvSpPr>
        <p:spPr>
          <a:xfrm>
            <a:off x="150216" y="4783633"/>
            <a:ext cx="7611096" cy="1715414"/>
          </a:xfrm>
          <a:prstGeom prst="roundRect">
            <a:avLst>
              <a:gd name="adj" fmla="val 11590"/>
            </a:avLst>
          </a:prstGeom>
          <a:noFill/>
          <a:ln w="34925">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吹き出し: 角を丸めた四角形 32">
            <a:extLst>
              <a:ext uri="{FF2B5EF4-FFF2-40B4-BE49-F238E27FC236}">
                <a16:creationId xmlns:a16="http://schemas.microsoft.com/office/drawing/2014/main" id="{3237B3D3-4206-AB54-8935-B392C4C7081C}"/>
              </a:ext>
            </a:extLst>
          </p:cNvPr>
          <p:cNvSpPr/>
          <p:nvPr/>
        </p:nvSpPr>
        <p:spPr>
          <a:xfrm>
            <a:off x="7278576" y="4350690"/>
            <a:ext cx="2350186" cy="679544"/>
          </a:xfrm>
          <a:prstGeom prst="wedgeRoundRectCallout">
            <a:avLst>
              <a:gd name="adj1" fmla="val -82101"/>
              <a:gd name="adj2" fmla="val 131990"/>
              <a:gd name="adj3" fmla="val 16667"/>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図表内の情報の更新（加除・修正）</a:t>
            </a:r>
          </a:p>
        </p:txBody>
      </p:sp>
    </p:spTree>
    <p:extLst>
      <p:ext uri="{BB962C8B-B14F-4D97-AF65-F5344CB8AC3E}">
        <p14:creationId xmlns:p14="http://schemas.microsoft.com/office/powerpoint/2010/main" val="279295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 name="正方形/長方形 1138">
            <a:extLst>
              <a:ext uri="{FF2B5EF4-FFF2-40B4-BE49-F238E27FC236}">
                <a16:creationId xmlns:a16="http://schemas.microsoft.com/office/drawing/2014/main" id="{8C50CD59-151A-D3FC-EFAE-68BAE9820B7A}"/>
              </a:ext>
            </a:extLst>
          </p:cNvPr>
          <p:cNvSpPr/>
          <p:nvPr/>
        </p:nvSpPr>
        <p:spPr>
          <a:xfrm>
            <a:off x="2172406" y="5912108"/>
            <a:ext cx="2219177" cy="267673"/>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3" name="正方形/長方形 1092">
            <a:extLst>
              <a:ext uri="{FF2B5EF4-FFF2-40B4-BE49-F238E27FC236}">
                <a16:creationId xmlns:a16="http://schemas.microsoft.com/office/drawing/2014/main" id="{5980B41C-37EB-725D-0C91-513D91C1C8FD}"/>
              </a:ext>
            </a:extLst>
          </p:cNvPr>
          <p:cNvSpPr/>
          <p:nvPr/>
        </p:nvSpPr>
        <p:spPr>
          <a:xfrm>
            <a:off x="3389960" y="3690378"/>
            <a:ext cx="936104" cy="96042"/>
          </a:xfrm>
          <a:prstGeom prst="rect">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ECE7B43E-9D61-A912-E12E-9803A435371B}"/>
              </a:ext>
            </a:extLst>
          </p:cNvPr>
          <p:cNvSpPr/>
          <p:nvPr/>
        </p:nvSpPr>
        <p:spPr>
          <a:xfrm>
            <a:off x="3396972" y="3571224"/>
            <a:ext cx="936104" cy="88598"/>
          </a:xfrm>
          <a:prstGeom prst="rect">
            <a:avLst/>
          </a:prstGeom>
          <a:pattFill prst="pct20">
            <a:fgClr>
              <a:schemeClr val="accent1">
                <a:lumMod val="75000"/>
              </a:schemeClr>
            </a:fgClr>
            <a:bgClr>
              <a:schemeClr val="bg1"/>
            </a:bgClr>
          </a:pattFill>
          <a:ln>
            <a:solidFill>
              <a:schemeClr val="accent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F446AC59-A625-C6B0-824E-EB332CC47E05}"/>
              </a:ext>
            </a:extLst>
          </p:cNvPr>
          <p:cNvSpPr/>
          <p:nvPr/>
        </p:nvSpPr>
        <p:spPr>
          <a:xfrm>
            <a:off x="3402562" y="3428620"/>
            <a:ext cx="936104" cy="88598"/>
          </a:xfrm>
          <a:prstGeom prst="rect">
            <a:avLst/>
          </a:prstGeom>
          <a:pattFill prst="ltDnDiag">
            <a:fgClr>
              <a:schemeClr val="accent1">
                <a:lumMod val="75000"/>
              </a:schemeClr>
            </a:fgClr>
            <a:bgClr>
              <a:schemeClr val="bg1"/>
            </a:bgClr>
          </a:pattFill>
          <a:ln>
            <a:solidFill>
              <a:schemeClr val="accent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吹き出し: 線 20">
            <a:extLst>
              <a:ext uri="{FF2B5EF4-FFF2-40B4-BE49-F238E27FC236}">
                <a16:creationId xmlns:a16="http://schemas.microsoft.com/office/drawing/2014/main" id="{2BFEC227-D4CF-19CA-071B-FEDAA06FC12C}"/>
              </a:ext>
            </a:extLst>
          </p:cNvPr>
          <p:cNvSpPr/>
          <p:nvPr/>
        </p:nvSpPr>
        <p:spPr>
          <a:xfrm>
            <a:off x="4803847" y="936082"/>
            <a:ext cx="4364818" cy="431416"/>
          </a:xfrm>
          <a:prstGeom prst="borderCallout1">
            <a:avLst>
              <a:gd name="adj1" fmla="val 47814"/>
              <a:gd name="adj2" fmla="val -433"/>
              <a:gd name="adj3" fmla="val 598703"/>
              <a:gd name="adj4" fmla="val -20590"/>
            </a:avLst>
          </a:prstGeom>
          <a:pattFill prst="smConfetti">
            <a:fgClr>
              <a:schemeClr val="accent5">
                <a:lumMod val="20000"/>
                <a:lumOff val="80000"/>
              </a:schemeClr>
            </a:fgClr>
            <a:bgClr>
              <a:schemeClr val="bg1"/>
            </a:bgClr>
          </a:pattFill>
          <a:ln w="3175">
            <a:solidFill>
              <a:schemeClr val="tx1"/>
            </a:solidFill>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prstClr val="black"/>
                </a:solidFill>
                <a:latin typeface="游ゴシック"/>
                <a:ea typeface="游ゴシック" panose="020B0400000000000000" pitchFamily="50" charset="-128"/>
              </a:rPr>
              <a:t>法改正や</a:t>
            </a:r>
            <a:r>
              <a:rPr kumimoji="1" lang="ja-JP" altLang="en-US" sz="12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埼玉県の計画変更</a:t>
            </a:r>
            <a:r>
              <a:rPr lang="ja-JP" altLang="en-US" sz="1200" b="1" dirty="0">
                <a:solidFill>
                  <a:prstClr val="black"/>
                </a:solidFill>
                <a:latin typeface="游ゴシック"/>
                <a:ea typeface="游ゴシック" panose="020B0400000000000000" pitchFamily="50" charset="-128"/>
              </a:rPr>
              <a:t>等</a:t>
            </a:r>
            <a:br>
              <a:rPr lang="en-US" altLang="ja-JP" sz="1200" dirty="0">
                <a:solidFill>
                  <a:prstClr val="black"/>
                </a:solidFill>
                <a:latin typeface="游ゴシック"/>
                <a:ea typeface="游ゴシック" panose="020B0400000000000000" pitchFamily="50" charset="-128"/>
              </a:rPr>
            </a:br>
            <a:r>
              <a:rPr lang="en-US" altLang="ja-JP" sz="1200" dirty="0">
                <a:solidFill>
                  <a:prstClr val="black"/>
                </a:solidFill>
                <a:latin typeface="游ゴシック"/>
                <a:ea typeface="游ゴシック" panose="020B0400000000000000" pitchFamily="50" charset="-128"/>
              </a:rPr>
              <a:t>(</a:t>
            </a:r>
            <a:r>
              <a:rPr lang="ja-JP" altLang="en-US" sz="1200" dirty="0">
                <a:solidFill>
                  <a:prstClr val="black"/>
                </a:solidFill>
                <a:latin typeface="游ゴシック"/>
                <a:ea typeface="游ゴシック" panose="020B0400000000000000" pitchFamily="50" charset="-128"/>
              </a:rPr>
              <a:t>検討の結果、必要が認められれば計画に反映させる部分）</a:t>
            </a:r>
            <a:endParaRPr lang="en-US" altLang="ja-JP" sz="1200" dirty="0">
              <a:solidFill>
                <a:prstClr val="black"/>
              </a:solidFill>
              <a:latin typeface="游ゴシック"/>
              <a:ea typeface="游ゴシック" panose="020B0400000000000000" pitchFamily="50" charset="-128"/>
            </a:endParaRPr>
          </a:p>
        </p:txBody>
      </p:sp>
      <p:sp>
        <p:nvSpPr>
          <p:cNvPr id="9" name="吹き出し: 線 8">
            <a:extLst>
              <a:ext uri="{FF2B5EF4-FFF2-40B4-BE49-F238E27FC236}">
                <a16:creationId xmlns:a16="http://schemas.microsoft.com/office/drawing/2014/main" id="{3CC58006-D3AA-8711-0639-B42CF74FD49C}"/>
              </a:ext>
            </a:extLst>
          </p:cNvPr>
          <p:cNvSpPr/>
          <p:nvPr/>
        </p:nvSpPr>
        <p:spPr>
          <a:xfrm>
            <a:off x="237067" y="1767719"/>
            <a:ext cx="3657882" cy="445524"/>
          </a:xfrm>
          <a:prstGeom prst="borderCallout1">
            <a:avLst>
              <a:gd name="adj1" fmla="val 98891"/>
              <a:gd name="adj2" fmla="val 49520"/>
              <a:gd name="adj3" fmla="val 446003"/>
              <a:gd name="adj4" fmla="val 90416"/>
            </a:avLst>
          </a:prstGeom>
          <a:solidFill>
            <a:schemeClr val="accent2">
              <a:lumMod val="20000"/>
              <a:lumOff val="80000"/>
            </a:schemeClr>
          </a:solidFill>
          <a:ln w="3175">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専決処分により（会長）が専決できる事項</a:t>
            </a:r>
            <a:endParaRPr kumimoji="1" lang="en-US" altLang="ja-JP" sz="12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防災会議で議論する余地のない軽易・定型的な事項</a:t>
            </a:r>
            <a:endParaRPr kumimoji="1" lang="en-US" altLang="ja-JP" sz="105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p:txBody>
      </p:sp>
      <p:sp>
        <p:nvSpPr>
          <p:cNvPr id="1112" name="四角形 146"/>
          <p:cNvSpPr>
            <a:spLocks noGrp="1"/>
          </p:cNvSpPr>
          <p:nvPr>
            <p:ph type="sldNum" sz="quarter" idx="12"/>
          </p:nvPr>
        </p:nvSpPr>
        <p:spPr>
          <a:xfrm>
            <a:off x="7594550" y="6450737"/>
            <a:ext cx="2078436" cy="365125"/>
          </a:xfrm>
          <a:prstGeom prst="rect">
            <a:avLst/>
          </a:prstGeom>
        </p:spPr>
        <p:txBody>
          <a:bodyPr/>
          <a:lstStyle>
            <a:lvl1pPr>
              <a:defRPr>
                <a:solidFill>
                  <a:schemeClr val="tx1"/>
                </a:solidFill>
              </a:defRPr>
            </a:lvl1pPr>
          </a:lstStyle>
          <a:p>
            <a:r>
              <a:rPr lang="en-US" altLang="ja-JP" dirty="0"/>
              <a:t>12</a:t>
            </a:r>
            <a:endParaRPr lang="ja-JP" altLang="en-US" dirty="0"/>
          </a:p>
        </p:txBody>
      </p:sp>
      <p:sp>
        <p:nvSpPr>
          <p:cNvPr id="1113" name="四角形 150"/>
          <p:cNvSpPr>
            <a:spLocks noGrp="1"/>
          </p:cNvSpPr>
          <p:nvPr>
            <p:ph type="title"/>
          </p:nvPr>
        </p:nvSpPr>
        <p:spPr>
          <a:xfrm>
            <a:off x="236476" y="80628"/>
            <a:ext cx="9357627" cy="635139"/>
          </a:xfrm>
          <a:prstGeom prst="rect">
            <a:avLst/>
          </a:prstGeom>
          <a:solidFill>
            <a:schemeClr val="accent6">
              <a:lumMod val="75000"/>
            </a:schemeClr>
          </a:solidFill>
          <a:ln>
            <a:solidFill>
              <a:schemeClr val="tx1"/>
            </a:solidFill>
          </a:ln>
        </p:spPr>
        <p:txBody>
          <a:bodyPr>
            <a:normAutofit/>
          </a:bodyPr>
          <a:lstStyle/>
          <a:p>
            <a:pPr algn="l"/>
            <a:r>
              <a:rPr kumimoji="1" lang="ja-JP" altLang="en-US" sz="2800" dirty="0">
                <a:solidFill>
                  <a:schemeClr val="bg1"/>
                </a:solidFill>
                <a:latin typeface="AR丸ゴシック体E"/>
                <a:ea typeface="AR丸ゴシック体E"/>
              </a:rPr>
              <a:t>３年間での改定スケジュール①（期間・作業量）</a:t>
            </a:r>
            <a:endParaRPr kumimoji="1" lang="ja-JP" altLang="en-US" dirty="0">
              <a:solidFill>
                <a:schemeClr val="bg1"/>
              </a:solidFill>
              <a:latin typeface="AR丸ゴシック体E"/>
              <a:ea typeface="AR丸ゴシック体E"/>
            </a:endParaRPr>
          </a:p>
        </p:txBody>
      </p:sp>
      <p:sp>
        <p:nvSpPr>
          <p:cNvPr id="18" name="正方形/長方形 17">
            <a:extLst>
              <a:ext uri="{FF2B5EF4-FFF2-40B4-BE49-F238E27FC236}">
                <a16:creationId xmlns:a16="http://schemas.microsoft.com/office/drawing/2014/main" id="{3061EBBD-8E2B-6421-8005-63D530AE8D3A}"/>
              </a:ext>
            </a:extLst>
          </p:cNvPr>
          <p:cNvSpPr/>
          <p:nvPr/>
        </p:nvSpPr>
        <p:spPr>
          <a:xfrm>
            <a:off x="2176708" y="4353152"/>
            <a:ext cx="936104" cy="1371396"/>
          </a:xfrm>
          <a:prstGeom prst="rect">
            <a:avLst/>
          </a:prstGeom>
          <a:solidFill>
            <a:schemeClr val="accent6">
              <a:lumMod val="20000"/>
              <a:lumOff val="80000"/>
            </a:schemeClr>
          </a:solid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p:txBody>
      </p:sp>
      <p:sp>
        <p:nvSpPr>
          <p:cNvPr id="19" name="正方形/長方形 18">
            <a:extLst>
              <a:ext uri="{FF2B5EF4-FFF2-40B4-BE49-F238E27FC236}">
                <a16:creationId xmlns:a16="http://schemas.microsoft.com/office/drawing/2014/main" id="{DEA34108-86ED-FC62-F866-1FCCF14E396C}"/>
              </a:ext>
            </a:extLst>
          </p:cNvPr>
          <p:cNvSpPr/>
          <p:nvPr/>
        </p:nvSpPr>
        <p:spPr>
          <a:xfrm>
            <a:off x="2172406" y="3929183"/>
            <a:ext cx="936104" cy="380093"/>
          </a:xfrm>
          <a:prstGeom prst="rect">
            <a:avLst/>
          </a:prstGeom>
          <a:solidFill>
            <a:schemeClr val="accent6">
              <a:lumMod val="20000"/>
              <a:lumOff val="80000"/>
            </a:schemeClr>
          </a:solid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4C467C8C-ED3E-DE23-A7CB-56C82D35BD51}"/>
              </a:ext>
            </a:extLst>
          </p:cNvPr>
          <p:cNvSpPr/>
          <p:nvPr/>
        </p:nvSpPr>
        <p:spPr>
          <a:xfrm>
            <a:off x="2172406" y="3668344"/>
            <a:ext cx="936104" cy="216099"/>
          </a:xfrm>
          <a:prstGeom prst="rect">
            <a:avLst/>
          </a:prstGeom>
          <a:solidFill>
            <a:schemeClr val="accent6">
              <a:lumMod val="20000"/>
              <a:lumOff val="80000"/>
            </a:schemeClr>
          </a:solid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FEC1B71A-7D25-61D3-CE49-017CC1A4CB3E}"/>
              </a:ext>
            </a:extLst>
          </p:cNvPr>
          <p:cNvSpPr/>
          <p:nvPr/>
        </p:nvSpPr>
        <p:spPr>
          <a:xfrm>
            <a:off x="3399147" y="3838500"/>
            <a:ext cx="936104" cy="1884880"/>
          </a:xfrm>
          <a:prstGeom prst="rect">
            <a:avLst/>
          </a:prstGeom>
          <a:solidFill>
            <a:schemeClr val="accent6">
              <a:lumMod val="20000"/>
              <a:lumOff val="80000"/>
            </a:schemeClr>
          </a:solid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14A88688-62EA-5785-07E7-6AAD71B4704B}"/>
              </a:ext>
            </a:extLst>
          </p:cNvPr>
          <p:cNvSpPr/>
          <p:nvPr/>
        </p:nvSpPr>
        <p:spPr>
          <a:xfrm>
            <a:off x="4638772" y="3920765"/>
            <a:ext cx="936104" cy="503573"/>
          </a:xfrm>
          <a:prstGeom prst="rect">
            <a:avLst/>
          </a:prstGeom>
          <a:solidFill>
            <a:schemeClr val="accent6">
              <a:lumMod val="20000"/>
              <a:lumOff val="80000"/>
            </a:schemeClr>
          </a:solid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1204A62A-E91A-D4C4-2E66-5CEF0020CE2C}"/>
              </a:ext>
            </a:extLst>
          </p:cNvPr>
          <p:cNvSpPr/>
          <p:nvPr/>
        </p:nvSpPr>
        <p:spPr>
          <a:xfrm>
            <a:off x="4645303" y="2762684"/>
            <a:ext cx="936104" cy="1124172"/>
          </a:xfrm>
          <a:prstGeom prst="rect">
            <a:avLst/>
          </a:prstGeom>
          <a:solidFill>
            <a:schemeClr val="accent5">
              <a:lumMod val="40000"/>
              <a:lumOff val="60000"/>
            </a:schemeClr>
          </a:solidFill>
          <a:ln w="28575">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BC484C7-6190-920D-7A63-0469B9868C04}"/>
              </a:ext>
            </a:extLst>
          </p:cNvPr>
          <p:cNvSpPr/>
          <p:nvPr/>
        </p:nvSpPr>
        <p:spPr>
          <a:xfrm>
            <a:off x="4645535" y="2508030"/>
            <a:ext cx="936104" cy="88598"/>
          </a:xfrm>
          <a:prstGeom prst="rect">
            <a:avLst/>
          </a:prstGeom>
          <a:pattFill prst="pct20">
            <a:fgClr>
              <a:schemeClr val="accent1">
                <a:lumMod val="75000"/>
              </a:schemeClr>
            </a:fgClr>
            <a:bgClr>
              <a:schemeClr val="bg1"/>
            </a:bgClr>
          </a:pattFill>
          <a:ln>
            <a:solidFill>
              <a:schemeClr val="accent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34454DAA-1C12-5972-4CDF-8A38372BF918}"/>
              </a:ext>
            </a:extLst>
          </p:cNvPr>
          <p:cNvSpPr/>
          <p:nvPr/>
        </p:nvSpPr>
        <p:spPr>
          <a:xfrm>
            <a:off x="4645303" y="2365933"/>
            <a:ext cx="936104" cy="88598"/>
          </a:xfrm>
          <a:prstGeom prst="rect">
            <a:avLst/>
          </a:prstGeom>
          <a:pattFill prst="ltDnDiag">
            <a:fgClr>
              <a:schemeClr val="accent1">
                <a:lumMod val="75000"/>
              </a:schemeClr>
            </a:fgClr>
            <a:bgClr>
              <a:schemeClr val="bg1"/>
            </a:bgClr>
          </a:pattFill>
          <a:ln>
            <a:solidFill>
              <a:schemeClr val="accent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545E779B-9F8E-9B0D-0E87-DCC049DA0EA8}"/>
              </a:ext>
            </a:extLst>
          </p:cNvPr>
          <p:cNvSpPr/>
          <p:nvPr/>
        </p:nvSpPr>
        <p:spPr>
          <a:xfrm>
            <a:off x="5870152" y="5491636"/>
            <a:ext cx="936104" cy="88598"/>
          </a:xfrm>
          <a:prstGeom prst="rect">
            <a:avLst/>
          </a:prstGeom>
          <a:pattFill prst="pct20">
            <a:fgClr>
              <a:schemeClr val="accent1">
                <a:lumMod val="75000"/>
              </a:schemeClr>
            </a:fgClr>
            <a:bgClr>
              <a:schemeClr val="bg1"/>
            </a:bgClr>
          </a:pattFill>
          <a:ln>
            <a:solidFill>
              <a:schemeClr val="accent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1" name="正方形/長方形 1120">
            <a:extLst>
              <a:ext uri="{FF2B5EF4-FFF2-40B4-BE49-F238E27FC236}">
                <a16:creationId xmlns:a16="http://schemas.microsoft.com/office/drawing/2014/main" id="{0C336D1F-4972-9828-B213-6672B48A4B22}"/>
              </a:ext>
            </a:extLst>
          </p:cNvPr>
          <p:cNvSpPr/>
          <p:nvPr/>
        </p:nvSpPr>
        <p:spPr>
          <a:xfrm>
            <a:off x="5869920" y="5358248"/>
            <a:ext cx="936104" cy="88598"/>
          </a:xfrm>
          <a:prstGeom prst="rect">
            <a:avLst/>
          </a:prstGeom>
          <a:pattFill prst="ltDnDiag">
            <a:fgClr>
              <a:schemeClr val="accent1">
                <a:lumMod val="75000"/>
              </a:schemeClr>
            </a:fgClr>
            <a:bgClr>
              <a:schemeClr val="bg1"/>
            </a:bgClr>
          </a:pattFill>
          <a:ln>
            <a:solidFill>
              <a:schemeClr val="accent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2" name="正方形/長方形 1121">
            <a:extLst>
              <a:ext uri="{FF2B5EF4-FFF2-40B4-BE49-F238E27FC236}">
                <a16:creationId xmlns:a16="http://schemas.microsoft.com/office/drawing/2014/main" id="{5250B529-32D2-4CD9-98C9-128AB3E417D5}"/>
              </a:ext>
            </a:extLst>
          </p:cNvPr>
          <p:cNvSpPr/>
          <p:nvPr/>
        </p:nvSpPr>
        <p:spPr>
          <a:xfrm>
            <a:off x="7093640" y="5491636"/>
            <a:ext cx="936104" cy="88598"/>
          </a:xfrm>
          <a:prstGeom prst="rect">
            <a:avLst/>
          </a:prstGeom>
          <a:pattFill prst="pct20">
            <a:fgClr>
              <a:schemeClr val="accent1">
                <a:lumMod val="75000"/>
              </a:schemeClr>
            </a:fgClr>
            <a:bgClr>
              <a:schemeClr val="bg1"/>
            </a:bgClr>
          </a:pattFill>
          <a:ln>
            <a:solidFill>
              <a:schemeClr val="accent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3" name="正方形/長方形 1122">
            <a:extLst>
              <a:ext uri="{FF2B5EF4-FFF2-40B4-BE49-F238E27FC236}">
                <a16:creationId xmlns:a16="http://schemas.microsoft.com/office/drawing/2014/main" id="{396C82F3-CCA3-B2FA-1173-3BEDA321FD16}"/>
              </a:ext>
            </a:extLst>
          </p:cNvPr>
          <p:cNvSpPr/>
          <p:nvPr/>
        </p:nvSpPr>
        <p:spPr>
          <a:xfrm>
            <a:off x="7093408" y="5358248"/>
            <a:ext cx="936104" cy="88598"/>
          </a:xfrm>
          <a:prstGeom prst="rect">
            <a:avLst/>
          </a:prstGeom>
          <a:pattFill prst="ltDnDiag">
            <a:fgClr>
              <a:schemeClr val="accent1">
                <a:lumMod val="75000"/>
              </a:schemeClr>
            </a:fgClr>
            <a:bgClr>
              <a:schemeClr val="bg1"/>
            </a:bgClr>
          </a:pattFill>
          <a:ln>
            <a:solidFill>
              <a:schemeClr val="accent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47" name="直線コネクタ 1146">
            <a:extLst>
              <a:ext uri="{FF2B5EF4-FFF2-40B4-BE49-F238E27FC236}">
                <a16:creationId xmlns:a16="http://schemas.microsoft.com/office/drawing/2014/main" id="{292CCE2F-F107-016F-EDFB-17D610087C1F}"/>
              </a:ext>
            </a:extLst>
          </p:cNvPr>
          <p:cNvCxnSpPr>
            <a:cxnSpLocks/>
          </p:cNvCxnSpPr>
          <p:nvPr/>
        </p:nvCxnSpPr>
        <p:spPr>
          <a:xfrm>
            <a:off x="851572" y="5776626"/>
            <a:ext cx="889298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49" name="テキスト ボックス 1148">
            <a:extLst>
              <a:ext uri="{FF2B5EF4-FFF2-40B4-BE49-F238E27FC236}">
                <a16:creationId xmlns:a16="http://schemas.microsoft.com/office/drawing/2014/main" id="{C39199EE-75E5-E61B-214F-DE3DFE7506ED}"/>
              </a:ext>
            </a:extLst>
          </p:cNvPr>
          <p:cNvSpPr txBox="1"/>
          <p:nvPr/>
        </p:nvSpPr>
        <p:spPr>
          <a:xfrm>
            <a:off x="8322404" y="5265777"/>
            <a:ext cx="1260140" cy="646331"/>
          </a:xfrm>
          <a:prstGeom prst="rect">
            <a:avLst/>
          </a:prstGeom>
          <a:noFill/>
        </p:spPr>
        <p:txBody>
          <a:bodyPr wrap="square" rtlCol="0">
            <a:spAutoFit/>
          </a:bodyPr>
          <a:lstStyle/>
          <a:p>
            <a:r>
              <a:rPr kumimoji="1" lang="en-US" altLang="ja-JP" sz="3600" dirty="0"/>
              <a:t>…</a:t>
            </a:r>
            <a:endParaRPr kumimoji="1" lang="ja-JP" altLang="en-US" sz="3600" dirty="0"/>
          </a:p>
        </p:txBody>
      </p:sp>
      <p:sp>
        <p:nvSpPr>
          <p:cNvPr id="1150" name="テキスト ボックス 1149">
            <a:extLst>
              <a:ext uri="{FF2B5EF4-FFF2-40B4-BE49-F238E27FC236}">
                <a16:creationId xmlns:a16="http://schemas.microsoft.com/office/drawing/2014/main" id="{D8DA713D-C7AF-DACA-6319-3959F5051C44}"/>
              </a:ext>
            </a:extLst>
          </p:cNvPr>
          <p:cNvSpPr txBox="1"/>
          <p:nvPr/>
        </p:nvSpPr>
        <p:spPr>
          <a:xfrm>
            <a:off x="707941" y="5878389"/>
            <a:ext cx="1224136" cy="338554"/>
          </a:xfrm>
          <a:prstGeom prst="rect">
            <a:avLst/>
          </a:prstGeom>
          <a:noFill/>
        </p:spPr>
        <p:txBody>
          <a:bodyPr wrap="square" rtlCol="0">
            <a:spAutoFit/>
          </a:bodyPr>
          <a:lstStyle/>
          <a:p>
            <a:pPr algn="ctr"/>
            <a:r>
              <a:rPr kumimoji="1" lang="ja-JP" altLang="en-US" sz="1600" dirty="0">
                <a:latin typeface="AR P丸ゴシック体E" panose="020F0900000000000000" pitchFamily="50" charset="-128"/>
                <a:ea typeface="AR P丸ゴシック体E" panose="020F0900000000000000" pitchFamily="50" charset="-128"/>
              </a:rPr>
              <a:t>令和５年度</a:t>
            </a:r>
          </a:p>
        </p:txBody>
      </p:sp>
      <p:sp>
        <p:nvSpPr>
          <p:cNvPr id="1151" name="テキスト ボックス 1150">
            <a:extLst>
              <a:ext uri="{FF2B5EF4-FFF2-40B4-BE49-F238E27FC236}">
                <a16:creationId xmlns:a16="http://schemas.microsoft.com/office/drawing/2014/main" id="{6D6ACFCD-7EA7-21EC-FCD1-6DBB25372966}"/>
              </a:ext>
            </a:extLst>
          </p:cNvPr>
          <p:cNvSpPr txBox="1"/>
          <p:nvPr/>
        </p:nvSpPr>
        <p:spPr>
          <a:xfrm>
            <a:off x="2032692" y="5878389"/>
            <a:ext cx="1224136" cy="338554"/>
          </a:xfrm>
          <a:prstGeom prst="rect">
            <a:avLst/>
          </a:prstGeom>
          <a:noFill/>
        </p:spPr>
        <p:txBody>
          <a:bodyPr wrap="square" rtlCol="0">
            <a:spAutoFit/>
          </a:bodyPr>
          <a:lstStyle/>
          <a:p>
            <a:pPr algn="ctr"/>
            <a:r>
              <a:rPr kumimoji="1" lang="ja-JP" altLang="en-US" sz="1600" dirty="0">
                <a:latin typeface="AR P丸ゴシック体E" panose="020F0900000000000000" pitchFamily="50" charset="-128"/>
                <a:ea typeface="AR P丸ゴシック体E" panose="020F0900000000000000" pitchFamily="50" charset="-128"/>
              </a:rPr>
              <a:t>令和</a:t>
            </a:r>
            <a:r>
              <a:rPr kumimoji="1" lang="en-US" altLang="ja-JP" sz="1600" dirty="0">
                <a:latin typeface="AR P丸ゴシック体E" panose="020F0900000000000000" pitchFamily="50" charset="-128"/>
                <a:ea typeface="AR P丸ゴシック体E" panose="020F0900000000000000" pitchFamily="50" charset="-128"/>
              </a:rPr>
              <a:t>6</a:t>
            </a:r>
            <a:r>
              <a:rPr kumimoji="1" lang="ja-JP" altLang="en-US" sz="1600" dirty="0">
                <a:latin typeface="AR P丸ゴシック体E" panose="020F0900000000000000" pitchFamily="50" charset="-128"/>
                <a:ea typeface="AR P丸ゴシック体E" panose="020F0900000000000000" pitchFamily="50" charset="-128"/>
              </a:rPr>
              <a:t>年度</a:t>
            </a:r>
          </a:p>
        </p:txBody>
      </p:sp>
      <p:sp>
        <p:nvSpPr>
          <p:cNvPr id="1089" name="テキスト ボックス 1088">
            <a:extLst>
              <a:ext uri="{FF2B5EF4-FFF2-40B4-BE49-F238E27FC236}">
                <a16:creationId xmlns:a16="http://schemas.microsoft.com/office/drawing/2014/main" id="{AC68E933-6F52-288D-E918-2FCE86324169}"/>
              </a:ext>
            </a:extLst>
          </p:cNvPr>
          <p:cNvSpPr txBox="1"/>
          <p:nvPr/>
        </p:nvSpPr>
        <p:spPr>
          <a:xfrm>
            <a:off x="4585724" y="5878389"/>
            <a:ext cx="1140180" cy="338554"/>
          </a:xfrm>
          <a:prstGeom prst="rect">
            <a:avLst/>
          </a:prstGeom>
          <a:noFill/>
        </p:spPr>
        <p:txBody>
          <a:bodyPr wrap="square" rtlCol="0">
            <a:spAutoFit/>
          </a:bodyPr>
          <a:lstStyle/>
          <a:p>
            <a:pPr algn="ctr"/>
            <a:r>
              <a:rPr kumimoji="1" lang="ja-JP" altLang="en-US" sz="1600" dirty="0">
                <a:latin typeface="AR P丸ゴシック体E" panose="020F0900000000000000" pitchFamily="50" charset="-128"/>
                <a:ea typeface="AR P丸ゴシック体E" panose="020F0900000000000000" pitchFamily="50" charset="-128"/>
              </a:rPr>
              <a:t>令和</a:t>
            </a:r>
            <a:r>
              <a:rPr kumimoji="1" lang="en-US" altLang="ja-JP" sz="1600" dirty="0">
                <a:latin typeface="AR P丸ゴシック体E" panose="020F0900000000000000" pitchFamily="50" charset="-128"/>
                <a:ea typeface="AR P丸ゴシック体E" panose="020F0900000000000000" pitchFamily="50" charset="-128"/>
              </a:rPr>
              <a:t>8</a:t>
            </a:r>
            <a:r>
              <a:rPr kumimoji="1" lang="ja-JP" altLang="en-US" sz="1600" dirty="0">
                <a:latin typeface="AR P丸ゴシック体E" panose="020F0900000000000000" pitchFamily="50" charset="-128"/>
                <a:ea typeface="AR P丸ゴシック体E" panose="020F0900000000000000" pitchFamily="50" charset="-128"/>
              </a:rPr>
              <a:t>年度</a:t>
            </a:r>
          </a:p>
        </p:txBody>
      </p:sp>
      <p:sp>
        <p:nvSpPr>
          <p:cNvPr id="1090" name="テキスト ボックス 1089">
            <a:extLst>
              <a:ext uri="{FF2B5EF4-FFF2-40B4-BE49-F238E27FC236}">
                <a16:creationId xmlns:a16="http://schemas.microsoft.com/office/drawing/2014/main" id="{6C9E7F39-C413-C170-0A4C-28B2F05967D1}"/>
              </a:ext>
            </a:extLst>
          </p:cNvPr>
          <p:cNvSpPr txBox="1"/>
          <p:nvPr/>
        </p:nvSpPr>
        <p:spPr>
          <a:xfrm>
            <a:off x="5725904" y="5887580"/>
            <a:ext cx="1224136" cy="338554"/>
          </a:xfrm>
          <a:prstGeom prst="rect">
            <a:avLst/>
          </a:prstGeom>
          <a:noFill/>
        </p:spPr>
        <p:txBody>
          <a:bodyPr wrap="square" rtlCol="0">
            <a:spAutoFit/>
          </a:bodyPr>
          <a:lstStyle/>
          <a:p>
            <a:pPr algn="ctr"/>
            <a:r>
              <a:rPr kumimoji="1" lang="ja-JP" altLang="en-US" sz="1600" dirty="0">
                <a:latin typeface="AR P丸ゴシック体E" panose="020F0900000000000000" pitchFamily="50" charset="-128"/>
                <a:ea typeface="AR P丸ゴシック体E" panose="020F0900000000000000" pitchFamily="50" charset="-128"/>
              </a:rPr>
              <a:t>令和</a:t>
            </a:r>
            <a:r>
              <a:rPr kumimoji="1" lang="en-US" altLang="ja-JP" sz="1600" dirty="0">
                <a:latin typeface="AR P丸ゴシック体E" panose="020F0900000000000000" pitchFamily="50" charset="-128"/>
                <a:ea typeface="AR P丸ゴシック体E" panose="020F0900000000000000" pitchFamily="50" charset="-128"/>
              </a:rPr>
              <a:t>9</a:t>
            </a:r>
            <a:r>
              <a:rPr kumimoji="1" lang="ja-JP" altLang="en-US" sz="1600" dirty="0">
                <a:latin typeface="AR P丸ゴシック体E" panose="020F0900000000000000" pitchFamily="50" charset="-128"/>
                <a:ea typeface="AR P丸ゴシック体E" panose="020F0900000000000000" pitchFamily="50" charset="-128"/>
              </a:rPr>
              <a:t>年度</a:t>
            </a:r>
          </a:p>
        </p:txBody>
      </p:sp>
      <p:sp>
        <p:nvSpPr>
          <p:cNvPr id="1091" name="テキスト ボックス 1090">
            <a:extLst>
              <a:ext uri="{FF2B5EF4-FFF2-40B4-BE49-F238E27FC236}">
                <a16:creationId xmlns:a16="http://schemas.microsoft.com/office/drawing/2014/main" id="{651C415B-9ED2-51EE-1B0B-83678DB4B841}"/>
              </a:ext>
            </a:extLst>
          </p:cNvPr>
          <p:cNvSpPr txBox="1"/>
          <p:nvPr/>
        </p:nvSpPr>
        <p:spPr>
          <a:xfrm>
            <a:off x="6900244" y="5887580"/>
            <a:ext cx="1343051" cy="338554"/>
          </a:xfrm>
          <a:prstGeom prst="rect">
            <a:avLst/>
          </a:prstGeom>
          <a:noFill/>
        </p:spPr>
        <p:txBody>
          <a:bodyPr wrap="square" rtlCol="0">
            <a:spAutoFit/>
          </a:bodyPr>
          <a:lstStyle/>
          <a:p>
            <a:pPr algn="ctr"/>
            <a:r>
              <a:rPr kumimoji="1" lang="ja-JP" altLang="en-US" sz="1600" dirty="0">
                <a:latin typeface="AR P丸ゴシック体E" panose="020F0900000000000000" pitchFamily="50" charset="-128"/>
                <a:ea typeface="AR P丸ゴシック体E" panose="020F0900000000000000" pitchFamily="50" charset="-128"/>
              </a:rPr>
              <a:t>令和</a:t>
            </a:r>
            <a:r>
              <a:rPr kumimoji="1" lang="en-US" altLang="ja-JP" sz="1600" dirty="0">
                <a:latin typeface="AR P丸ゴシック体E" panose="020F0900000000000000" pitchFamily="50" charset="-128"/>
                <a:ea typeface="AR P丸ゴシック体E" panose="020F0900000000000000" pitchFamily="50" charset="-128"/>
              </a:rPr>
              <a:t>10</a:t>
            </a:r>
            <a:r>
              <a:rPr kumimoji="1" lang="ja-JP" altLang="en-US" sz="1600" dirty="0">
                <a:latin typeface="AR P丸ゴシック体E" panose="020F0900000000000000" pitchFamily="50" charset="-128"/>
                <a:ea typeface="AR P丸ゴシック体E" panose="020F0900000000000000" pitchFamily="50" charset="-128"/>
              </a:rPr>
              <a:t>年度</a:t>
            </a:r>
          </a:p>
        </p:txBody>
      </p:sp>
      <p:sp>
        <p:nvSpPr>
          <p:cNvPr id="1092" name="テキスト ボックス 1091">
            <a:extLst>
              <a:ext uri="{FF2B5EF4-FFF2-40B4-BE49-F238E27FC236}">
                <a16:creationId xmlns:a16="http://schemas.microsoft.com/office/drawing/2014/main" id="{02C760CA-8ECB-BC9B-562D-4541A27DC580}"/>
              </a:ext>
            </a:extLst>
          </p:cNvPr>
          <p:cNvSpPr txBox="1"/>
          <p:nvPr/>
        </p:nvSpPr>
        <p:spPr>
          <a:xfrm>
            <a:off x="8322404" y="5776626"/>
            <a:ext cx="1260140" cy="646331"/>
          </a:xfrm>
          <a:prstGeom prst="rect">
            <a:avLst/>
          </a:prstGeom>
          <a:noFill/>
        </p:spPr>
        <p:txBody>
          <a:bodyPr wrap="square" rtlCol="0">
            <a:spAutoFit/>
          </a:bodyPr>
          <a:lstStyle/>
          <a:p>
            <a:r>
              <a:rPr kumimoji="1" lang="en-US" altLang="ja-JP" sz="3600" dirty="0"/>
              <a:t>…</a:t>
            </a:r>
            <a:endParaRPr kumimoji="1" lang="ja-JP" altLang="en-US" sz="3600" dirty="0"/>
          </a:p>
        </p:txBody>
      </p:sp>
      <p:sp>
        <p:nvSpPr>
          <p:cNvPr id="1095" name="正方形/長方形 1094">
            <a:extLst>
              <a:ext uri="{FF2B5EF4-FFF2-40B4-BE49-F238E27FC236}">
                <a16:creationId xmlns:a16="http://schemas.microsoft.com/office/drawing/2014/main" id="{50E80724-821C-6CE0-8A19-6B476AE26810}"/>
              </a:ext>
            </a:extLst>
          </p:cNvPr>
          <p:cNvSpPr/>
          <p:nvPr/>
        </p:nvSpPr>
        <p:spPr>
          <a:xfrm>
            <a:off x="4645303" y="2631464"/>
            <a:ext cx="936104" cy="96042"/>
          </a:xfrm>
          <a:prstGeom prst="rect">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6" name="正方形/長方形 1095">
            <a:extLst>
              <a:ext uri="{FF2B5EF4-FFF2-40B4-BE49-F238E27FC236}">
                <a16:creationId xmlns:a16="http://schemas.microsoft.com/office/drawing/2014/main" id="{8EC3F255-0D30-6399-08C3-4BC3D4B1CBA6}"/>
              </a:ext>
            </a:extLst>
          </p:cNvPr>
          <p:cNvSpPr/>
          <p:nvPr/>
        </p:nvSpPr>
        <p:spPr>
          <a:xfrm>
            <a:off x="5865130" y="5625948"/>
            <a:ext cx="936104" cy="96042"/>
          </a:xfrm>
          <a:prstGeom prst="rect">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7" name="正方形/長方形 1096">
            <a:extLst>
              <a:ext uri="{FF2B5EF4-FFF2-40B4-BE49-F238E27FC236}">
                <a16:creationId xmlns:a16="http://schemas.microsoft.com/office/drawing/2014/main" id="{EDBE36A0-14C5-023A-B906-9675E7585D9F}"/>
              </a:ext>
            </a:extLst>
          </p:cNvPr>
          <p:cNvSpPr/>
          <p:nvPr/>
        </p:nvSpPr>
        <p:spPr>
          <a:xfrm>
            <a:off x="7088376" y="5623123"/>
            <a:ext cx="936104" cy="96042"/>
          </a:xfrm>
          <a:prstGeom prst="rect">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4" name="右中かっこ 1103">
            <a:extLst>
              <a:ext uri="{FF2B5EF4-FFF2-40B4-BE49-F238E27FC236}">
                <a16:creationId xmlns:a16="http://schemas.microsoft.com/office/drawing/2014/main" id="{7A739051-12C0-7BEC-11E0-15154E0CB429}"/>
              </a:ext>
            </a:extLst>
          </p:cNvPr>
          <p:cNvSpPr/>
          <p:nvPr/>
        </p:nvSpPr>
        <p:spPr>
          <a:xfrm rot="5400000">
            <a:off x="3010828" y="4980925"/>
            <a:ext cx="430643" cy="2508981"/>
          </a:xfrm>
          <a:prstGeom prst="rightBrace">
            <a:avLst>
              <a:gd name="adj1" fmla="val 44615"/>
              <a:gd name="adj2" fmla="val 49802"/>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05" name="テキスト ボックス 1104">
            <a:extLst>
              <a:ext uri="{FF2B5EF4-FFF2-40B4-BE49-F238E27FC236}">
                <a16:creationId xmlns:a16="http://schemas.microsoft.com/office/drawing/2014/main" id="{3626184C-2065-BA6D-F0E2-ED37C9847210}"/>
              </a:ext>
            </a:extLst>
          </p:cNvPr>
          <p:cNvSpPr txBox="1"/>
          <p:nvPr/>
        </p:nvSpPr>
        <p:spPr>
          <a:xfrm>
            <a:off x="2546417" y="6429263"/>
            <a:ext cx="3059917" cy="338554"/>
          </a:xfrm>
          <a:prstGeom prst="rect">
            <a:avLst/>
          </a:prstGeom>
          <a:noFill/>
        </p:spPr>
        <p:txBody>
          <a:bodyPr wrap="square" rtlCol="0">
            <a:spAutoFit/>
          </a:bodyPr>
          <a:lstStyle/>
          <a:p>
            <a:pPr algn="ctr"/>
            <a:r>
              <a:rPr kumimoji="1" lang="ja-JP" altLang="en-US" sz="1600" dirty="0">
                <a:solidFill>
                  <a:srgbClr val="FF0000"/>
                </a:solidFill>
                <a:latin typeface="AR P丸ゴシック体E" panose="020F0900000000000000" pitchFamily="50" charset="-128"/>
                <a:ea typeface="AR P丸ゴシック体E" panose="020F0900000000000000" pitchFamily="50" charset="-128"/>
              </a:rPr>
              <a:t>２年間で</a:t>
            </a:r>
            <a:r>
              <a:rPr kumimoji="1" lang="ja-JP" altLang="en-US" sz="1600">
                <a:solidFill>
                  <a:srgbClr val="FF0000"/>
                </a:solidFill>
                <a:latin typeface="AR P丸ゴシック体E" panose="020F0900000000000000" pitchFamily="50" charset="-128"/>
                <a:ea typeface="AR P丸ゴシック体E" panose="020F0900000000000000" pitchFamily="50" charset="-128"/>
              </a:rPr>
              <a:t>計画全体の改定を</a:t>
            </a:r>
            <a:r>
              <a:rPr kumimoji="1" lang="ja-JP" altLang="en-US" sz="1600" dirty="0">
                <a:solidFill>
                  <a:srgbClr val="FF0000"/>
                </a:solidFill>
                <a:latin typeface="AR P丸ゴシック体E" panose="020F0900000000000000" pitchFamily="50" charset="-128"/>
                <a:ea typeface="AR P丸ゴシック体E" panose="020F0900000000000000" pitchFamily="50" charset="-128"/>
              </a:rPr>
              <a:t>網羅</a:t>
            </a:r>
          </a:p>
        </p:txBody>
      </p:sp>
      <p:sp>
        <p:nvSpPr>
          <p:cNvPr id="4" name="吹き出し: 線 3">
            <a:extLst>
              <a:ext uri="{FF2B5EF4-FFF2-40B4-BE49-F238E27FC236}">
                <a16:creationId xmlns:a16="http://schemas.microsoft.com/office/drawing/2014/main" id="{0BE490F1-13AD-BA0E-10DF-D9ED256EE95A}"/>
              </a:ext>
            </a:extLst>
          </p:cNvPr>
          <p:cNvSpPr/>
          <p:nvPr/>
        </p:nvSpPr>
        <p:spPr>
          <a:xfrm>
            <a:off x="4803847" y="1562322"/>
            <a:ext cx="3407115" cy="445524"/>
          </a:xfrm>
          <a:prstGeom prst="borderCallout1">
            <a:avLst>
              <a:gd name="adj1" fmla="val 48070"/>
              <a:gd name="adj2" fmla="val -695"/>
              <a:gd name="adj3" fmla="val 703658"/>
              <a:gd name="adj4" fmla="val -28245"/>
            </a:avLst>
          </a:prstGeom>
          <a:solidFill>
            <a:schemeClr val="accent6">
              <a:lumMod val="20000"/>
              <a:lumOff val="80000"/>
            </a:schemeClr>
          </a:solidFill>
          <a:ln w="3175">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rPr>
              <a:t>震災編・水害編の改定</a:t>
            </a:r>
            <a:endParaRPr kumimoji="1" lang="en-US" altLang="ja-JP" sz="1200" b="1" dirty="0">
              <a:solidFill>
                <a:schemeClr val="tx1"/>
              </a:solidFill>
            </a:endParaRPr>
          </a:p>
          <a:p>
            <a:r>
              <a:rPr lang="ja-JP" altLang="en-US" sz="1200" dirty="0">
                <a:solidFill>
                  <a:schemeClr val="tx1"/>
                </a:solidFill>
              </a:rPr>
              <a:t>（復興部分を除く）➡庁内ヒアリングの実施</a:t>
            </a:r>
            <a:endParaRPr kumimoji="1" lang="ja-JP" altLang="en-US" sz="1200" dirty="0">
              <a:solidFill>
                <a:schemeClr val="tx1"/>
              </a:solidFill>
            </a:endParaRPr>
          </a:p>
        </p:txBody>
      </p:sp>
      <p:sp>
        <p:nvSpPr>
          <p:cNvPr id="6" name="吹き出し: 線 5">
            <a:extLst>
              <a:ext uri="{FF2B5EF4-FFF2-40B4-BE49-F238E27FC236}">
                <a16:creationId xmlns:a16="http://schemas.microsoft.com/office/drawing/2014/main" id="{740658F2-81C8-8279-FD35-DC337F230A8F}"/>
              </a:ext>
            </a:extLst>
          </p:cNvPr>
          <p:cNvSpPr/>
          <p:nvPr/>
        </p:nvSpPr>
        <p:spPr>
          <a:xfrm flipH="1">
            <a:off x="252334" y="3810306"/>
            <a:ext cx="1575214" cy="445524"/>
          </a:xfrm>
          <a:prstGeom prst="borderCallout1">
            <a:avLst>
              <a:gd name="adj1" fmla="val 48070"/>
              <a:gd name="adj2" fmla="val -695"/>
              <a:gd name="adj3" fmla="val 70399"/>
              <a:gd name="adj4" fmla="val -27533"/>
            </a:avLst>
          </a:prstGeom>
          <a:solidFill>
            <a:schemeClr val="accent6">
              <a:lumMod val="20000"/>
              <a:lumOff val="80000"/>
            </a:schemeClr>
          </a:solidFill>
          <a:ln w="3175">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情報の更新</a:t>
            </a:r>
            <a:endParaRPr kumimoji="1" lang="en-US" altLang="ja-JP" sz="12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課所名変更</a:t>
            </a:r>
          </a:p>
        </p:txBody>
      </p:sp>
      <p:sp>
        <p:nvSpPr>
          <p:cNvPr id="7" name="吹き出し: 線 6">
            <a:extLst>
              <a:ext uri="{FF2B5EF4-FFF2-40B4-BE49-F238E27FC236}">
                <a16:creationId xmlns:a16="http://schemas.microsoft.com/office/drawing/2014/main" id="{D75A5C3E-EBB8-9890-90B0-D6E52941F998}"/>
              </a:ext>
            </a:extLst>
          </p:cNvPr>
          <p:cNvSpPr/>
          <p:nvPr/>
        </p:nvSpPr>
        <p:spPr>
          <a:xfrm flipH="1">
            <a:off x="252334" y="4499674"/>
            <a:ext cx="1575214" cy="445524"/>
          </a:xfrm>
          <a:prstGeom prst="borderCallout1">
            <a:avLst>
              <a:gd name="adj1" fmla="val 48070"/>
              <a:gd name="adj2" fmla="val -695"/>
              <a:gd name="adj3" fmla="val 88517"/>
              <a:gd name="adj4" fmla="val -31593"/>
            </a:avLst>
          </a:prstGeom>
          <a:solidFill>
            <a:schemeClr val="accent6">
              <a:lumMod val="20000"/>
              <a:lumOff val="80000"/>
            </a:schemeClr>
          </a:solidFill>
          <a:ln w="3175">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総則の改定</a:t>
            </a:r>
          </a:p>
        </p:txBody>
      </p:sp>
      <p:sp>
        <p:nvSpPr>
          <p:cNvPr id="8" name="吹き出し: 線 7">
            <a:extLst>
              <a:ext uri="{FF2B5EF4-FFF2-40B4-BE49-F238E27FC236}">
                <a16:creationId xmlns:a16="http://schemas.microsoft.com/office/drawing/2014/main" id="{B30331BD-C535-D50B-8FA5-95FE3A881EE0}"/>
              </a:ext>
            </a:extLst>
          </p:cNvPr>
          <p:cNvSpPr/>
          <p:nvPr/>
        </p:nvSpPr>
        <p:spPr>
          <a:xfrm>
            <a:off x="228563" y="2934481"/>
            <a:ext cx="2845926" cy="431416"/>
          </a:xfrm>
          <a:prstGeom prst="borderCallout1">
            <a:avLst>
              <a:gd name="adj1" fmla="val 102316"/>
              <a:gd name="adj2" fmla="val 52870"/>
              <a:gd name="adj3" fmla="val 194981"/>
              <a:gd name="adj4" fmla="val 75341"/>
            </a:avLst>
          </a:prstGeom>
          <a:solidFill>
            <a:schemeClr val="accent6">
              <a:lumMod val="20000"/>
              <a:lumOff val="80000"/>
            </a:schemeClr>
          </a:solidFill>
          <a:ln w="3175">
            <a:solidFill>
              <a:schemeClr val="tx1"/>
            </a:solidFill>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埼玉県の計画変更を反映させる部分</a:t>
            </a:r>
            <a:br>
              <a:rPr lang="en-US" altLang="ja-JP" sz="1200" dirty="0">
                <a:solidFill>
                  <a:prstClr val="black"/>
                </a:solidFill>
                <a:latin typeface="游ゴシック"/>
                <a:ea typeface="游ゴシック" panose="020B0400000000000000" pitchFamily="50" charset="-128"/>
              </a:rPr>
            </a:br>
            <a:r>
              <a:rPr lang="en-US" altLang="ja-JP" sz="1200" dirty="0">
                <a:solidFill>
                  <a:prstClr val="black"/>
                </a:solidFill>
                <a:latin typeface="游ゴシック"/>
                <a:ea typeface="游ゴシック" panose="020B0400000000000000" pitchFamily="50" charset="-128"/>
              </a:rPr>
              <a:t>(R6</a:t>
            </a:r>
            <a:r>
              <a:rPr lang="ja-JP" altLang="en-US" sz="1200" dirty="0">
                <a:solidFill>
                  <a:prstClr val="black"/>
                </a:solidFill>
                <a:latin typeface="游ゴシック"/>
                <a:ea typeface="游ゴシック" panose="020B0400000000000000" pitchFamily="50" charset="-128"/>
              </a:rPr>
              <a:t>以前の県計画改定部分の反映）</a:t>
            </a:r>
            <a:endParaRPr lang="en-US" altLang="ja-JP" sz="1200" dirty="0">
              <a:solidFill>
                <a:prstClr val="black"/>
              </a:solidFill>
              <a:latin typeface="游ゴシック"/>
              <a:ea typeface="游ゴシック" panose="020B0400000000000000" pitchFamily="50" charset="-128"/>
            </a:endParaRPr>
          </a:p>
        </p:txBody>
      </p:sp>
      <p:sp>
        <p:nvSpPr>
          <p:cNvPr id="11" name="吹き出し: 線 10">
            <a:extLst>
              <a:ext uri="{FF2B5EF4-FFF2-40B4-BE49-F238E27FC236}">
                <a16:creationId xmlns:a16="http://schemas.microsoft.com/office/drawing/2014/main" id="{CD949CEC-EDB3-605D-4AEF-891A3E81EECF}"/>
              </a:ext>
            </a:extLst>
          </p:cNvPr>
          <p:cNvSpPr/>
          <p:nvPr/>
        </p:nvSpPr>
        <p:spPr>
          <a:xfrm>
            <a:off x="5999856" y="2192522"/>
            <a:ext cx="3582687" cy="782653"/>
          </a:xfrm>
          <a:prstGeom prst="borderCallout1">
            <a:avLst>
              <a:gd name="adj1" fmla="val 55888"/>
              <a:gd name="adj2" fmla="val 238"/>
              <a:gd name="adj3" fmla="val 143894"/>
              <a:gd name="adj4" fmla="val -14221"/>
            </a:avLst>
          </a:prstGeom>
          <a:solidFill>
            <a:schemeClr val="accent5">
              <a:lumMod val="40000"/>
              <a:lumOff val="60000"/>
            </a:schemeClr>
          </a:solidFill>
          <a:ln w="3175">
            <a:solidFill>
              <a:schemeClr val="tx1"/>
            </a:solidFill>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rPr>
              <a:t>被害想定の見直し</a:t>
            </a:r>
            <a:r>
              <a:rPr kumimoji="1" lang="ja-JP" altLang="en-US"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（業務委託）</a:t>
            </a:r>
            <a:endParaRPr kumimoji="1" lang="en-US" altLang="ja-JP"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令和７年度に</a:t>
            </a:r>
            <a:r>
              <a:rPr kumimoji="1" lang="ja-JP" altLang="en-US" sz="1100" b="1" i="0" u="none" strike="noStrike" kern="1200" cap="none" spc="0" normalizeH="0" baseline="0" noProof="0" dirty="0">
                <a:ln>
                  <a:noFill/>
                </a:ln>
                <a:solidFill>
                  <a:schemeClr val="tx1"/>
                </a:solidFill>
                <a:effectLst/>
                <a:uLnTx/>
                <a:uFillTx/>
                <a:latin typeface="游ゴシック"/>
                <a:ea typeface="游ゴシック" panose="020B0400000000000000" pitchFamily="50" charset="-128"/>
                <a:cs typeface="+mn-cs"/>
              </a:rPr>
              <a:t>首都直下地震</a:t>
            </a:r>
            <a:r>
              <a:rPr kumimoji="1" lang="en-US" altLang="ja-JP" sz="1100" b="1" i="0" u="none" strike="noStrike" kern="1200" cap="none" spc="0" normalizeH="0" baseline="0" noProof="0" dirty="0">
                <a:ln>
                  <a:noFill/>
                </a:ln>
                <a:solidFill>
                  <a:schemeClr val="tx1"/>
                </a:solidFill>
                <a:effectLst/>
                <a:uLnTx/>
                <a:uFillTx/>
                <a:latin typeface="游ゴシック"/>
                <a:ea typeface="游ゴシック" panose="020B0400000000000000" pitchFamily="50" charset="-128"/>
                <a:cs typeface="+mn-cs"/>
              </a:rPr>
              <a:t>WG</a:t>
            </a:r>
            <a:r>
              <a:rPr kumimoji="1" lang="ja-JP" altLang="en-US" sz="1100" b="1" i="0" u="none" strike="noStrike" kern="1200" cap="none" spc="0" normalizeH="0" baseline="0" noProof="0" dirty="0">
                <a:ln>
                  <a:noFill/>
                </a:ln>
                <a:solidFill>
                  <a:schemeClr val="tx1"/>
                </a:solidFill>
                <a:effectLst/>
                <a:uLnTx/>
                <a:uFillTx/>
                <a:latin typeface="游ゴシック"/>
                <a:ea typeface="游ゴシック" panose="020B0400000000000000" pitchFamily="50" charset="-128"/>
                <a:cs typeface="+mn-cs"/>
              </a:rPr>
              <a:t>による被害想定</a:t>
            </a:r>
            <a:r>
              <a:rPr kumimoji="1" lang="ja-JP" altLang="en-US"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の見直しが行われることから、埼玉県の計画変更等を踏まえ、令和８年度において見直しを行う</a:t>
            </a:r>
            <a:endParaRPr kumimoji="1" lang="en-US" altLang="ja-JP" sz="10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p:txBody>
      </p:sp>
      <p:sp>
        <p:nvSpPr>
          <p:cNvPr id="12" name="吹き出し: 線 11">
            <a:extLst>
              <a:ext uri="{FF2B5EF4-FFF2-40B4-BE49-F238E27FC236}">
                <a16:creationId xmlns:a16="http://schemas.microsoft.com/office/drawing/2014/main" id="{9102A7F6-E06D-1D90-116A-BFEE0FE352F9}"/>
              </a:ext>
            </a:extLst>
          </p:cNvPr>
          <p:cNvSpPr/>
          <p:nvPr/>
        </p:nvSpPr>
        <p:spPr>
          <a:xfrm>
            <a:off x="5999857" y="3081939"/>
            <a:ext cx="3582687" cy="848249"/>
          </a:xfrm>
          <a:prstGeom prst="borderCallout1">
            <a:avLst>
              <a:gd name="adj1" fmla="val 55888"/>
              <a:gd name="adj2" fmla="val 238"/>
              <a:gd name="adj3" fmla="val 130634"/>
              <a:gd name="adj4" fmla="val -14093"/>
            </a:avLst>
          </a:prstGeom>
          <a:solidFill>
            <a:schemeClr val="accent6">
              <a:lumMod val="20000"/>
              <a:lumOff val="80000"/>
            </a:schemeClr>
          </a:solidFill>
          <a:ln w="3175">
            <a:solidFill>
              <a:schemeClr val="tx1"/>
            </a:solidFill>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rPr>
              <a:t>・総合振興計画の中間見直し</a:t>
            </a:r>
            <a:endParaRPr kumimoji="1" lang="en-US" altLang="ja-JP" sz="1200" b="1"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rPr>
              <a:t>・国土強靭化計画の更新　</a:t>
            </a:r>
            <a:r>
              <a:rPr lang="ja-JP" altLang="en-US" sz="1200" b="1" dirty="0">
                <a:solidFill>
                  <a:srgbClr val="FF0000"/>
                </a:solidFill>
                <a:latin typeface="游ゴシック"/>
                <a:ea typeface="游ゴシック" panose="020B0400000000000000" pitchFamily="50" charset="-128"/>
              </a:rPr>
              <a:t>　</a:t>
            </a:r>
            <a:r>
              <a:rPr kumimoji="1" lang="ja-JP" altLang="en-US" sz="1200" b="1"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rPr>
              <a:t>に伴う修正（整合）</a:t>
            </a:r>
            <a:endParaRPr kumimoji="1" lang="en-US" altLang="ja-JP" sz="1200" b="1"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　改定済み部分を含む計画全体が対象</a:t>
            </a:r>
            <a:endParaRPr kumimoji="1" lang="en-US" altLang="ja-JP" sz="1200" b="1"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p:txBody>
      </p:sp>
      <p:sp>
        <p:nvSpPr>
          <p:cNvPr id="17" name="右中かっこ 16">
            <a:extLst>
              <a:ext uri="{FF2B5EF4-FFF2-40B4-BE49-F238E27FC236}">
                <a16:creationId xmlns:a16="http://schemas.microsoft.com/office/drawing/2014/main" id="{7DEFEFCC-CB41-46D2-CF95-AB0F44CF0D6A}"/>
              </a:ext>
            </a:extLst>
          </p:cNvPr>
          <p:cNvSpPr/>
          <p:nvPr/>
        </p:nvSpPr>
        <p:spPr>
          <a:xfrm>
            <a:off x="3723400" y="3375578"/>
            <a:ext cx="113476" cy="314161"/>
          </a:xfrm>
          <a:prstGeom prst="rightBrace">
            <a:avLst>
              <a:gd name="adj1" fmla="val 34123"/>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5C07CE45-A80C-83A8-E466-2B6FE08B548A}"/>
              </a:ext>
            </a:extLst>
          </p:cNvPr>
          <p:cNvSpPr/>
          <p:nvPr/>
        </p:nvSpPr>
        <p:spPr>
          <a:xfrm>
            <a:off x="4638772" y="4463183"/>
            <a:ext cx="936104" cy="1257170"/>
          </a:xfrm>
          <a:prstGeom prst="rect">
            <a:avLst/>
          </a:prstGeom>
          <a:pattFill prst="ltUpDiag">
            <a:fgClr>
              <a:schemeClr val="accent2">
                <a:lumMod val="40000"/>
                <a:lumOff val="60000"/>
              </a:schemeClr>
            </a:fgClr>
            <a:bgClr>
              <a:schemeClr val="bg1"/>
            </a:bgClr>
          </a:patt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吹き出し: 線 4">
            <a:extLst>
              <a:ext uri="{FF2B5EF4-FFF2-40B4-BE49-F238E27FC236}">
                <a16:creationId xmlns:a16="http://schemas.microsoft.com/office/drawing/2014/main" id="{FE46CD24-3B84-ABD0-8312-EA174DF7D3C8}"/>
              </a:ext>
            </a:extLst>
          </p:cNvPr>
          <p:cNvSpPr/>
          <p:nvPr/>
        </p:nvSpPr>
        <p:spPr>
          <a:xfrm>
            <a:off x="6011416" y="4027547"/>
            <a:ext cx="3582687" cy="1124172"/>
          </a:xfrm>
          <a:prstGeom prst="borderCallout1">
            <a:avLst>
              <a:gd name="adj1" fmla="val 55888"/>
              <a:gd name="adj2" fmla="val 238"/>
              <a:gd name="adj3" fmla="val 92159"/>
              <a:gd name="adj4" fmla="val -13005"/>
            </a:avLst>
          </a:prstGeom>
          <a:solidFill>
            <a:schemeClr val="accent4">
              <a:lumMod val="20000"/>
              <a:lumOff val="80000"/>
            </a:schemeClr>
          </a:solidFill>
          <a:ln w="3175">
            <a:solidFill>
              <a:schemeClr val="tx1"/>
            </a:solidFill>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rPr>
              <a:t>国土強靭化計画の更新作業（第</a:t>
            </a:r>
            <a:r>
              <a:rPr kumimoji="1" lang="en-US" altLang="ja-JP" sz="1200" b="1"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rPr>
              <a:t>2</a:t>
            </a:r>
            <a:r>
              <a:rPr kumimoji="1" lang="ja-JP" altLang="en-US" sz="1200" b="1"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rPr>
              <a:t>期計画）</a:t>
            </a:r>
            <a:endParaRPr kumimoji="1" lang="en-US" altLang="ja-JP"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令和</a:t>
            </a:r>
            <a:r>
              <a:rPr kumimoji="1" lang="en-US" altLang="ja-JP"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4</a:t>
            </a:r>
            <a:r>
              <a:rPr kumimoji="1" lang="ja-JP" altLang="en-US"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年度から令和</a:t>
            </a:r>
            <a:r>
              <a:rPr kumimoji="1" lang="en-US" altLang="ja-JP"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8</a:t>
            </a:r>
            <a:r>
              <a:rPr kumimoji="1" lang="ja-JP" altLang="en-US"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年度までの</a:t>
            </a:r>
            <a:r>
              <a:rPr kumimoji="1" lang="en-US" altLang="ja-JP"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5</a:t>
            </a:r>
            <a:r>
              <a:rPr kumimoji="1" lang="ja-JP" altLang="en-US"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か年計画。</a:t>
            </a:r>
            <a:endParaRPr kumimoji="1" lang="en-US" altLang="ja-JP" sz="11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rPr>
              <a:t>総合振興計画と並列の位置付けであり、地域防災計画は国土強靭化計画の個別分野計画となる。</a:t>
            </a:r>
            <a:endParaRPr kumimoji="1" lang="en-US" altLang="ja-JP" sz="10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rgbClr val="FF0000"/>
                </a:solidFill>
                <a:latin typeface="游ゴシック"/>
                <a:ea typeface="游ゴシック" panose="020B0400000000000000" pitchFamily="50" charset="-128"/>
              </a:rPr>
              <a:t>※</a:t>
            </a:r>
            <a:r>
              <a:rPr lang="ja-JP" altLang="en-US" sz="1000" dirty="0">
                <a:solidFill>
                  <a:srgbClr val="FF0000"/>
                </a:solidFill>
                <a:latin typeface="游ゴシック"/>
                <a:ea typeface="游ゴシック" panose="020B0400000000000000" pitchFamily="50" charset="-128"/>
              </a:rPr>
              <a:t>令和</a:t>
            </a:r>
            <a:r>
              <a:rPr lang="en-US" altLang="ja-JP" sz="1000" dirty="0">
                <a:solidFill>
                  <a:srgbClr val="FF0000"/>
                </a:solidFill>
                <a:latin typeface="游ゴシック"/>
                <a:ea typeface="游ゴシック" panose="020B0400000000000000" pitchFamily="50" charset="-128"/>
              </a:rPr>
              <a:t>7</a:t>
            </a:r>
            <a:r>
              <a:rPr lang="ja-JP" altLang="en-US" sz="1000" dirty="0">
                <a:solidFill>
                  <a:srgbClr val="FF0000"/>
                </a:solidFill>
                <a:latin typeface="游ゴシック"/>
                <a:ea typeface="游ゴシック" panose="020B0400000000000000" pitchFamily="50" charset="-128"/>
              </a:rPr>
              <a:t>年度に実施する総合振興計画の中間見直しの内容との整合も必要</a:t>
            </a:r>
            <a:endParaRPr kumimoji="1" lang="en-US" altLang="ja-JP" sz="1000" b="0" i="0" u="none" strike="noStrike" kern="1200" cap="none" spc="0" normalizeH="0" baseline="0" noProof="0" dirty="0">
              <a:ln>
                <a:noFill/>
              </a:ln>
              <a:solidFill>
                <a:srgbClr val="FF0000"/>
              </a:solidFill>
              <a:effectLst/>
              <a:uLnTx/>
              <a:uFillTx/>
              <a:latin typeface="游ゴシック"/>
              <a:ea typeface="游ゴシック" panose="020B0400000000000000" pitchFamily="50" charset="-128"/>
              <a:cs typeface="+mn-cs"/>
            </a:endParaRPr>
          </a:p>
        </p:txBody>
      </p:sp>
      <p:sp>
        <p:nvSpPr>
          <p:cNvPr id="1124" name="吹き出し: 線 1123">
            <a:extLst>
              <a:ext uri="{FF2B5EF4-FFF2-40B4-BE49-F238E27FC236}">
                <a16:creationId xmlns:a16="http://schemas.microsoft.com/office/drawing/2014/main" id="{DCD92E7F-ED3A-EB38-3AE1-BF9A39B1B440}"/>
              </a:ext>
            </a:extLst>
          </p:cNvPr>
          <p:cNvSpPr/>
          <p:nvPr/>
        </p:nvSpPr>
        <p:spPr>
          <a:xfrm>
            <a:off x="142599" y="6303179"/>
            <a:ext cx="2344556" cy="422767"/>
          </a:xfrm>
          <a:prstGeom prst="borderCallout1">
            <a:avLst>
              <a:gd name="adj1" fmla="val 55888"/>
              <a:gd name="adj2" fmla="val 97926"/>
              <a:gd name="adj3" fmla="val -29687"/>
              <a:gd name="adj4" fmla="val 130589"/>
            </a:avLst>
          </a:prstGeom>
          <a:solidFill>
            <a:schemeClr val="bg1"/>
          </a:solidFill>
          <a:ln>
            <a:solidFill>
              <a:schemeClr val="tx1"/>
            </a:solidFill>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游ゴシック"/>
                <a:ea typeface="游ゴシック" panose="020B0400000000000000" pitchFamily="50" charset="-128"/>
                <a:cs typeface="+mn-cs"/>
              </a:rPr>
              <a:t>★パブリック・コメント手続</a:t>
            </a:r>
            <a:endParaRPr kumimoji="1" lang="en-US" altLang="ja-JP" sz="1200" b="1" i="0" u="none" strike="noStrike" kern="1200" cap="none" spc="0" normalizeH="0" baseline="0" noProof="0" dirty="0">
              <a:ln>
                <a:noFill/>
              </a:ln>
              <a:solidFill>
                <a:schemeClr val="tx1"/>
              </a:solidFill>
              <a:effectLst/>
              <a:uLnTx/>
              <a:uFillTx/>
              <a:latin typeface="游ゴシック"/>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游ゴシック"/>
                <a:ea typeface="游ゴシック" panose="020B0400000000000000" pitchFamily="50" charset="-128"/>
                <a:cs typeface="+mn-cs"/>
              </a:rPr>
              <a:t>に代えて「意見募集」を実施</a:t>
            </a:r>
            <a:endParaRPr kumimoji="1" lang="en-US" altLang="ja-JP" sz="1200" i="0" u="none" strike="noStrike" kern="1200" cap="none" spc="0" normalizeH="0" baseline="0" noProof="0" dirty="0">
              <a:ln>
                <a:noFill/>
              </a:ln>
              <a:solidFill>
                <a:schemeClr val="tx1"/>
              </a:solidFill>
              <a:effectLst/>
              <a:uLnTx/>
              <a:uFillTx/>
              <a:latin typeface="游ゴシック"/>
              <a:ea typeface="游ゴシック" panose="020B0400000000000000" pitchFamily="50" charset="-128"/>
              <a:cs typeface="+mn-cs"/>
            </a:endParaRPr>
          </a:p>
        </p:txBody>
      </p:sp>
      <p:sp>
        <p:nvSpPr>
          <p:cNvPr id="1125" name="吹き出し: 線 1124">
            <a:extLst>
              <a:ext uri="{FF2B5EF4-FFF2-40B4-BE49-F238E27FC236}">
                <a16:creationId xmlns:a16="http://schemas.microsoft.com/office/drawing/2014/main" id="{7F6438BB-C187-25FC-06C1-9F66063666E1}"/>
              </a:ext>
            </a:extLst>
          </p:cNvPr>
          <p:cNvSpPr/>
          <p:nvPr/>
        </p:nvSpPr>
        <p:spPr>
          <a:xfrm>
            <a:off x="5942169" y="6276432"/>
            <a:ext cx="3091881" cy="482551"/>
          </a:xfrm>
          <a:prstGeom prst="borderCallout1">
            <a:avLst>
              <a:gd name="adj1" fmla="val 45588"/>
              <a:gd name="adj2" fmla="val 981"/>
              <a:gd name="adj3" fmla="val -23508"/>
              <a:gd name="adj4" fmla="val -16872"/>
            </a:avLst>
          </a:prstGeom>
          <a:solidFill>
            <a:schemeClr val="bg1"/>
          </a:solidFill>
          <a:ln>
            <a:solidFill>
              <a:schemeClr val="tx1"/>
            </a:solidFill>
            <a:headEnd type="oval" w="med" len="med"/>
            <a:tailEnd type="oval" w="med" len="med"/>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游ゴシック"/>
                <a:ea typeface="游ゴシック" panose="020B0400000000000000" pitchFamily="50" charset="-128"/>
                <a:cs typeface="+mn-cs"/>
              </a:rPr>
              <a:t>★国土強靭化計画の更新と地域防災計画の改定でパブリックコメント手続</a:t>
            </a:r>
            <a:r>
              <a:rPr lang="ja-JP" altLang="en-US" sz="1200" b="1" dirty="0">
                <a:solidFill>
                  <a:schemeClr val="tx1"/>
                </a:solidFill>
                <a:latin typeface="游ゴシック"/>
                <a:ea typeface="游ゴシック" panose="020B0400000000000000" pitchFamily="50" charset="-128"/>
              </a:rPr>
              <a:t>を実施</a:t>
            </a:r>
            <a:endParaRPr kumimoji="1" lang="en-US" altLang="ja-JP" sz="1200" i="0" u="none" strike="noStrike" kern="1200" cap="none" spc="0" normalizeH="0" baseline="0" noProof="0" dirty="0">
              <a:ln>
                <a:noFill/>
              </a:ln>
              <a:solidFill>
                <a:schemeClr val="tx1"/>
              </a:solidFill>
              <a:effectLst/>
              <a:uLnTx/>
              <a:uFillTx/>
              <a:latin typeface="游ゴシック"/>
              <a:ea typeface="游ゴシック" panose="020B0400000000000000" pitchFamily="50" charset="-128"/>
              <a:cs typeface="+mn-cs"/>
            </a:endParaRPr>
          </a:p>
        </p:txBody>
      </p:sp>
      <p:sp>
        <p:nvSpPr>
          <p:cNvPr id="1127" name="四角形: 角を丸くする 1126">
            <a:extLst>
              <a:ext uri="{FF2B5EF4-FFF2-40B4-BE49-F238E27FC236}">
                <a16:creationId xmlns:a16="http://schemas.microsoft.com/office/drawing/2014/main" id="{79AD4D78-B224-4848-54AF-FD1917307B8B}"/>
              </a:ext>
            </a:extLst>
          </p:cNvPr>
          <p:cNvSpPr/>
          <p:nvPr/>
        </p:nvSpPr>
        <p:spPr>
          <a:xfrm>
            <a:off x="4615439" y="5901092"/>
            <a:ext cx="1084936" cy="292397"/>
          </a:xfrm>
          <a:prstGeom prst="roundRect">
            <a:avLst/>
          </a:prstGeom>
          <a:noFill/>
          <a:ln w="19050">
            <a:solidFill>
              <a:schemeClr val="accent2"/>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矢印: 上下 1">
            <a:extLst>
              <a:ext uri="{FF2B5EF4-FFF2-40B4-BE49-F238E27FC236}">
                <a16:creationId xmlns:a16="http://schemas.microsoft.com/office/drawing/2014/main" id="{087C3483-98D3-A651-8AC5-3E4C0416EFCF}"/>
              </a:ext>
            </a:extLst>
          </p:cNvPr>
          <p:cNvSpPr/>
          <p:nvPr/>
        </p:nvSpPr>
        <p:spPr>
          <a:xfrm rot="5400000">
            <a:off x="3095153" y="4586303"/>
            <a:ext cx="285002" cy="653339"/>
          </a:xfrm>
          <a:prstGeom prst="upDownArrow">
            <a:avLst>
              <a:gd name="adj1" fmla="val 37777"/>
              <a:gd name="adj2" fmla="val 5611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吹き出し: 円形 13">
            <a:extLst>
              <a:ext uri="{FF2B5EF4-FFF2-40B4-BE49-F238E27FC236}">
                <a16:creationId xmlns:a16="http://schemas.microsoft.com/office/drawing/2014/main" id="{CDAE8076-F838-7119-F525-B92335923947}"/>
              </a:ext>
            </a:extLst>
          </p:cNvPr>
          <p:cNvSpPr/>
          <p:nvPr/>
        </p:nvSpPr>
        <p:spPr>
          <a:xfrm>
            <a:off x="607830" y="5180677"/>
            <a:ext cx="2669612" cy="462833"/>
          </a:xfrm>
          <a:prstGeom prst="wedgeEllipseCallout">
            <a:avLst>
              <a:gd name="adj1" fmla="val 49867"/>
              <a:gd name="adj2" fmla="val -86221"/>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総則の基本方針に沿って改定作業整合</a:t>
            </a:r>
          </a:p>
        </p:txBody>
      </p:sp>
      <p:sp>
        <p:nvSpPr>
          <p:cNvPr id="28" name="テキスト ボックス 27">
            <a:extLst>
              <a:ext uri="{FF2B5EF4-FFF2-40B4-BE49-F238E27FC236}">
                <a16:creationId xmlns:a16="http://schemas.microsoft.com/office/drawing/2014/main" id="{FA2573E6-1FA0-5D8B-A7F4-BB7291E5A808}"/>
              </a:ext>
            </a:extLst>
          </p:cNvPr>
          <p:cNvSpPr txBox="1"/>
          <p:nvPr/>
        </p:nvSpPr>
        <p:spPr>
          <a:xfrm>
            <a:off x="2278009" y="4722436"/>
            <a:ext cx="710078" cy="369332"/>
          </a:xfrm>
          <a:prstGeom prst="rect">
            <a:avLst/>
          </a:prstGeom>
          <a:noFill/>
        </p:spPr>
        <p:txBody>
          <a:bodyPr wrap="square" rtlCol="0">
            <a:spAutoFit/>
          </a:bodyPr>
          <a:lstStyle/>
          <a:p>
            <a:pPr algn="ctr"/>
            <a:r>
              <a:rPr kumimoji="1" lang="ja-JP" altLang="en-US" dirty="0"/>
              <a:t>総論</a:t>
            </a:r>
          </a:p>
        </p:txBody>
      </p:sp>
      <p:sp>
        <p:nvSpPr>
          <p:cNvPr id="1120" name="テキスト ボックス 1119">
            <a:extLst>
              <a:ext uri="{FF2B5EF4-FFF2-40B4-BE49-F238E27FC236}">
                <a16:creationId xmlns:a16="http://schemas.microsoft.com/office/drawing/2014/main" id="{9ABEA7C1-DE81-31F8-1524-967842531D7A}"/>
              </a:ext>
            </a:extLst>
          </p:cNvPr>
          <p:cNvSpPr txBox="1"/>
          <p:nvPr/>
        </p:nvSpPr>
        <p:spPr>
          <a:xfrm>
            <a:off x="3502973" y="4731150"/>
            <a:ext cx="710078" cy="369332"/>
          </a:xfrm>
          <a:prstGeom prst="rect">
            <a:avLst/>
          </a:prstGeom>
          <a:noFill/>
        </p:spPr>
        <p:txBody>
          <a:bodyPr wrap="square" rtlCol="0">
            <a:spAutoFit/>
          </a:bodyPr>
          <a:lstStyle/>
          <a:p>
            <a:pPr algn="ctr"/>
            <a:r>
              <a:rPr lang="ja-JP" altLang="en-US" dirty="0"/>
              <a:t>各論</a:t>
            </a:r>
            <a:endParaRPr kumimoji="1" lang="ja-JP" altLang="en-US" dirty="0"/>
          </a:p>
        </p:txBody>
      </p:sp>
      <p:sp>
        <p:nvSpPr>
          <p:cNvPr id="1128" name="テキスト ボックス 1127">
            <a:extLst>
              <a:ext uri="{FF2B5EF4-FFF2-40B4-BE49-F238E27FC236}">
                <a16:creationId xmlns:a16="http://schemas.microsoft.com/office/drawing/2014/main" id="{92245FAA-786B-916F-7EDE-F82DD4AA9F41}"/>
              </a:ext>
            </a:extLst>
          </p:cNvPr>
          <p:cNvSpPr txBox="1"/>
          <p:nvPr/>
        </p:nvSpPr>
        <p:spPr>
          <a:xfrm>
            <a:off x="2213972" y="3999460"/>
            <a:ext cx="857807" cy="276999"/>
          </a:xfrm>
          <a:prstGeom prst="rect">
            <a:avLst/>
          </a:prstGeom>
          <a:noFill/>
        </p:spPr>
        <p:txBody>
          <a:bodyPr wrap="square" rtlCol="0">
            <a:spAutoFit/>
          </a:bodyPr>
          <a:lstStyle/>
          <a:p>
            <a:pPr algn="ctr"/>
            <a:r>
              <a:rPr lang="ja-JP" altLang="en-US" sz="1200" dirty="0"/>
              <a:t>情報更新</a:t>
            </a:r>
            <a:endParaRPr kumimoji="1" lang="ja-JP" altLang="en-US" sz="1200" dirty="0"/>
          </a:p>
        </p:txBody>
      </p:sp>
      <p:sp>
        <p:nvSpPr>
          <p:cNvPr id="1129" name="テキスト ボックス 1128">
            <a:extLst>
              <a:ext uri="{FF2B5EF4-FFF2-40B4-BE49-F238E27FC236}">
                <a16:creationId xmlns:a16="http://schemas.microsoft.com/office/drawing/2014/main" id="{DD6F29BF-A354-7BB5-B9CF-A1FF5959DE34}"/>
              </a:ext>
            </a:extLst>
          </p:cNvPr>
          <p:cNvSpPr txBox="1"/>
          <p:nvPr/>
        </p:nvSpPr>
        <p:spPr>
          <a:xfrm>
            <a:off x="2231661" y="3659822"/>
            <a:ext cx="857807" cy="276999"/>
          </a:xfrm>
          <a:prstGeom prst="rect">
            <a:avLst/>
          </a:prstGeom>
          <a:noFill/>
        </p:spPr>
        <p:txBody>
          <a:bodyPr wrap="square" rtlCol="0">
            <a:spAutoFit/>
          </a:bodyPr>
          <a:lstStyle/>
          <a:p>
            <a:pPr algn="ctr"/>
            <a:r>
              <a:rPr lang="ja-JP" altLang="en-US" sz="1200" dirty="0"/>
              <a:t>県計画</a:t>
            </a:r>
            <a:endParaRPr kumimoji="1" lang="ja-JP" altLang="en-US" sz="1200" dirty="0"/>
          </a:p>
        </p:txBody>
      </p:sp>
      <p:sp>
        <p:nvSpPr>
          <p:cNvPr id="1131" name="テキスト ボックス 1130">
            <a:extLst>
              <a:ext uri="{FF2B5EF4-FFF2-40B4-BE49-F238E27FC236}">
                <a16:creationId xmlns:a16="http://schemas.microsoft.com/office/drawing/2014/main" id="{060614DC-C485-591D-575D-9899CE6652F0}"/>
              </a:ext>
            </a:extLst>
          </p:cNvPr>
          <p:cNvSpPr txBox="1"/>
          <p:nvPr/>
        </p:nvSpPr>
        <p:spPr>
          <a:xfrm>
            <a:off x="4758316" y="3032956"/>
            <a:ext cx="710078" cy="646331"/>
          </a:xfrm>
          <a:prstGeom prst="rect">
            <a:avLst/>
          </a:prstGeom>
          <a:noFill/>
        </p:spPr>
        <p:txBody>
          <a:bodyPr wrap="square" rtlCol="0">
            <a:spAutoFit/>
          </a:bodyPr>
          <a:lstStyle/>
          <a:p>
            <a:pPr algn="ctr"/>
            <a:r>
              <a:rPr lang="ja-JP" altLang="en-US" dirty="0"/>
              <a:t>被害想定</a:t>
            </a:r>
            <a:endParaRPr kumimoji="1" lang="ja-JP" altLang="en-US" dirty="0"/>
          </a:p>
        </p:txBody>
      </p:sp>
      <p:sp>
        <p:nvSpPr>
          <p:cNvPr id="1132" name="テキスト ボックス 1131">
            <a:extLst>
              <a:ext uri="{FF2B5EF4-FFF2-40B4-BE49-F238E27FC236}">
                <a16:creationId xmlns:a16="http://schemas.microsoft.com/office/drawing/2014/main" id="{490E908D-4F14-C98D-C9FA-62F7B0E3E75F}"/>
              </a:ext>
            </a:extLst>
          </p:cNvPr>
          <p:cNvSpPr txBox="1"/>
          <p:nvPr/>
        </p:nvSpPr>
        <p:spPr>
          <a:xfrm>
            <a:off x="4585724" y="4872587"/>
            <a:ext cx="1041328" cy="461665"/>
          </a:xfrm>
          <a:prstGeom prst="rect">
            <a:avLst/>
          </a:prstGeom>
          <a:noFill/>
        </p:spPr>
        <p:txBody>
          <a:bodyPr wrap="square" rtlCol="0">
            <a:spAutoFit/>
          </a:bodyPr>
          <a:lstStyle/>
          <a:p>
            <a:pPr algn="ctr"/>
            <a:r>
              <a:rPr lang="ja-JP" altLang="en-US" sz="1200" dirty="0"/>
              <a:t>強靭化計画</a:t>
            </a:r>
            <a:endParaRPr lang="en-US" altLang="ja-JP" sz="1200" dirty="0"/>
          </a:p>
          <a:p>
            <a:pPr algn="ctr"/>
            <a:r>
              <a:rPr kumimoji="1" lang="ja-JP" altLang="en-US" sz="1200" dirty="0"/>
              <a:t>見直し作業</a:t>
            </a:r>
          </a:p>
        </p:txBody>
      </p:sp>
      <p:sp>
        <p:nvSpPr>
          <p:cNvPr id="1133" name="テキスト ボックス 1132">
            <a:extLst>
              <a:ext uri="{FF2B5EF4-FFF2-40B4-BE49-F238E27FC236}">
                <a16:creationId xmlns:a16="http://schemas.microsoft.com/office/drawing/2014/main" id="{EEB77C1B-2177-88CC-ACCB-C6185E4B4851}"/>
              </a:ext>
            </a:extLst>
          </p:cNvPr>
          <p:cNvSpPr txBox="1"/>
          <p:nvPr/>
        </p:nvSpPr>
        <p:spPr>
          <a:xfrm>
            <a:off x="4575628" y="3930039"/>
            <a:ext cx="1041328" cy="461665"/>
          </a:xfrm>
          <a:prstGeom prst="rect">
            <a:avLst/>
          </a:prstGeom>
          <a:noFill/>
        </p:spPr>
        <p:txBody>
          <a:bodyPr wrap="square" rtlCol="0">
            <a:spAutoFit/>
          </a:bodyPr>
          <a:lstStyle/>
          <a:p>
            <a:pPr algn="ctr"/>
            <a:r>
              <a:rPr lang="ja-JP" altLang="en-US" sz="1200" dirty="0"/>
              <a:t>関係計画</a:t>
            </a:r>
            <a:endParaRPr lang="en-US" altLang="ja-JP" sz="1200" dirty="0"/>
          </a:p>
          <a:p>
            <a:pPr algn="ctr"/>
            <a:r>
              <a:rPr kumimoji="1" lang="ja-JP" altLang="en-US" sz="1200" dirty="0"/>
              <a:t>との整合</a:t>
            </a:r>
          </a:p>
        </p:txBody>
      </p:sp>
      <p:sp>
        <p:nvSpPr>
          <p:cNvPr id="1137" name="楕円 1136">
            <a:extLst>
              <a:ext uri="{FF2B5EF4-FFF2-40B4-BE49-F238E27FC236}">
                <a16:creationId xmlns:a16="http://schemas.microsoft.com/office/drawing/2014/main" id="{3BC14616-13F1-4805-C069-A7091873ABC0}"/>
              </a:ext>
            </a:extLst>
          </p:cNvPr>
          <p:cNvSpPr/>
          <p:nvPr/>
        </p:nvSpPr>
        <p:spPr>
          <a:xfrm>
            <a:off x="4221756" y="3702345"/>
            <a:ext cx="307462" cy="2533070"/>
          </a:xfrm>
          <a:prstGeom prst="ellipse">
            <a:avLst/>
          </a:prstGeom>
          <a:pattFill prst="ltUpDiag">
            <a:fgClr>
              <a:schemeClr val="accent2">
                <a:lumMod val="40000"/>
                <a:lumOff val="60000"/>
              </a:schemeClr>
            </a:fgClr>
            <a:bgClr>
              <a:schemeClr val="bg1"/>
            </a:bgClr>
          </a:pattFill>
          <a:ln w="2222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rPr>
              <a:t>総合振興計画中間見直し</a:t>
            </a:r>
          </a:p>
        </p:txBody>
      </p:sp>
      <p:sp>
        <p:nvSpPr>
          <p:cNvPr id="1136" name="フローチャート: 結合子 1135">
            <a:extLst>
              <a:ext uri="{FF2B5EF4-FFF2-40B4-BE49-F238E27FC236}">
                <a16:creationId xmlns:a16="http://schemas.microsoft.com/office/drawing/2014/main" id="{F99D7C5F-95AA-D8AB-5E8D-8A37A7CCD66F}"/>
              </a:ext>
            </a:extLst>
          </p:cNvPr>
          <p:cNvSpPr/>
          <p:nvPr/>
        </p:nvSpPr>
        <p:spPr>
          <a:xfrm>
            <a:off x="4444805" y="4305629"/>
            <a:ext cx="758225" cy="346690"/>
          </a:xfrm>
          <a:prstGeom prst="flowChartConnec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整合</a:t>
            </a:r>
          </a:p>
        </p:txBody>
      </p:sp>
      <p:sp>
        <p:nvSpPr>
          <p:cNvPr id="1088" name="テキスト ボックス 1087">
            <a:extLst>
              <a:ext uri="{FF2B5EF4-FFF2-40B4-BE49-F238E27FC236}">
                <a16:creationId xmlns:a16="http://schemas.microsoft.com/office/drawing/2014/main" id="{01575A77-7B81-C2F6-D579-A5CA9883BA54}"/>
              </a:ext>
            </a:extLst>
          </p:cNvPr>
          <p:cNvSpPr txBox="1"/>
          <p:nvPr/>
        </p:nvSpPr>
        <p:spPr>
          <a:xfrm>
            <a:off x="3256828" y="5879133"/>
            <a:ext cx="1224136" cy="338554"/>
          </a:xfrm>
          <a:prstGeom prst="rect">
            <a:avLst/>
          </a:prstGeom>
          <a:noFill/>
        </p:spPr>
        <p:txBody>
          <a:bodyPr wrap="square" rtlCol="0">
            <a:spAutoFit/>
          </a:bodyPr>
          <a:lstStyle/>
          <a:p>
            <a:pPr algn="ctr"/>
            <a:r>
              <a:rPr kumimoji="1" lang="ja-JP" altLang="en-US" sz="1600" dirty="0">
                <a:latin typeface="AR P丸ゴシック体E" panose="020F0900000000000000" pitchFamily="50" charset="-128"/>
                <a:ea typeface="AR P丸ゴシック体E" panose="020F0900000000000000" pitchFamily="50" charset="-128"/>
              </a:rPr>
              <a:t>令和</a:t>
            </a:r>
            <a:r>
              <a:rPr kumimoji="1" lang="en-US" altLang="ja-JP" sz="1600" dirty="0">
                <a:latin typeface="AR P丸ゴシック体E" panose="020F0900000000000000" pitchFamily="50" charset="-128"/>
                <a:ea typeface="AR P丸ゴシック体E" panose="020F0900000000000000" pitchFamily="50" charset="-128"/>
              </a:rPr>
              <a:t>7</a:t>
            </a:r>
            <a:r>
              <a:rPr kumimoji="1" lang="ja-JP" altLang="en-US" sz="1600" dirty="0">
                <a:latin typeface="AR P丸ゴシック体E" panose="020F0900000000000000" pitchFamily="50" charset="-128"/>
                <a:ea typeface="AR P丸ゴシック体E" panose="020F0900000000000000" pitchFamily="50" charset="-128"/>
              </a:rPr>
              <a:t>年度</a:t>
            </a:r>
          </a:p>
        </p:txBody>
      </p:sp>
    </p:spTree>
    <p:extLst>
      <p:ext uri="{BB962C8B-B14F-4D97-AF65-F5344CB8AC3E}">
        <p14:creationId xmlns:p14="http://schemas.microsoft.com/office/powerpoint/2010/main" val="3354719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9368295-614B-3E4D-54A9-2C039F520742}"/>
              </a:ext>
            </a:extLst>
          </p:cNvPr>
          <p:cNvSpPr>
            <a:spLocks noGrp="1"/>
          </p:cNvSpPr>
          <p:nvPr>
            <p:ph type="sldNum" sz="quarter" idx="12"/>
          </p:nvPr>
        </p:nvSpPr>
        <p:spPr>
          <a:xfrm>
            <a:off x="7437276" y="6266160"/>
            <a:ext cx="2078436" cy="365125"/>
          </a:xfrm>
        </p:spPr>
        <p:txBody>
          <a:bodyPr/>
          <a:lstStyle/>
          <a:p>
            <a:r>
              <a:rPr lang="en-US" altLang="ja-JP" dirty="0"/>
              <a:t>13</a:t>
            </a:r>
            <a:endParaRPr lang="ja-JP" altLang="en-US" dirty="0"/>
          </a:p>
        </p:txBody>
      </p:sp>
      <p:sp>
        <p:nvSpPr>
          <p:cNvPr id="5" name="四角形 150">
            <a:extLst>
              <a:ext uri="{FF2B5EF4-FFF2-40B4-BE49-F238E27FC236}">
                <a16:creationId xmlns:a16="http://schemas.microsoft.com/office/drawing/2014/main" id="{A8B16B1F-E0F2-6608-2545-C7A60FC021FE}"/>
              </a:ext>
            </a:extLst>
          </p:cNvPr>
          <p:cNvSpPr>
            <a:spLocks noGrp="1"/>
          </p:cNvSpPr>
          <p:nvPr>
            <p:ph type="title"/>
          </p:nvPr>
        </p:nvSpPr>
        <p:spPr>
          <a:xfrm>
            <a:off x="236476" y="80628"/>
            <a:ext cx="9357627" cy="635139"/>
          </a:xfrm>
          <a:prstGeom prst="rect">
            <a:avLst/>
          </a:prstGeom>
          <a:solidFill>
            <a:schemeClr val="accent6">
              <a:lumMod val="75000"/>
            </a:schemeClr>
          </a:solidFill>
          <a:ln>
            <a:solidFill>
              <a:schemeClr val="tx1"/>
            </a:solidFill>
          </a:ln>
        </p:spPr>
        <p:txBody>
          <a:bodyPr>
            <a:normAutofit/>
          </a:bodyPr>
          <a:lstStyle/>
          <a:p>
            <a:pPr algn="l"/>
            <a:r>
              <a:rPr kumimoji="1" lang="ja-JP" altLang="en-US" sz="2800" dirty="0">
                <a:solidFill>
                  <a:schemeClr val="bg1"/>
                </a:solidFill>
                <a:latin typeface="AR丸ゴシック体E"/>
                <a:ea typeface="AR丸ゴシック体E"/>
              </a:rPr>
              <a:t>３年間での改定スケジュール②（まとめ）</a:t>
            </a:r>
            <a:endParaRPr kumimoji="1" lang="ja-JP" altLang="en-US" dirty="0">
              <a:solidFill>
                <a:schemeClr val="bg1"/>
              </a:solidFill>
              <a:latin typeface="AR丸ゴシック体E"/>
              <a:ea typeface="AR丸ゴシック体E"/>
            </a:endParaRPr>
          </a:p>
        </p:txBody>
      </p:sp>
      <p:graphicFrame>
        <p:nvGraphicFramePr>
          <p:cNvPr id="7" name="表 6">
            <a:extLst>
              <a:ext uri="{FF2B5EF4-FFF2-40B4-BE49-F238E27FC236}">
                <a16:creationId xmlns:a16="http://schemas.microsoft.com/office/drawing/2014/main" id="{D727ECB6-3AC7-00FB-1A2F-DA66A816A5DF}"/>
              </a:ext>
            </a:extLst>
          </p:cNvPr>
          <p:cNvGraphicFramePr>
            <a:graphicFrameLocks noGrp="1"/>
          </p:cNvGraphicFramePr>
          <p:nvPr>
            <p:extLst>
              <p:ext uri="{D42A27DB-BD31-4B8C-83A1-F6EECF244321}">
                <p14:modId xmlns:p14="http://schemas.microsoft.com/office/powerpoint/2010/main" val="4129691928"/>
              </p:ext>
            </p:extLst>
          </p:nvPr>
        </p:nvGraphicFramePr>
        <p:xfrm>
          <a:off x="236476" y="1160748"/>
          <a:ext cx="9357628" cy="4372399"/>
        </p:xfrm>
        <a:graphic>
          <a:graphicData uri="http://schemas.openxmlformats.org/drawingml/2006/table">
            <a:tbl>
              <a:tblPr firstCol="1" bandCol="1">
                <a:tableStyleId>{93296810-A885-4BE3-A3E7-6D5BEEA58F35}</a:tableStyleId>
              </a:tblPr>
              <a:tblGrid>
                <a:gridCol w="1237908">
                  <a:extLst>
                    <a:ext uri="{9D8B030D-6E8A-4147-A177-3AD203B41FA5}">
                      <a16:colId xmlns:a16="http://schemas.microsoft.com/office/drawing/2014/main" val="2111613981"/>
                    </a:ext>
                  </a:extLst>
                </a:gridCol>
                <a:gridCol w="444376">
                  <a:extLst>
                    <a:ext uri="{9D8B030D-6E8A-4147-A177-3AD203B41FA5}">
                      <a16:colId xmlns:a16="http://schemas.microsoft.com/office/drawing/2014/main" val="3928897645"/>
                    </a:ext>
                  </a:extLst>
                </a:gridCol>
                <a:gridCol w="444376">
                  <a:extLst>
                    <a:ext uri="{9D8B030D-6E8A-4147-A177-3AD203B41FA5}">
                      <a16:colId xmlns:a16="http://schemas.microsoft.com/office/drawing/2014/main" val="2787261915"/>
                    </a:ext>
                  </a:extLst>
                </a:gridCol>
                <a:gridCol w="476118">
                  <a:extLst>
                    <a:ext uri="{9D8B030D-6E8A-4147-A177-3AD203B41FA5}">
                      <a16:colId xmlns:a16="http://schemas.microsoft.com/office/drawing/2014/main" val="3427648216"/>
                    </a:ext>
                  </a:extLst>
                </a:gridCol>
                <a:gridCol w="476118">
                  <a:extLst>
                    <a:ext uri="{9D8B030D-6E8A-4147-A177-3AD203B41FA5}">
                      <a16:colId xmlns:a16="http://schemas.microsoft.com/office/drawing/2014/main" val="1030337157"/>
                    </a:ext>
                  </a:extLst>
                </a:gridCol>
                <a:gridCol w="507859">
                  <a:extLst>
                    <a:ext uri="{9D8B030D-6E8A-4147-A177-3AD203B41FA5}">
                      <a16:colId xmlns:a16="http://schemas.microsoft.com/office/drawing/2014/main" val="2572255089"/>
                    </a:ext>
                  </a:extLst>
                </a:gridCol>
                <a:gridCol w="539599">
                  <a:extLst>
                    <a:ext uri="{9D8B030D-6E8A-4147-A177-3AD203B41FA5}">
                      <a16:colId xmlns:a16="http://schemas.microsoft.com/office/drawing/2014/main" val="825274340"/>
                    </a:ext>
                  </a:extLst>
                </a:gridCol>
                <a:gridCol w="1346254">
                  <a:extLst>
                    <a:ext uri="{9D8B030D-6E8A-4147-A177-3AD203B41FA5}">
                      <a16:colId xmlns:a16="http://schemas.microsoft.com/office/drawing/2014/main" val="847672883"/>
                    </a:ext>
                  </a:extLst>
                </a:gridCol>
                <a:gridCol w="1512168">
                  <a:extLst>
                    <a:ext uri="{9D8B030D-6E8A-4147-A177-3AD203B41FA5}">
                      <a16:colId xmlns:a16="http://schemas.microsoft.com/office/drawing/2014/main" val="303584821"/>
                    </a:ext>
                  </a:extLst>
                </a:gridCol>
                <a:gridCol w="1404156">
                  <a:extLst>
                    <a:ext uri="{9D8B030D-6E8A-4147-A177-3AD203B41FA5}">
                      <a16:colId xmlns:a16="http://schemas.microsoft.com/office/drawing/2014/main" val="3900868463"/>
                    </a:ext>
                  </a:extLst>
                </a:gridCol>
                <a:gridCol w="968696">
                  <a:extLst>
                    <a:ext uri="{9D8B030D-6E8A-4147-A177-3AD203B41FA5}">
                      <a16:colId xmlns:a16="http://schemas.microsoft.com/office/drawing/2014/main" val="2150145581"/>
                    </a:ext>
                  </a:extLst>
                </a:gridCol>
              </a:tblGrid>
              <a:tr h="689381">
                <a:tc row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kumimoji="1" lang="ja-JP" altLang="en-US" sz="2400" b="1" dirty="0"/>
                        <a:t>地域防災計画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pPr algn="ctr"/>
                      <a:endParaRPr kumimoji="1" lang="ja-JP" altLang="en-US" dirty="0"/>
                    </a:p>
                  </a:txBody>
                  <a:tcPr anchor="ctr"/>
                </a:tc>
                <a:tc gridSpan="3">
                  <a:txBody>
                    <a:bodyPr/>
                    <a:lstStyle/>
                    <a:p>
                      <a:pPr algn="ctr"/>
                      <a:r>
                        <a:rPr kumimoji="1" lang="ja-JP" altLang="en-US" sz="2000" b="1" dirty="0"/>
                        <a:t>関係（上位）計画</a:t>
                      </a:r>
                      <a:endParaRPr kumimoji="1" lang="en-US" altLang="ja-JP" sz="2000" b="1" dirty="0"/>
                    </a:p>
                    <a:p>
                      <a:pPr algn="ctr"/>
                      <a:r>
                        <a:rPr kumimoji="1" lang="en-US" altLang="ja-JP" sz="1400" b="0" dirty="0"/>
                        <a:t>(</a:t>
                      </a:r>
                      <a:r>
                        <a:rPr kumimoji="1" lang="ja-JP" altLang="en-US" sz="1400" b="0" dirty="0"/>
                        <a:t>地域防災計画との整合を確認</a:t>
                      </a:r>
                      <a:r>
                        <a:rPr kumimoji="1" lang="en-US" altLang="ja-JP" sz="1400" b="0" dirty="0"/>
                        <a:t>)</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dist"/>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b="0" dirty="0"/>
                        <a:t>市民参加</a:t>
                      </a:r>
                      <a:endParaRPr kumimoji="1" lang="en-US" altLang="ja-JP" sz="1400" b="0" dirty="0"/>
                    </a:p>
                    <a:p>
                      <a:pPr algn="ctr"/>
                      <a:r>
                        <a:rPr kumimoji="1" lang="ja-JP" altLang="en-US" sz="1400" b="0" dirty="0"/>
                        <a:t>手続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7373753"/>
                  </a:ext>
                </a:extLst>
              </a:tr>
              <a:tr h="1614875">
                <a:tc vMerge="1">
                  <a:txBody>
                    <a:bodyPr/>
                    <a:lstStyle/>
                    <a:p>
                      <a:endParaRPr kumimoji="1" lang="ja-JP" altLang="en-US" dirty="0"/>
                    </a:p>
                  </a:txBody>
                  <a:tcPr/>
                </a:tc>
                <a:tc>
                  <a:txBody>
                    <a:bodyPr/>
                    <a:lstStyle/>
                    <a:p>
                      <a:pPr algn="l"/>
                      <a:r>
                        <a:rPr kumimoji="1" lang="ja-JP" altLang="en-US" sz="1600" dirty="0"/>
                        <a:t>総則編</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600" dirty="0"/>
                        <a:t>被害想定編</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600" dirty="0"/>
                        <a:t>震災対策編</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600" dirty="0"/>
                        <a:t>風水害対策編</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600" dirty="0"/>
                        <a:t>各種事故対策編</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a:t>情報の時点修正</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t>総合振興計画</a:t>
                      </a:r>
                      <a:endParaRPr kumimoji="1" lang="en-US" altLang="ja-JP" sz="1400" dirty="0"/>
                    </a:p>
                    <a:p>
                      <a:pPr algn="ctr"/>
                      <a:r>
                        <a:rPr kumimoji="1" lang="en-US" altLang="ja-JP" sz="1400" dirty="0"/>
                        <a:t>(</a:t>
                      </a:r>
                      <a:r>
                        <a:rPr kumimoji="1" lang="ja-JP" altLang="en-US" sz="1400" dirty="0"/>
                        <a:t>中間見直し</a:t>
                      </a:r>
                      <a:r>
                        <a:rPr kumimoji="1" lang="en-US" altLang="ja-JP" sz="1400" dirty="0"/>
                        <a:t>)</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t>国土強靭化計画</a:t>
                      </a:r>
                      <a:endParaRPr kumimoji="1" lang="en-US" altLang="ja-JP" sz="1400" dirty="0"/>
                    </a:p>
                    <a:p>
                      <a:pPr algn="ctr"/>
                      <a:r>
                        <a:rPr kumimoji="1" lang="ja-JP" altLang="en-US" sz="1400" dirty="0"/>
                        <a:t>（第２期計画）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t>埼玉県地域</a:t>
                      </a:r>
                      <a:endParaRPr kumimoji="1" lang="en-US" altLang="ja-JP" sz="1400" dirty="0"/>
                    </a:p>
                    <a:p>
                      <a:pPr algn="ctr"/>
                      <a:r>
                        <a:rPr kumimoji="1" lang="ja-JP" altLang="en-US" sz="1400" dirty="0"/>
                        <a:t>防災計画等</a:t>
                      </a:r>
                      <a:endParaRPr kumimoji="1" lang="en-US" altLang="ja-JP" sz="1400" dirty="0"/>
                    </a:p>
                    <a:p>
                      <a:pPr algn="ctr"/>
                      <a:endParaRPr kumimoji="1" lang="en-US" altLang="ja-JP" sz="1400" dirty="0"/>
                    </a:p>
                    <a:p>
                      <a:pPr algn="ctr"/>
                      <a:r>
                        <a:rPr kumimoji="1" lang="en-US" altLang="ja-JP" sz="1200" dirty="0"/>
                        <a:t>※</a:t>
                      </a:r>
                      <a:r>
                        <a:rPr kumimoji="1" lang="ja-JP" altLang="en-US" sz="1200" dirty="0"/>
                        <a:t>関係法令の改正等を含む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4373167"/>
                  </a:ext>
                </a:extLst>
              </a:tr>
              <a:tr h="68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ゴシック" panose="020B0400000000000000" pitchFamily="49" charset="-128"/>
                          <a:ea typeface="BIZ UDゴシック" panose="020B0400000000000000" pitchFamily="49" charset="-128"/>
                        </a:rPr>
                        <a:t>令和６年度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t>意見</a:t>
                      </a:r>
                      <a:endParaRPr kumimoji="1" lang="en-US" altLang="ja-JP" sz="1400" dirty="0"/>
                    </a:p>
                    <a:p>
                      <a:pPr algn="ctr"/>
                      <a:r>
                        <a:rPr kumimoji="1" lang="ja-JP" altLang="en-US" sz="1400" dirty="0"/>
                        <a:t>募集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682409"/>
                  </a:ext>
                </a:extLst>
              </a:tr>
              <a:tr h="68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ゴシック" panose="020B0400000000000000" pitchFamily="49" charset="-128"/>
                          <a:ea typeface="BIZ UDゴシック" panose="020B0400000000000000" pitchFamily="49"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t>意見</a:t>
                      </a:r>
                      <a:endParaRPr kumimoji="1" lang="en-US" altLang="ja-JP" sz="1400" dirty="0"/>
                    </a:p>
                    <a:p>
                      <a:pPr algn="ctr"/>
                      <a:r>
                        <a:rPr kumimoji="1" lang="ja-JP" altLang="en-US" sz="1400" dirty="0"/>
                        <a:t>募集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0243772"/>
                  </a:ext>
                </a:extLst>
              </a:tr>
              <a:tr h="689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ゴシック" panose="020B0400000000000000" pitchFamily="49" charset="-128"/>
                          <a:ea typeface="BIZ UDゴシック" panose="020B0400000000000000" pitchFamily="49"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t>パブリック</a:t>
                      </a:r>
                      <a:endParaRPr kumimoji="1" lang="en-US" altLang="ja-JP" sz="1200" dirty="0"/>
                    </a:p>
                    <a:p>
                      <a:pPr algn="ctr"/>
                      <a:r>
                        <a:rPr kumimoji="1" lang="ja-JP" altLang="en-US" sz="1200" dirty="0"/>
                        <a:t>コメント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184235"/>
                  </a:ext>
                </a:extLst>
              </a:tr>
            </a:tbl>
          </a:graphicData>
        </a:graphic>
      </p:graphicFrame>
      <p:sp>
        <p:nvSpPr>
          <p:cNvPr id="11" name="テキスト ボックス 10">
            <a:extLst>
              <a:ext uri="{FF2B5EF4-FFF2-40B4-BE49-F238E27FC236}">
                <a16:creationId xmlns:a16="http://schemas.microsoft.com/office/drawing/2014/main" id="{26EB078E-9314-C73A-C8FF-7155386C63F4}"/>
              </a:ext>
            </a:extLst>
          </p:cNvPr>
          <p:cNvSpPr txBox="1"/>
          <p:nvPr/>
        </p:nvSpPr>
        <p:spPr>
          <a:xfrm>
            <a:off x="3797459" y="821772"/>
            <a:ext cx="5796644" cy="307777"/>
          </a:xfrm>
          <a:prstGeom prst="rect">
            <a:avLst/>
          </a:prstGeom>
          <a:noFill/>
        </p:spPr>
        <p:txBody>
          <a:bodyPr wrap="square" rtlCol="0">
            <a:spAutoFit/>
          </a:bodyPr>
          <a:lstStyle/>
          <a:p>
            <a:r>
              <a:rPr kumimoji="1" lang="ja-JP" altLang="en-US" sz="1400" dirty="0"/>
              <a:t>◎：改定（見直し）を実施　</a:t>
            </a:r>
            <a:r>
              <a:rPr lang="ja-JP" altLang="en-US" sz="1400" dirty="0"/>
              <a:t>△：必要に応じて改定（見直し）を実施</a:t>
            </a:r>
            <a:endParaRPr kumimoji="1" lang="ja-JP" altLang="en-US" sz="1400" dirty="0"/>
          </a:p>
        </p:txBody>
      </p:sp>
      <p:sp>
        <p:nvSpPr>
          <p:cNvPr id="13" name="四角形: 角を丸くする 12">
            <a:extLst>
              <a:ext uri="{FF2B5EF4-FFF2-40B4-BE49-F238E27FC236}">
                <a16:creationId xmlns:a16="http://schemas.microsoft.com/office/drawing/2014/main" id="{01F62E56-0176-44AF-2930-3B5B59C577AD}"/>
              </a:ext>
            </a:extLst>
          </p:cNvPr>
          <p:cNvSpPr/>
          <p:nvPr/>
        </p:nvSpPr>
        <p:spPr>
          <a:xfrm>
            <a:off x="1532620" y="4261670"/>
            <a:ext cx="320622" cy="1188132"/>
          </a:xfrm>
          <a:prstGeom prst="roundRect">
            <a:avLst/>
          </a:prstGeom>
          <a:noFill/>
          <a:ln w="3810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吹き出し: 線 (強調線付き) 14">
            <a:extLst>
              <a:ext uri="{FF2B5EF4-FFF2-40B4-BE49-F238E27FC236}">
                <a16:creationId xmlns:a16="http://schemas.microsoft.com/office/drawing/2014/main" id="{197A5D49-F213-DEBB-1B95-39FAA430BDF1}"/>
              </a:ext>
            </a:extLst>
          </p:cNvPr>
          <p:cNvSpPr/>
          <p:nvPr/>
        </p:nvSpPr>
        <p:spPr>
          <a:xfrm>
            <a:off x="840011" y="5985823"/>
            <a:ext cx="2520280" cy="576064"/>
          </a:xfrm>
          <a:prstGeom prst="accentCallout1">
            <a:avLst>
              <a:gd name="adj1" fmla="val 15727"/>
              <a:gd name="adj2" fmla="val 305"/>
              <a:gd name="adj3" fmla="val -105191"/>
              <a:gd name="adj4" fmla="val 27320"/>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関係</a:t>
            </a:r>
            <a:r>
              <a:rPr kumimoji="1" lang="en-US" altLang="ja-JP" sz="1400" dirty="0">
                <a:solidFill>
                  <a:schemeClr val="tx1"/>
                </a:solidFill>
              </a:rPr>
              <a:t>(</a:t>
            </a:r>
            <a:r>
              <a:rPr kumimoji="1" lang="ja-JP" altLang="en-US" sz="1400" dirty="0">
                <a:solidFill>
                  <a:schemeClr val="tx1"/>
                </a:solidFill>
              </a:rPr>
              <a:t>上位</a:t>
            </a:r>
            <a:r>
              <a:rPr kumimoji="1" lang="en-US" altLang="ja-JP" sz="1400" dirty="0">
                <a:solidFill>
                  <a:schemeClr val="tx1"/>
                </a:solidFill>
              </a:rPr>
              <a:t>)</a:t>
            </a:r>
            <a:r>
              <a:rPr lang="ja-JP" altLang="en-US" sz="1400" dirty="0">
                <a:solidFill>
                  <a:schemeClr val="tx1"/>
                </a:solidFill>
              </a:rPr>
              <a:t>計画の改定に伴い整合性を確認し、必要に応じて改定</a:t>
            </a:r>
            <a:r>
              <a:rPr lang="en-US" altLang="ja-JP" sz="1400" dirty="0">
                <a:solidFill>
                  <a:schemeClr val="tx1"/>
                </a:solidFill>
              </a:rPr>
              <a:t>(</a:t>
            </a:r>
            <a:r>
              <a:rPr lang="ja-JP" altLang="en-US" sz="1400" dirty="0">
                <a:solidFill>
                  <a:schemeClr val="tx1"/>
                </a:solidFill>
              </a:rPr>
              <a:t>見直し</a:t>
            </a:r>
            <a:r>
              <a:rPr lang="en-US" altLang="ja-JP" sz="1400" dirty="0">
                <a:solidFill>
                  <a:schemeClr val="tx1"/>
                </a:solidFill>
              </a:rPr>
              <a:t>)</a:t>
            </a:r>
            <a:r>
              <a:rPr lang="ja-JP" altLang="en-US" sz="1400" dirty="0">
                <a:solidFill>
                  <a:schemeClr val="tx1"/>
                </a:solidFill>
              </a:rPr>
              <a:t>を実施する。</a:t>
            </a:r>
            <a:endParaRPr kumimoji="1" lang="ja-JP" altLang="en-US" sz="1400" dirty="0">
              <a:solidFill>
                <a:schemeClr val="tx1"/>
              </a:solidFill>
            </a:endParaRPr>
          </a:p>
        </p:txBody>
      </p:sp>
      <p:sp>
        <p:nvSpPr>
          <p:cNvPr id="16" name="吹き出し: 線 (強調線付き) 15">
            <a:extLst>
              <a:ext uri="{FF2B5EF4-FFF2-40B4-BE49-F238E27FC236}">
                <a16:creationId xmlns:a16="http://schemas.microsoft.com/office/drawing/2014/main" id="{211096B2-830B-C7D1-6720-0E3F2BD6B69A}"/>
              </a:ext>
            </a:extLst>
          </p:cNvPr>
          <p:cNvSpPr/>
          <p:nvPr/>
        </p:nvSpPr>
        <p:spPr>
          <a:xfrm>
            <a:off x="3655149" y="5985823"/>
            <a:ext cx="2520280" cy="576064"/>
          </a:xfrm>
          <a:prstGeom prst="accentCallout1">
            <a:avLst>
              <a:gd name="adj1" fmla="val 15727"/>
              <a:gd name="adj2" fmla="val 305"/>
              <a:gd name="adj3" fmla="val -88561"/>
              <a:gd name="adj4" fmla="val 10734"/>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令和７年度以降、掲載情報に変更等が生じた場合は、必要に応じて修正を実施する。</a:t>
            </a:r>
          </a:p>
        </p:txBody>
      </p:sp>
      <p:sp>
        <p:nvSpPr>
          <p:cNvPr id="18" name="四角形: 角を丸くする 17">
            <a:extLst>
              <a:ext uri="{FF2B5EF4-FFF2-40B4-BE49-F238E27FC236}">
                <a16:creationId xmlns:a16="http://schemas.microsoft.com/office/drawing/2014/main" id="{0DEF8392-A4CF-7981-33BC-A7F492267A02}"/>
              </a:ext>
            </a:extLst>
          </p:cNvPr>
          <p:cNvSpPr/>
          <p:nvPr/>
        </p:nvSpPr>
        <p:spPr>
          <a:xfrm>
            <a:off x="7718395" y="4261670"/>
            <a:ext cx="396044" cy="1188132"/>
          </a:xfrm>
          <a:prstGeom prst="roundRect">
            <a:avLst/>
          </a:prstGeom>
          <a:noFill/>
          <a:ln w="38100">
            <a:solidFill>
              <a:schemeClr val="accent5"/>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吹き出し: 線 (強調線付き) 18">
            <a:extLst>
              <a:ext uri="{FF2B5EF4-FFF2-40B4-BE49-F238E27FC236}">
                <a16:creationId xmlns:a16="http://schemas.microsoft.com/office/drawing/2014/main" id="{C6940B44-D8E3-814D-416F-B9EC93557C9C}"/>
              </a:ext>
            </a:extLst>
          </p:cNvPr>
          <p:cNvSpPr/>
          <p:nvPr/>
        </p:nvSpPr>
        <p:spPr>
          <a:xfrm>
            <a:off x="6431058" y="5978128"/>
            <a:ext cx="2520280" cy="576064"/>
          </a:xfrm>
          <a:prstGeom prst="accentCallout1">
            <a:avLst>
              <a:gd name="adj1" fmla="val 15727"/>
              <a:gd name="adj2" fmla="val 305"/>
              <a:gd name="adj3" fmla="val -88561"/>
              <a:gd name="adj4" fmla="val 53926"/>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改定等が実施された場合に整合性の確認を実施する。</a:t>
            </a:r>
          </a:p>
        </p:txBody>
      </p:sp>
      <p:sp>
        <p:nvSpPr>
          <p:cNvPr id="20" name="四角形: 角を丸くする 19">
            <a:extLst>
              <a:ext uri="{FF2B5EF4-FFF2-40B4-BE49-F238E27FC236}">
                <a16:creationId xmlns:a16="http://schemas.microsoft.com/office/drawing/2014/main" id="{490B3A7F-7CE6-E25C-75A4-2F46F0ECC188}"/>
              </a:ext>
            </a:extLst>
          </p:cNvPr>
          <p:cNvSpPr/>
          <p:nvPr/>
        </p:nvSpPr>
        <p:spPr>
          <a:xfrm>
            <a:off x="3937908" y="4275477"/>
            <a:ext cx="320622" cy="1188132"/>
          </a:xfrm>
          <a:prstGeom prst="roundRect">
            <a:avLst/>
          </a:prstGeom>
          <a:noFill/>
          <a:ln w="3810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71811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四角形 152">
            <a:extLst>
              <a:ext uri="{FF2B5EF4-FFF2-40B4-BE49-F238E27FC236}">
                <a16:creationId xmlns:a16="http://schemas.microsoft.com/office/drawing/2014/main" id="{41CC7F9E-9C7F-1A5E-D5EA-EF39A703377E}"/>
              </a:ext>
            </a:extLst>
          </p:cNvPr>
          <p:cNvGraphicFramePr>
            <a:graphicFrameLocks noGrp="1"/>
          </p:cNvGraphicFramePr>
          <p:nvPr>
            <p:extLst>
              <p:ext uri="{D42A27DB-BD31-4B8C-83A1-F6EECF244321}">
                <p14:modId xmlns:p14="http://schemas.microsoft.com/office/powerpoint/2010/main" val="4205118913"/>
              </p:ext>
            </p:extLst>
          </p:nvPr>
        </p:nvGraphicFramePr>
        <p:xfrm>
          <a:off x="272874" y="988088"/>
          <a:ext cx="9357618" cy="2519998"/>
        </p:xfrm>
        <a:graphic>
          <a:graphicData uri="http://schemas.openxmlformats.org/drawingml/2006/table">
            <a:tbl>
              <a:tblPr firstRow="1" bandRow="1">
                <a:tableStyleId>{5C22544A-7EE6-4342-B048-85BDC9FD1C3A}</a:tableStyleId>
              </a:tblPr>
              <a:tblGrid>
                <a:gridCol w="519868">
                  <a:extLst>
                    <a:ext uri="{9D8B030D-6E8A-4147-A177-3AD203B41FA5}">
                      <a16:colId xmlns:a16="http://schemas.microsoft.com/office/drawing/2014/main" val="20000"/>
                    </a:ext>
                  </a:extLst>
                </a:gridCol>
                <a:gridCol w="519868">
                  <a:extLst>
                    <a:ext uri="{9D8B030D-6E8A-4147-A177-3AD203B41FA5}">
                      <a16:colId xmlns:a16="http://schemas.microsoft.com/office/drawing/2014/main" val="20001"/>
                    </a:ext>
                  </a:extLst>
                </a:gridCol>
                <a:gridCol w="519867">
                  <a:extLst>
                    <a:ext uri="{9D8B030D-6E8A-4147-A177-3AD203B41FA5}">
                      <a16:colId xmlns:a16="http://schemas.microsoft.com/office/drawing/2014/main" val="20002"/>
                    </a:ext>
                  </a:extLst>
                </a:gridCol>
                <a:gridCol w="519868">
                  <a:extLst>
                    <a:ext uri="{9D8B030D-6E8A-4147-A177-3AD203B41FA5}">
                      <a16:colId xmlns:a16="http://schemas.microsoft.com/office/drawing/2014/main" val="20003"/>
                    </a:ext>
                  </a:extLst>
                </a:gridCol>
                <a:gridCol w="519868">
                  <a:extLst>
                    <a:ext uri="{9D8B030D-6E8A-4147-A177-3AD203B41FA5}">
                      <a16:colId xmlns:a16="http://schemas.microsoft.com/office/drawing/2014/main" val="20004"/>
                    </a:ext>
                  </a:extLst>
                </a:gridCol>
                <a:gridCol w="540824">
                  <a:extLst>
                    <a:ext uri="{9D8B030D-6E8A-4147-A177-3AD203B41FA5}">
                      <a16:colId xmlns:a16="http://schemas.microsoft.com/office/drawing/2014/main" val="20005"/>
                    </a:ext>
                  </a:extLst>
                </a:gridCol>
                <a:gridCol w="498911">
                  <a:extLst>
                    <a:ext uri="{9D8B030D-6E8A-4147-A177-3AD203B41FA5}">
                      <a16:colId xmlns:a16="http://schemas.microsoft.com/office/drawing/2014/main" val="20006"/>
                    </a:ext>
                  </a:extLst>
                </a:gridCol>
                <a:gridCol w="519868">
                  <a:extLst>
                    <a:ext uri="{9D8B030D-6E8A-4147-A177-3AD203B41FA5}">
                      <a16:colId xmlns:a16="http://schemas.microsoft.com/office/drawing/2014/main" val="20007"/>
                    </a:ext>
                  </a:extLst>
                </a:gridCol>
                <a:gridCol w="550404">
                  <a:extLst>
                    <a:ext uri="{9D8B030D-6E8A-4147-A177-3AD203B41FA5}">
                      <a16:colId xmlns:a16="http://schemas.microsoft.com/office/drawing/2014/main" val="20008"/>
                    </a:ext>
                  </a:extLst>
                </a:gridCol>
                <a:gridCol w="489331">
                  <a:extLst>
                    <a:ext uri="{9D8B030D-6E8A-4147-A177-3AD203B41FA5}">
                      <a16:colId xmlns:a16="http://schemas.microsoft.com/office/drawing/2014/main" val="20009"/>
                    </a:ext>
                  </a:extLst>
                </a:gridCol>
                <a:gridCol w="519868">
                  <a:extLst>
                    <a:ext uri="{9D8B030D-6E8A-4147-A177-3AD203B41FA5}">
                      <a16:colId xmlns:a16="http://schemas.microsoft.com/office/drawing/2014/main" val="20010"/>
                    </a:ext>
                  </a:extLst>
                </a:gridCol>
                <a:gridCol w="519867">
                  <a:extLst>
                    <a:ext uri="{9D8B030D-6E8A-4147-A177-3AD203B41FA5}">
                      <a16:colId xmlns:a16="http://schemas.microsoft.com/office/drawing/2014/main" val="20011"/>
                    </a:ext>
                  </a:extLst>
                </a:gridCol>
                <a:gridCol w="519868">
                  <a:extLst>
                    <a:ext uri="{9D8B030D-6E8A-4147-A177-3AD203B41FA5}">
                      <a16:colId xmlns:a16="http://schemas.microsoft.com/office/drawing/2014/main" val="20012"/>
                    </a:ext>
                  </a:extLst>
                </a:gridCol>
                <a:gridCol w="519868">
                  <a:extLst>
                    <a:ext uri="{9D8B030D-6E8A-4147-A177-3AD203B41FA5}">
                      <a16:colId xmlns:a16="http://schemas.microsoft.com/office/drawing/2014/main" val="20013"/>
                    </a:ext>
                  </a:extLst>
                </a:gridCol>
                <a:gridCol w="519867">
                  <a:extLst>
                    <a:ext uri="{9D8B030D-6E8A-4147-A177-3AD203B41FA5}">
                      <a16:colId xmlns:a16="http://schemas.microsoft.com/office/drawing/2014/main" val="20014"/>
                    </a:ext>
                  </a:extLst>
                </a:gridCol>
                <a:gridCol w="519868">
                  <a:extLst>
                    <a:ext uri="{9D8B030D-6E8A-4147-A177-3AD203B41FA5}">
                      <a16:colId xmlns:a16="http://schemas.microsoft.com/office/drawing/2014/main" val="20015"/>
                    </a:ext>
                  </a:extLst>
                </a:gridCol>
                <a:gridCol w="519868">
                  <a:extLst>
                    <a:ext uri="{9D8B030D-6E8A-4147-A177-3AD203B41FA5}">
                      <a16:colId xmlns:a16="http://schemas.microsoft.com/office/drawing/2014/main" val="20016"/>
                    </a:ext>
                  </a:extLst>
                </a:gridCol>
                <a:gridCol w="519867">
                  <a:extLst>
                    <a:ext uri="{9D8B030D-6E8A-4147-A177-3AD203B41FA5}">
                      <a16:colId xmlns:a16="http://schemas.microsoft.com/office/drawing/2014/main" val="20017"/>
                    </a:ext>
                  </a:extLst>
                </a:gridCol>
              </a:tblGrid>
              <a:tr h="444954">
                <a:tc gridSpan="3">
                  <a:txBody>
                    <a:bodyPr/>
                    <a:lstStyle/>
                    <a:p>
                      <a:pPr algn="ctr"/>
                      <a:r>
                        <a:rPr kumimoji="1" lang="ja-JP" altLang="en-US" dirty="0"/>
                        <a:t>10月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11月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12月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1月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2月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3月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374297">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extLst>
                  <a:ext uri="{0D108BD9-81ED-4DB2-BD59-A6C34878D82A}">
                    <a16:rowId xmlns:a16="http://schemas.microsoft.com/office/drawing/2014/main" val="10001"/>
                  </a:ext>
                </a:extLst>
              </a:tr>
              <a:tr h="1700747">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en-US" altLang="ja-JP" dirty="0"/>
                    </a:p>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
        <p:nvSpPr>
          <p:cNvPr id="1112" name="四角形 146"/>
          <p:cNvSpPr>
            <a:spLocks noGrp="1"/>
          </p:cNvSpPr>
          <p:nvPr>
            <p:ph type="sldNum" sz="quarter" idx="12"/>
          </p:nvPr>
        </p:nvSpPr>
        <p:spPr>
          <a:prstGeom prst="rect">
            <a:avLst/>
          </a:prstGeom>
        </p:spPr>
        <p:txBody>
          <a:bodyPr/>
          <a:lstStyle>
            <a:lvl1pPr>
              <a:defRPr>
                <a:solidFill>
                  <a:schemeClr val="tx1"/>
                </a:solidFill>
              </a:defRPr>
            </a:lvl1pPr>
          </a:lstStyle>
          <a:p>
            <a:r>
              <a:rPr lang="en-US" altLang="ja-JP" dirty="0"/>
              <a:t>14</a:t>
            </a:r>
            <a:endParaRPr lang="ja-JP" altLang="en-US" dirty="0"/>
          </a:p>
        </p:txBody>
      </p:sp>
      <p:sp>
        <p:nvSpPr>
          <p:cNvPr id="1113" name="四角形 150"/>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kumimoji="1" lang="ja-JP" altLang="en-US" sz="2800" dirty="0">
                <a:solidFill>
                  <a:schemeClr val="bg1"/>
                </a:solidFill>
                <a:latin typeface="AR丸ゴシック体E"/>
                <a:ea typeface="AR丸ゴシック体E"/>
              </a:rPr>
              <a:t>地域防災計画の改定スケジュール（令和６年度）</a:t>
            </a:r>
            <a:endParaRPr kumimoji="1" lang="ja-JP" altLang="en-US" dirty="0">
              <a:solidFill>
                <a:schemeClr val="bg1"/>
              </a:solidFill>
              <a:latin typeface="AR丸ゴシック体E"/>
              <a:ea typeface="AR丸ゴシック体E"/>
            </a:endParaRPr>
          </a:p>
        </p:txBody>
      </p:sp>
      <p:graphicFrame>
        <p:nvGraphicFramePr>
          <p:cNvPr id="1115" name="四角形 152"/>
          <p:cNvGraphicFramePr>
            <a:graphicFrameLocks noGrp="1"/>
          </p:cNvGraphicFramePr>
          <p:nvPr>
            <p:extLst>
              <p:ext uri="{D42A27DB-BD31-4B8C-83A1-F6EECF244321}">
                <p14:modId xmlns:p14="http://schemas.microsoft.com/office/powerpoint/2010/main" val="3935666763"/>
              </p:ext>
            </p:extLst>
          </p:nvPr>
        </p:nvGraphicFramePr>
        <p:xfrm>
          <a:off x="272865" y="3769673"/>
          <a:ext cx="9357618" cy="2519998"/>
        </p:xfrm>
        <a:graphic>
          <a:graphicData uri="http://schemas.openxmlformats.org/drawingml/2006/table">
            <a:tbl>
              <a:tblPr firstRow="1" bandRow="1">
                <a:tableStyleId>{5C22544A-7EE6-4342-B048-85BDC9FD1C3A}</a:tableStyleId>
              </a:tblPr>
              <a:tblGrid>
                <a:gridCol w="519868">
                  <a:extLst>
                    <a:ext uri="{9D8B030D-6E8A-4147-A177-3AD203B41FA5}">
                      <a16:colId xmlns:a16="http://schemas.microsoft.com/office/drawing/2014/main" val="20000"/>
                    </a:ext>
                  </a:extLst>
                </a:gridCol>
                <a:gridCol w="519868">
                  <a:extLst>
                    <a:ext uri="{9D8B030D-6E8A-4147-A177-3AD203B41FA5}">
                      <a16:colId xmlns:a16="http://schemas.microsoft.com/office/drawing/2014/main" val="20001"/>
                    </a:ext>
                  </a:extLst>
                </a:gridCol>
                <a:gridCol w="519867">
                  <a:extLst>
                    <a:ext uri="{9D8B030D-6E8A-4147-A177-3AD203B41FA5}">
                      <a16:colId xmlns:a16="http://schemas.microsoft.com/office/drawing/2014/main" val="20002"/>
                    </a:ext>
                  </a:extLst>
                </a:gridCol>
                <a:gridCol w="519868">
                  <a:extLst>
                    <a:ext uri="{9D8B030D-6E8A-4147-A177-3AD203B41FA5}">
                      <a16:colId xmlns:a16="http://schemas.microsoft.com/office/drawing/2014/main" val="20003"/>
                    </a:ext>
                  </a:extLst>
                </a:gridCol>
                <a:gridCol w="519868">
                  <a:extLst>
                    <a:ext uri="{9D8B030D-6E8A-4147-A177-3AD203B41FA5}">
                      <a16:colId xmlns:a16="http://schemas.microsoft.com/office/drawing/2014/main" val="20004"/>
                    </a:ext>
                  </a:extLst>
                </a:gridCol>
                <a:gridCol w="540824">
                  <a:extLst>
                    <a:ext uri="{9D8B030D-6E8A-4147-A177-3AD203B41FA5}">
                      <a16:colId xmlns:a16="http://schemas.microsoft.com/office/drawing/2014/main" val="20005"/>
                    </a:ext>
                  </a:extLst>
                </a:gridCol>
                <a:gridCol w="498911">
                  <a:extLst>
                    <a:ext uri="{9D8B030D-6E8A-4147-A177-3AD203B41FA5}">
                      <a16:colId xmlns:a16="http://schemas.microsoft.com/office/drawing/2014/main" val="20006"/>
                    </a:ext>
                  </a:extLst>
                </a:gridCol>
                <a:gridCol w="519868">
                  <a:extLst>
                    <a:ext uri="{9D8B030D-6E8A-4147-A177-3AD203B41FA5}">
                      <a16:colId xmlns:a16="http://schemas.microsoft.com/office/drawing/2014/main" val="20007"/>
                    </a:ext>
                  </a:extLst>
                </a:gridCol>
                <a:gridCol w="550404">
                  <a:extLst>
                    <a:ext uri="{9D8B030D-6E8A-4147-A177-3AD203B41FA5}">
                      <a16:colId xmlns:a16="http://schemas.microsoft.com/office/drawing/2014/main" val="20008"/>
                    </a:ext>
                  </a:extLst>
                </a:gridCol>
                <a:gridCol w="489331">
                  <a:extLst>
                    <a:ext uri="{9D8B030D-6E8A-4147-A177-3AD203B41FA5}">
                      <a16:colId xmlns:a16="http://schemas.microsoft.com/office/drawing/2014/main" val="20009"/>
                    </a:ext>
                  </a:extLst>
                </a:gridCol>
                <a:gridCol w="519868">
                  <a:extLst>
                    <a:ext uri="{9D8B030D-6E8A-4147-A177-3AD203B41FA5}">
                      <a16:colId xmlns:a16="http://schemas.microsoft.com/office/drawing/2014/main" val="20010"/>
                    </a:ext>
                  </a:extLst>
                </a:gridCol>
                <a:gridCol w="519867">
                  <a:extLst>
                    <a:ext uri="{9D8B030D-6E8A-4147-A177-3AD203B41FA5}">
                      <a16:colId xmlns:a16="http://schemas.microsoft.com/office/drawing/2014/main" val="20011"/>
                    </a:ext>
                  </a:extLst>
                </a:gridCol>
                <a:gridCol w="519868">
                  <a:extLst>
                    <a:ext uri="{9D8B030D-6E8A-4147-A177-3AD203B41FA5}">
                      <a16:colId xmlns:a16="http://schemas.microsoft.com/office/drawing/2014/main" val="20012"/>
                    </a:ext>
                  </a:extLst>
                </a:gridCol>
                <a:gridCol w="519868">
                  <a:extLst>
                    <a:ext uri="{9D8B030D-6E8A-4147-A177-3AD203B41FA5}">
                      <a16:colId xmlns:a16="http://schemas.microsoft.com/office/drawing/2014/main" val="20013"/>
                    </a:ext>
                  </a:extLst>
                </a:gridCol>
                <a:gridCol w="519867">
                  <a:extLst>
                    <a:ext uri="{9D8B030D-6E8A-4147-A177-3AD203B41FA5}">
                      <a16:colId xmlns:a16="http://schemas.microsoft.com/office/drawing/2014/main" val="20014"/>
                    </a:ext>
                  </a:extLst>
                </a:gridCol>
                <a:gridCol w="519868">
                  <a:extLst>
                    <a:ext uri="{9D8B030D-6E8A-4147-A177-3AD203B41FA5}">
                      <a16:colId xmlns:a16="http://schemas.microsoft.com/office/drawing/2014/main" val="20015"/>
                    </a:ext>
                  </a:extLst>
                </a:gridCol>
                <a:gridCol w="519868">
                  <a:extLst>
                    <a:ext uri="{9D8B030D-6E8A-4147-A177-3AD203B41FA5}">
                      <a16:colId xmlns:a16="http://schemas.microsoft.com/office/drawing/2014/main" val="20016"/>
                    </a:ext>
                  </a:extLst>
                </a:gridCol>
                <a:gridCol w="519867">
                  <a:extLst>
                    <a:ext uri="{9D8B030D-6E8A-4147-A177-3AD203B41FA5}">
                      <a16:colId xmlns:a16="http://schemas.microsoft.com/office/drawing/2014/main" val="20017"/>
                    </a:ext>
                  </a:extLst>
                </a:gridCol>
              </a:tblGrid>
              <a:tr h="444954">
                <a:tc gridSpan="3">
                  <a:txBody>
                    <a:bodyPr/>
                    <a:lstStyle/>
                    <a:p>
                      <a:pPr algn="ctr"/>
                      <a:r>
                        <a:rPr kumimoji="1" lang="ja-JP" altLang="en-US" dirty="0"/>
                        <a:t>４月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５月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６月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７月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８月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９月</a:t>
                      </a:r>
                    </a:p>
                  </a:txBody>
                  <a:tcPr anchor="ctr">
                    <a:solidFill>
                      <a:schemeClr val="accent6">
                        <a:lumMod val="75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374297">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tc>
                  <a:txBody>
                    <a:bodyPr/>
                    <a:lstStyle/>
                    <a:p>
                      <a:pPr algn="ctr"/>
                      <a:r>
                        <a:rPr kumimoji="1" lang="ja-JP" altLang="en-US" sz="1200" dirty="0"/>
                        <a:t>上旬</a:t>
                      </a:r>
                      <a:endParaRPr kumimoji="1" lang="ja-JP" altLang="en-US" dirty="0"/>
                    </a:p>
                  </a:txBody>
                  <a:tcPr anchor="ctr"/>
                </a:tc>
                <a:tc>
                  <a:txBody>
                    <a:bodyPr/>
                    <a:lstStyle/>
                    <a:p>
                      <a:pPr algn="ctr"/>
                      <a:r>
                        <a:rPr kumimoji="1" lang="ja-JP" altLang="en-US" sz="1200" dirty="0"/>
                        <a:t>中旬</a:t>
                      </a:r>
                      <a:endParaRPr kumimoji="1" lang="ja-JP" altLang="en-US" dirty="0"/>
                    </a:p>
                  </a:txBody>
                  <a:tcPr anchor="ctr"/>
                </a:tc>
                <a:tc>
                  <a:txBody>
                    <a:bodyPr/>
                    <a:lstStyle/>
                    <a:p>
                      <a:pPr algn="ctr"/>
                      <a:r>
                        <a:rPr kumimoji="1" lang="ja-JP" altLang="en-US" sz="1200" dirty="0"/>
                        <a:t>下旬</a:t>
                      </a:r>
                      <a:endParaRPr kumimoji="1" lang="ja-JP" altLang="en-US" dirty="0"/>
                    </a:p>
                  </a:txBody>
                  <a:tcPr anchor="ctr"/>
                </a:tc>
                <a:extLst>
                  <a:ext uri="{0D108BD9-81ED-4DB2-BD59-A6C34878D82A}">
                    <a16:rowId xmlns:a16="http://schemas.microsoft.com/office/drawing/2014/main" val="10001"/>
                  </a:ext>
                </a:extLst>
              </a:tr>
              <a:tr h="1700747">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
        <p:nvSpPr>
          <p:cNvPr id="1127" name="四角形 179"/>
          <p:cNvSpPr/>
          <p:nvPr/>
        </p:nvSpPr>
        <p:spPr>
          <a:xfrm>
            <a:off x="1934282" y="2158983"/>
            <a:ext cx="1633148" cy="382430"/>
          </a:xfrm>
          <a:prstGeom prst="rect">
            <a:avLst/>
          </a:prstGeom>
          <a:solidFill>
            <a:schemeClr val="bg1"/>
          </a:solidFill>
          <a:ln w="3175"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32" name="テキスト 184"/>
          <p:cNvSpPr txBox="1"/>
          <p:nvPr/>
        </p:nvSpPr>
        <p:spPr>
          <a:xfrm>
            <a:off x="7905458" y="2056112"/>
            <a:ext cx="1892313" cy="1015663"/>
          </a:xfrm>
          <a:prstGeom prst="rect">
            <a:avLst/>
          </a:prstGeom>
        </p:spPr>
        <p:txBody>
          <a:bodyPr wrap="square">
            <a:spAutoFit/>
          </a:bodyPr>
          <a:lstStyle/>
          <a:p>
            <a:pPr algn="ctr">
              <a:defRPr lang="ja-JP" altLang="en-US"/>
            </a:pPr>
            <a:r>
              <a:rPr lang="ja-JP" altLang="en-US" sz="1600" b="1" dirty="0">
                <a:solidFill>
                  <a:schemeClr val="accent5"/>
                </a:solidFill>
              </a:rPr>
              <a:t>★</a:t>
            </a:r>
            <a:endParaRPr lang="ja-JP" altLang="en-US" sz="2000" b="1" dirty="0">
              <a:solidFill>
                <a:schemeClr val="accent5"/>
              </a:solidFill>
            </a:endParaRPr>
          </a:p>
          <a:p>
            <a:pPr algn="ctr">
              <a:defRPr lang="ja-JP" altLang="en-US"/>
            </a:pPr>
            <a:r>
              <a:rPr lang="ja-JP" altLang="en-US" sz="1600" b="1" dirty="0">
                <a:solidFill>
                  <a:schemeClr val="accent5"/>
                </a:solidFill>
              </a:rPr>
              <a:t>3/</a:t>
            </a:r>
            <a:r>
              <a:rPr lang="en-US" altLang="ja-JP" sz="1600" b="1" dirty="0">
                <a:solidFill>
                  <a:schemeClr val="accent5"/>
                </a:solidFill>
              </a:rPr>
              <a:t>14</a:t>
            </a:r>
            <a:r>
              <a:rPr lang="ja-JP" altLang="en-US" sz="1600" b="1" dirty="0">
                <a:solidFill>
                  <a:schemeClr val="accent5"/>
                </a:solidFill>
              </a:rPr>
              <a:t>（金）</a:t>
            </a:r>
          </a:p>
          <a:p>
            <a:pPr algn="ctr">
              <a:defRPr lang="ja-JP" altLang="en-US"/>
            </a:pPr>
            <a:r>
              <a:rPr lang="ja-JP" altLang="en-US" sz="1600" b="1" dirty="0">
                <a:solidFill>
                  <a:schemeClr val="accent5"/>
                </a:solidFill>
              </a:rPr>
              <a:t>市長決裁</a:t>
            </a:r>
            <a:endParaRPr lang="en-US" altLang="ja-JP" sz="1600" b="1" dirty="0">
              <a:solidFill>
                <a:schemeClr val="accent5"/>
              </a:solidFill>
            </a:endParaRPr>
          </a:p>
          <a:p>
            <a:pPr algn="ctr">
              <a:defRPr lang="ja-JP" altLang="en-US"/>
            </a:pPr>
            <a:r>
              <a:rPr lang="ja-JP" altLang="en-US" sz="1200" b="1" dirty="0">
                <a:solidFill>
                  <a:srgbClr val="FF0000"/>
                </a:solidFill>
              </a:rPr>
              <a:t>令和６年度改定分</a:t>
            </a:r>
            <a:endParaRPr lang="ja-JP" altLang="en-US" sz="1100" b="1" dirty="0">
              <a:solidFill>
                <a:srgbClr val="FF0000"/>
              </a:solidFill>
            </a:endParaRPr>
          </a:p>
        </p:txBody>
      </p:sp>
      <p:sp>
        <p:nvSpPr>
          <p:cNvPr id="1137" name="四角形 192"/>
          <p:cNvSpPr/>
          <p:nvPr/>
        </p:nvSpPr>
        <p:spPr>
          <a:xfrm>
            <a:off x="4994673" y="2194987"/>
            <a:ext cx="1515545" cy="382430"/>
          </a:xfrm>
          <a:prstGeom prst="rect">
            <a:avLst/>
          </a:prstGeom>
          <a:solidFill>
            <a:schemeClr val="bg1"/>
          </a:solidFill>
          <a:ln w="3175"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42" name="テキスト 178"/>
          <p:cNvSpPr txBox="1"/>
          <p:nvPr/>
        </p:nvSpPr>
        <p:spPr>
          <a:xfrm>
            <a:off x="1646795" y="1772816"/>
            <a:ext cx="2190081" cy="830997"/>
          </a:xfrm>
          <a:prstGeom prst="rect">
            <a:avLst/>
          </a:prstGeom>
        </p:spPr>
        <p:txBody>
          <a:bodyPr wrap="square">
            <a:spAutoFit/>
          </a:bodyPr>
          <a:lstStyle/>
          <a:p>
            <a:pPr algn="ctr">
              <a:defRPr lang="ja-JP" altLang="en-US"/>
            </a:pPr>
            <a:r>
              <a:rPr lang="ja-JP" altLang="en-US" sz="1200" b="1" dirty="0">
                <a:solidFill>
                  <a:schemeClr val="tx1"/>
                </a:solidFill>
              </a:rPr>
              <a:t>★</a:t>
            </a:r>
            <a:endParaRPr lang="ja-JP" altLang="en-US" sz="1600" b="1" dirty="0">
              <a:solidFill>
                <a:schemeClr val="tx1"/>
              </a:solidFill>
            </a:endParaRPr>
          </a:p>
          <a:p>
            <a:pPr algn="ctr">
              <a:defRPr lang="ja-JP" altLang="en-US"/>
            </a:pPr>
            <a:r>
              <a:rPr lang="en-US" altLang="ja-JP" sz="1200" b="1" dirty="0">
                <a:solidFill>
                  <a:schemeClr val="tx1"/>
                </a:solidFill>
              </a:rPr>
              <a:t>11</a:t>
            </a:r>
            <a:r>
              <a:rPr lang="ja-JP" altLang="en-US" sz="1200" b="1" dirty="0">
                <a:solidFill>
                  <a:schemeClr val="tx1"/>
                </a:solidFill>
              </a:rPr>
              <a:t>/</a:t>
            </a:r>
            <a:r>
              <a:rPr lang="en-US" altLang="ja-JP" sz="1200" b="1" dirty="0">
                <a:solidFill>
                  <a:schemeClr val="tx1"/>
                </a:solidFill>
              </a:rPr>
              <a:t>21</a:t>
            </a:r>
            <a:r>
              <a:rPr lang="ja-JP" altLang="en-US" sz="1200" b="1" dirty="0">
                <a:solidFill>
                  <a:schemeClr val="tx1"/>
                </a:solidFill>
              </a:rPr>
              <a:t>（木）</a:t>
            </a:r>
          </a:p>
          <a:p>
            <a:pPr algn="ctr">
              <a:defRPr lang="ja-JP" altLang="en-US"/>
            </a:pPr>
            <a:r>
              <a:rPr lang="ja-JP" altLang="en-US" sz="1200" b="1" dirty="0">
                <a:solidFill>
                  <a:schemeClr val="tx1"/>
                </a:solidFill>
              </a:rPr>
              <a:t>防災会議①</a:t>
            </a:r>
            <a:endParaRPr lang="ja-JP" altLang="en-US" sz="1200" b="1" dirty="0">
              <a:solidFill>
                <a:srgbClr val="FF0000"/>
              </a:solidFill>
            </a:endParaRPr>
          </a:p>
          <a:p>
            <a:pPr algn="ctr">
              <a:defRPr lang="ja-JP" altLang="en-US"/>
            </a:pPr>
            <a:r>
              <a:rPr lang="ja-JP" altLang="en-US" sz="1200" b="1" dirty="0">
                <a:solidFill>
                  <a:schemeClr val="tx1"/>
                </a:solidFill>
              </a:rPr>
              <a:t>【方針決定・専決決議】</a:t>
            </a:r>
            <a:endParaRPr lang="ja-JP" altLang="en-US" b="1" dirty="0">
              <a:solidFill>
                <a:schemeClr val="tx1"/>
              </a:solidFill>
            </a:endParaRPr>
          </a:p>
        </p:txBody>
      </p:sp>
      <p:sp>
        <p:nvSpPr>
          <p:cNvPr id="1143" name="四角形 186"/>
          <p:cNvSpPr/>
          <p:nvPr/>
        </p:nvSpPr>
        <p:spPr>
          <a:xfrm>
            <a:off x="3286939" y="2789637"/>
            <a:ext cx="1773223" cy="382430"/>
          </a:xfrm>
          <a:prstGeom prst="rect">
            <a:avLst/>
          </a:prstGeom>
          <a:solidFill>
            <a:schemeClr val="bg1"/>
          </a:solidFill>
          <a:ln w="3175"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44" name="テキスト 185"/>
          <p:cNvSpPr txBox="1"/>
          <p:nvPr/>
        </p:nvSpPr>
        <p:spPr>
          <a:xfrm>
            <a:off x="3124148" y="2402434"/>
            <a:ext cx="2121437" cy="830997"/>
          </a:xfrm>
          <a:prstGeom prst="rect">
            <a:avLst/>
          </a:prstGeom>
        </p:spPr>
        <p:txBody>
          <a:bodyPr wrap="square">
            <a:spAutoFit/>
          </a:bodyPr>
          <a:lstStyle/>
          <a:p>
            <a:pPr algn="ctr">
              <a:defRPr lang="ja-JP" altLang="en-US"/>
            </a:pPr>
            <a:r>
              <a:rPr lang="ja-JP" altLang="en-US" sz="1200" b="1" dirty="0">
                <a:solidFill>
                  <a:schemeClr val="tx1"/>
                </a:solidFill>
              </a:rPr>
              <a:t>★</a:t>
            </a:r>
            <a:endParaRPr lang="en-US" altLang="ja-JP" sz="1200" b="1" dirty="0">
              <a:solidFill>
                <a:schemeClr val="tx1"/>
              </a:solidFill>
            </a:endParaRPr>
          </a:p>
          <a:p>
            <a:pPr algn="ctr">
              <a:defRPr lang="ja-JP" altLang="en-US"/>
            </a:pPr>
            <a:r>
              <a:rPr lang="en-US" altLang="ja-JP" sz="1200" b="1" dirty="0">
                <a:solidFill>
                  <a:schemeClr val="tx1"/>
                </a:solidFill>
              </a:rPr>
              <a:t>12/16</a:t>
            </a:r>
            <a:r>
              <a:rPr lang="ja-JP" altLang="en-US" sz="1200" b="1" dirty="0">
                <a:solidFill>
                  <a:schemeClr val="tx1"/>
                </a:solidFill>
              </a:rPr>
              <a:t>（月）～</a:t>
            </a:r>
            <a:r>
              <a:rPr lang="en-US" altLang="ja-JP" sz="1200" b="1" dirty="0">
                <a:solidFill>
                  <a:schemeClr val="tx1"/>
                </a:solidFill>
              </a:rPr>
              <a:t>20</a:t>
            </a:r>
            <a:r>
              <a:rPr lang="ja-JP" altLang="en-US" sz="1200" b="1" dirty="0">
                <a:solidFill>
                  <a:schemeClr val="tx1"/>
                </a:solidFill>
              </a:rPr>
              <a:t>（金）</a:t>
            </a:r>
          </a:p>
          <a:p>
            <a:pPr algn="ctr">
              <a:defRPr lang="ja-JP" altLang="en-US"/>
            </a:pPr>
            <a:r>
              <a:rPr lang="ja-JP" altLang="en-US" sz="1200" b="1" dirty="0">
                <a:solidFill>
                  <a:srgbClr val="FF0000"/>
                </a:solidFill>
              </a:rPr>
              <a:t>≪書面による意見照会≫</a:t>
            </a:r>
          </a:p>
          <a:p>
            <a:pPr algn="ctr">
              <a:defRPr lang="ja-JP" altLang="en-US"/>
            </a:pPr>
            <a:r>
              <a:rPr lang="en-US" altLang="ja-JP" sz="1200" b="1" dirty="0"/>
              <a:t>【</a:t>
            </a:r>
            <a:r>
              <a:rPr lang="ja-JP" altLang="en-US" sz="1200" b="1" dirty="0"/>
              <a:t>総則編</a:t>
            </a:r>
            <a:r>
              <a:rPr lang="ja-JP" altLang="en-US" sz="1200" b="1" dirty="0">
                <a:solidFill>
                  <a:schemeClr val="tx1"/>
                </a:solidFill>
              </a:rPr>
              <a:t>改定案の提示】</a:t>
            </a:r>
            <a:endParaRPr lang="ja-JP" altLang="en-US" b="1" dirty="0">
              <a:solidFill>
                <a:schemeClr val="tx1"/>
              </a:solidFill>
            </a:endParaRPr>
          </a:p>
        </p:txBody>
      </p:sp>
      <p:sp>
        <p:nvSpPr>
          <p:cNvPr id="1145" name="テキスト 191"/>
          <p:cNvSpPr txBox="1"/>
          <p:nvPr/>
        </p:nvSpPr>
        <p:spPr>
          <a:xfrm>
            <a:off x="4703991" y="1808820"/>
            <a:ext cx="2109081" cy="830997"/>
          </a:xfrm>
          <a:prstGeom prst="rect">
            <a:avLst/>
          </a:prstGeom>
        </p:spPr>
        <p:txBody>
          <a:bodyPr wrap="square">
            <a:spAutoFit/>
          </a:bodyPr>
          <a:lstStyle/>
          <a:p>
            <a:pPr algn="ctr">
              <a:defRPr lang="ja-JP" altLang="en-US"/>
            </a:pPr>
            <a:r>
              <a:rPr lang="ja-JP" altLang="en-US" sz="1200" b="1" dirty="0">
                <a:solidFill>
                  <a:schemeClr val="tx1"/>
                </a:solidFill>
              </a:rPr>
              <a:t>★</a:t>
            </a:r>
            <a:endParaRPr lang="ja-JP" altLang="en-US" sz="1600" b="1" dirty="0">
              <a:solidFill>
                <a:schemeClr val="tx1"/>
              </a:solidFill>
            </a:endParaRPr>
          </a:p>
          <a:p>
            <a:pPr algn="ctr">
              <a:defRPr lang="ja-JP" altLang="en-US"/>
            </a:pPr>
            <a:r>
              <a:rPr lang="en-US" altLang="ja-JP" sz="1200" b="1" dirty="0">
                <a:solidFill>
                  <a:schemeClr val="tx1"/>
                </a:solidFill>
              </a:rPr>
              <a:t>1/14</a:t>
            </a:r>
            <a:r>
              <a:rPr lang="ja-JP" altLang="en-US" sz="1200" b="1" dirty="0">
                <a:solidFill>
                  <a:schemeClr val="tx1"/>
                </a:solidFill>
              </a:rPr>
              <a:t>（火）～</a:t>
            </a:r>
            <a:r>
              <a:rPr lang="en-US" altLang="ja-JP" sz="1200" b="1" dirty="0">
                <a:solidFill>
                  <a:schemeClr val="tx1"/>
                </a:solidFill>
              </a:rPr>
              <a:t>17</a:t>
            </a:r>
            <a:r>
              <a:rPr lang="ja-JP" altLang="en-US" sz="1200" b="1" dirty="0">
                <a:solidFill>
                  <a:schemeClr val="tx1"/>
                </a:solidFill>
              </a:rPr>
              <a:t>（金）</a:t>
            </a:r>
          </a:p>
          <a:p>
            <a:pPr algn="ctr">
              <a:defRPr lang="ja-JP" altLang="en-US"/>
            </a:pPr>
            <a:r>
              <a:rPr lang="ja-JP" altLang="en-US" sz="1200" b="1" dirty="0">
                <a:solidFill>
                  <a:schemeClr val="tx1"/>
                </a:solidFill>
              </a:rPr>
              <a:t>防災会議②</a:t>
            </a:r>
          </a:p>
          <a:p>
            <a:pPr algn="ctr">
              <a:defRPr lang="ja-JP" altLang="en-US"/>
            </a:pPr>
            <a:r>
              <a:rPr lang="ja-JP" altLang="en-US" sz="1200" b="1" dirty="0">
                <a:solidFill>
                  <a:schemeClr val="tx1"/>
                </a:solidFill>
              </a:rPr>
              <a:t>【改定案の確定】</a:t>
            </a:r>
            <a:endParaRPr lang="ja-JP" altLang="en-US" b="1" dirty="0">
              <a:solidFill>
                <a:schemeClr val="tx1"/>
              </a:solidFill>
            </a:endParaRPr>
          </a:p>
        </p:txBody>
      </p:sp>
      <p:sp>
        <p:nvSpPr>
          <p:cNvPr id="6" name="直線 180">
            <a:extLst>
              <a:ext uri="{FF2B5EF4-FFF2-40B4-BE49-F238E27FC236}">
                <a16:creationId xmlns:a16="http://schemas.microsoft.com/office/drawing/2014/main" id="{7D6F06F9-0DEE-F54D-2D29-A4D840686843}"/>
              </a:ext>
            </a:extLst>
          </p:cNvPr>
          <p:cNvSpPr/>
          <p:nvPr/>
        </p:nvSpPr>
        <p:spPr>
          <a:xfrm>
            <a:off x="2858346" y="3276032"/>
            <a:ext cx="2136327" cy="9659"/>
          </a:xfrm>
          <a:prstGeom prst="line">
            <a:avLst/>
          </a:prstGeom>
          <a:ln w="19050" cap="flat" cmpd="sng" algn="ctr">
            <a:solidFill>
              <a:schemeClr val="tx1"/>
            </a:solidFill>
            <a:prstDash val="solid"/>
            <a:miter lim="800000"/>
            <a:headEnd type="stealth" w="lg" len="lg"/>
            <a:tailEnd type="stealth" w="lg" len="lg"/>
          </a:ln>
        </p:spPr>
        <p:style>
          <a:lnRef idx="1">
            <a:schemeClr val="accent1"/>
          </a:lnRef>
          <a:fillRef idx="0">
            <a:schemeClr val="accent1"/>
          </a:fillRef>
          <a:effectRef idx="0">
            <a:schemeClr val="accent1"/>
          </a:effectRef>
          <a:fontRef idx="minor">
            <a:schemeClr val="tx1"/>
          </a:fontRef>
        </p:style>
        <p:txBody>
          <a:bodyPr/>
          <a:lstStyle/>
          <a:p>
            <a:endParaRPr lang="ja-JP" altLang="en-US"/>
          </a:p>
        </p:txBody>
      </p:sp>
      <p:sp>
        <p:nvSpPr>
          <p:cNvPr id="7" name="テキスト 181">
            <a:extLst>
              <a:ext uri="{FF2B5EF4-FFF2-40B4-BE49-F238E27FC236}">
                <a16:creationId xmlns:a16="http://schemas.microsoft.com/office/drawing/2014/main" id="{F713276D-F4DA-FEB3-7DA1-63DFB60A43F9}"/>
              </a:ext>
            </a:extLst>
          </p:cNvPr>
          <p:cNvSpPr txBox="1"/>
          <p:nvPr/>
        </p:nvSpPr>
        <p:spPr>
          <a:xfrm>
            <a:off x="2804592" y="3274484"/>
            <a:ext cx="2190081" cy="461665"/>
          </a:xfrm>
          <a:prstGeom prst="rect">
            <a:avLst/>
          </a:prstGeom>
        </p:spPr>
        <p:txBody>
          <a:bodyPr wrap="square">
            <a:spAutoFit/>
          </a:bodyPr>
          <a:lstStyle/>
          <a:p>
            <a:pPr algn="ctr">
              <a:defRPr lang="ja-JP" altLang="en-US"/>
            </a:pPr>
            <a:r>
              <a:rPr lang="ja-JP" altLang="en-US" sz="1200" b="1" dirty="0">
                <a:solidFill>
                  <a:schemeClr val="tx1"/>
                </a:solidFill>
              </a:rPr>
              <a:t>庁内・関係機関照会</a:t>
            </a:r>
            <a:endParaRPr lang="en-US" altLang="ja-JP" sz="1200" b="1" dirty="0">
              <a:solidFill>
                <a:schemeClr val="tx1"/>
              </a:solidFill>
            </a:endParaRPr>
          </a:p>
          <a:p>
            <a:pPr algn="ctr">
              <a:defRPr lang="ja-JP" altLang="en-US"/>
            </a:pPr>
            <a:r>
              <a:rPr lang="ja-JP" altLang="en-US" sz="1200" b="1" dirty="0">
                <a:solidFill>
                  <a:schemeClr val="tx1"/>
                </a:solidFill>
              </a:rPr>
              <a:t>（情報アップデート作業）</a:t>
            </a:r>
          </a:p>
        </p:txBody>
      </p:sp>
      <p:sp>
        <p:nvSpPr>
          <p:cNvPr id="9" name="テキスト 153">
            <a:extLst>
              <a:ext uri="{FF2B5EF4-FFF2-40B4-BE49-F238E27FC236}">
                <a16:creationId xmlns:a16="http://schemas.microsoft.com/office/drawing/2014/main" id="{D7510EE8-97B6-E9E5-1F8C-B70CAFAF94F1}"/>
              </a:ext>
            </a:extLst>
          </p:cNvPr>
          <p:cNvSpPr txBox="1"/>
          <p:nvPr/>
        </p:nvSpPr>
        <p:spPr>
          <a:xfrm>
            <a:off x="3357547" y="4588402"/>
            <a:ext cx="1872000" cy="276106"/>
          </a:xfrm>
          <a:prstGeom prst="rect">
            <a:avLst/>
          </a:prstGeom>
        </p:spPr>
        <p:txBody>
          <a:bodyPr>
            <a:spAutoFit/>
          </a:bodyPr>
          <a:lstStyle/>
          <a:p>
            <a:pPr>
              <a:defRPr lang="ja-JP" altLang="en-US"/>
            </a:pPr>
            <a:r>
              <a:rPr lang="ja-JP" altLang="en-US" sz="1200" b="1" dirty="0">
                <a:solidFill>
                  <a:srgbClr val="FF0000"/>
                </a:solidFill>
              </a:rPr>
              <a:t>▼地域防災訓練</a:t>
            </a:r>
            <a:endParaRPr lang="ja-JP" altLang="en-US" b="1" dirty="0">
              <a:solidFill>
                <a:srgbClr val="FF0000"/>
              </a:solidFill>
            </a:endParaRPr>
          </a:p>
        </p:txBody>
      </p:sp>
      <p:sp>
        <p:nvSpPr>
          <p:cNvPr id="10" name="四角形 179">
            <a:extLst>
              <a:ext uri="{FF2B5EF4-FFF2-40B4-BE49-F238E27FC236}">
                <a16:creationId xmlns:a16="http://schemas.microsoft.com/office/drawing/2014/main" id="{AA0F76B1-B484-07A9-152B-18290AA80C13}"/>
              </a:ext>
            </a:extLst>
          </p:cNvPr>
          <p:cNvSpPr/>
          <p:nvPr/>
        </p:nvSpPr>
        <p:spPr>
          <a:xfrm>
            <a:off x="1820652" y="5150042"/>
            <a:ext cx="1633148" cy="382430"/>
          </a:xfrm>
          <a:prstGeom prst="rect">
            <a:avLst/>
          </a:prstGeom>
          <a:solidFill>
            <a:schemeClr val="bg1"/>
          </a:solidFill>
          <a:ln w="3175"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8" name="テキスト 178">
            <a:extLst>
              <a:ext uri="{FF2B5EF4-FFF2-40B4-BE49-F238E27FC236}">
                <a16:creationId xmlns:a16="http://schemas.microsoft.com/office/drawing/2014/main" id="{97E5A2A2-B708-8E4D-EB6A-999725850FD7}"/>
              </a:ext>
            </a:extLst>
          </p:cNvPr>
          <p:cNvSpPr txBox="1"/>
          <p:nvPr/>
        </p:nvSpPr>
        <p:spPr>
          <a:xfrm>
            <a:off x="1522548" y="4953652"/>
            <a:ext cx="2249762" cy="815608"/>
          </a:xfrm>
          <a:prstGeom prst="rect">
            <a:avLst/>
          </a:prstGeom>
        </p:spPr>
        <p:txBody>
          <a:bodyPr wrap="square">
            <a:spAutoFit/>
          </a:bodyPr>
          <a:lstStyle/>
          <a:p>
            <a:pPr algn="ctr">
              <a:defRPr lang="ja-JP" altLang="en-US"/>
            </a:pPr>
            <a:r>
              <a:rPr lang="ja-JP" altLang="en-US" sz="1200" b="1" dirty="0">
                <a:solidFill>
                  <a:schemeClr val="tx1"/>
                </a:solidFill>
              </a:rPr>
              <a:t>★</a:t>
            </a:r>
            <a:endParaRPr lang="ja-JP" altLang="en-US" sz="1600" b="1" dirty="0">
              <a:solidFill>
                <a:schemeClr val="tx1"/>
              </a:solidFill>
            </a:endParaRPr>
          </a:p>
          <a:p>
            <a:pPr algn="ctr">
              <a:defRPr lang="ja-JP" altLang="en-US"/>
            </a:pPr>
            <a:r>
              <a:rPr lang="ja-JP" altLang="en-US" sz="1200" b="1" dirty="0">
                <a:solidFill>
                  <a:schemeClr val="tx1"/>
                </a:solidFill>
              </a:rPr>
              <a:t>防災会議</a:t>
            </a:r>
            <a:r>
              <a:rPr lang="en-US" altLang="ja-JP" sz="1200" b="1" dirty="0">
                <a:solidFill>
                  <a:srgbClr val="FF0000"/>
                </a:solidFill>
              </a:rPr>
              <a:t>R</a:t>
            </a:r>
            <a:r>
              <a:rPr lang="ja-JP" altLang="en-US" sz="1200" b="1" dirty="0">
                <a:solidFill>
                  <a:srgbClr val="FF0000"/>
                </a:solidFill>
              </a:rPr>
              <a:t>７</a:t>
            </a:r>
            <a:r>
              <a:rPr lang="ja-JP" altLang="en-US" sz="1200" b="1" dirty="0">
                <a:solidFill>
                  <a:schemeClr val="tx1"/>
                </a:solidFill>
              </a:rPr>
              <a:t>①</a:t>
            </a:r>
            <a:endParaRPr lang="ja-JP" altLang="en-US" sz="1200" b="1" dirty="0">
              <a:solidFill>
                <a:srgbClr val="FF0000"/>
              </a:solidFill>
            </a:endParaRPr>
          </a:p>
          <a:p>
            <a:pPr algn="ctr">
              <a:defRPr lang="ja-JP" altLang="en-US"/>
            </a:pPr>
            <a:r>
              <a:rPr lang="ja-JP" altLang="en-US" sz="1200" b="1" dirty="0">
                <a:solidFill>
                  <a:schemeClr val="tx1"/>
                </a:solidFill>
              </a:rPr>
              <a:t>【論点整理】</a:t>
            </a:r>
            <a:endParaRPr lang="en-US" altLang="ja-JP" sz="1200" b="1" dirty="0">
              <a:solidFill>
                <a:schemeClr val="tx1"/>
              </a:solidFill>
            </a:endParaRPr>
          </a:p>
          <a:p>
            <a:pPr algn="ctr">
              <a:defRPr lang="ja-JP" altLang="en-US"/>
            </a:pPr>
            <a:r>
              <a:rPr lang="en-US" altLang="ja-JP" sz="1100" b="1" dirty="0"/>
              <a:t>※</a:t>
            </a:r>
            <a:r>
              <a:rPr lang="ja-JP" altLang="en-US" sz="1100" b="1" dirty="0"/>
              <a:t>震災・水害編</a:t>
            </a:r>
            <a:endParaRPr lang="ja-JP" altLang="en-US" sz="1600" b="1" dirty="0">
              <a:solidFill>
                <a:schemeClr val="tx1"/>
              </a:solidFill>
            </a:endParaRPr>
          </a:p>
        </p:txBody>
      </p:sp>
      <p:sp>
        <p:nvSpPr>
          <p:cNvPr id="12" name="直線 180">
            <a:extLst>
              <a:ext uri="{FF2B5EF4-FFF2-40B4-BE49-F238E27FC236}">
                <a16:creationId xmlns:a16="http://schemas.microsoft.com/office/drawing/2014/main" id="{D12A9854-5740-A35B-CAFC-D61C25B912E0}"/>
              </a:ext>
            </a:extLst>
          </p:cNvPr>
          <p:cNvSpPr/>
          <p:nvPr/>
        </p:nvSpPr>
        <p:spPr>
          <a:xfrm flipV="1">
            <a:off x="4471774" y="5095593"/>
            <a:ext cx="1515545" cy="0"/>
          </a:xfrm>
          <a:prstGeom prst="line">
            <a:avLst/>
          </a:prstGeom>
          <a:ln w="19050" cap="flat" cmpd="sng" algn="ctr">
            <a:solidFill>
              <a:schemeClr val="tx1"/>
            </a:solidFill>
            <a:prstDash val="solid"/>
            <a:miter lim="800000"/>
            <a:headEnd type="stealth" w="lg" len="lg"/>
            <a:tailEnd type="stealth" w="lg" len="lg"/>
          </a:ln>
        </p:spPr>
        <p:style>
          <a:lnRef idx="1">
            <a:schemeClr val="accent1"/>
          </a:lnRef>
          <a:fillRef idx="0">
            <a:schemeClr val="accent1"/>
          </a:fillRef>
          <a:effectRef idx="0">
            <a:schemeClr val="accent1"/>
          </a:effectRef>
          <a:fontRef idx="minor">
            <a:schemeClr val="tx1"/>
          </a:fontRef>
        </p:style>
        <p:txBody>
          <a:bodyPr/>
          <a:lstStyle/>
          <a:p>
            <a:endParaRPr lang="ja-JP" altLang="en-US"/>
          </a:p>
        </p:txBody>
      </p:sp>
      <p:sp>
        <p:nvSpPr>
          <p:cNvPr id="13" name="テキスト 167">
            <a:extLst>
              <a:ext uri="{FF2B5EF4-FFF2-40B4-BE49-F238E27FC236}">
                <a16:creationId xmlns:a16="http://schemas.microsoft.com/office/drawing/2014/main" id="{27D50312-D3DA-3DCD-74A1-065134F2AB42}"/>
              </a:ext>
            </a:extLst>
          </p:cNvPr>
          <p:cNvSpPr txBox="1"/>
          <p:nvPr/>
        </p:nvSpPr>
        <p:spPr>
          <a:xfrm>
            <a:off x="3810125" y="5146195"/>
            <a:ext cx="2838843" cy="461665"/>
          </a:xfrm>
          <a:prstGeom prst="rect">
            <a:avLst/>
          </a:prstGeom>
        </p:spPr>
        <p:txBody>
          <a:bodyPr wrap="square">
            <a:spAutoFit/>
          </a:bodyPr>
          <a:lstStyle/>
          <a:p>
            <a:pPr algn="ctr">
              <a:defRPr lang="ja-JP" altLang="en-US"/>
            </a:pPr>
            <a:r>
              <a:rPr lang="ja-JP" altLang="en-US" sz="1200" b="1" dirty="0"/>
              <a:t>①庁内ヒアリング</a:t>
            </a:r>
            <a:endParaRPr lang="en-US" altLang="ja-JP" sz="1200" b="1" dirty="0"/>
          </a:p>
          <a:p>
            <a:pPr algn="ctr">
              <a:defRPr lang="ja-JP" altLang="en-US"/>
            </a:pPr>
            <a:r>
              <a:rPr lang="ja-JP" altLang="en-US" sz="1200" b="1" dirty="0">
                <a:solidFill>
                  <a:schemeClr val="tx1"/>
                </a:solidFill>
              </a:rPr>
              <a:t>②関係機関意見聴取</a:t>
            </a:r>
          </a:p>
        </p:txBody>
      </p:sp>
      <p:sp>
        <p:nvSpPr>
          <p:cNvPr id="14" name="四角形 179">
            <a:extLst>
              <a:ext uri="{FF2B5EF4-FFF2-40B4-BE49-F238E27FC236}">
                <a16:creationId xmlns:a16="http://schemas.microsoft.com/office/drawing/2014/main" id="{AAE81704-DAE2-D028-A630-2B1D7B078D18}"/>
              </a:ext>
            </a:extLst>
          </p:cNvPr>
          <p:cNvSpPr/>
          <p:nvPr/>
        </p:nvSpPr>
        <p:spPr>
          <a:xfrm>
            <a:off x="6933220" y="5170806"/>
            <a:ext cx="1633148" cy="382430"/>
          </a:xfrm>
          <a:prstGeom prst="rect">
            <a:avLst/>
          </a:prstGeom>
          <a:solidFill>
            <a:schemeClr val="bg1"/>
          </a:solidFill>
          <a:ln w="3175"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5" name="テキスト 178">
            <a:extLst>
              <a:ext uri="{FF2B5EF4-FFF2-40B4-BE49-F238E27FC236}">
                <a16:creationId xmlns:a16="http://schemas.microsoft.com/office/drawing/2014/main" id="{4D125D4B-3081-F2F5-63CF-0DECC5660CDA}"/>
              </a:ext>
            </a:extLst>
          </p:cNvPr>
          <p:cNvSpPr txBox="1"/>
          <p:nvPr/>
        </p:nvSpPr>
        <p:spPr>
          <a:xfrm>
            <a:off x="6654259" y="4966125"/>
            <a:ext cx="2190081" cy="646331"/>
          </a:xfrm>
          <a:prstGeom prst="rect">
            <a:avLst/>
          </a:prstGeom>
        </p:spPr>
        <p:txBody>
          <a:bodyPr wrap="square">
            <a:spAutoFit/>
          </a:bodyPr>
          <a:lstStyle/>
          <a:p>
            <a:pPr algn="ctr">
              <a:defRPr lang="ja-JP" altLang="en-US"/>
            </a:pPr>
            <a:r>
              <a:rPr lang="ja-JP" altLang="en-US" sz="1200" b="1" dirty="0">
                <a:solidFill>
                  <a:schemeClr val="tx1"/>
                </a:solidFill>
              </a:rPr>
              <a:t>★</a:t>
            </a:r>
            <a:endParaRPr lang="ja-JP" altLang="en-US" sz="1600" b="1" dirty="0">
              <a:solidFill>
                <a:schemeClr val="tx1"/>
              </a:solidFill>
            </a:endParaRPr>
          </a:p>
          <a:p>
            <a:pPr algn="ctr">
              <a:defRPr lang="ja-JP" altLang="en-US"/>
            </a:pPr>
            <a:r>
              <a:rPr lang="ja-JP" altLang="en-US" sz="1200" b="1" dirty="0">
                <a:solidFill>
                  <a:schemeClr val="tx1"/>
                </a:solidFill>
              </a:rPr>
              <a:t>防災会議</a:t>
            </a:r>
            <a:r>
              <a:rPr lang="en-US" altLang="ja-JP" sz="1200" b="1" dirty="0">
                <a:solidFill>
                  <a:srgbClr val="FF0000"/>
                </a:solidFill>
              </a:rPr>
              <a:t>R</a:t>
            </a:r>
            <a:r>
              <a:rPr lang="ja-JP" altLang="en-US" sz="1200" b="1" dirty="0">
                <a:solidFill>
                  <a:srgbClr val="FF0000"/>
                </a:solidFill>
              </a:rPr>
              <a:t>７</a:t>
            </a:r>
            <a:r>
              <a:rPr lang="ja-JP" altLang="en-US" sz="1200" b="1" dirty="0">
                <a:solidFill>
                  <a:schemeClr val="tx1"/>
                </a:solidFill>
              </a:rPr>
              <a:t>②</a:t>
            </a:r>
            <a:endParaRPr lang="ja-JP" altLang="en-US" sz="1200" b="1" dirty="0">
              <a:solidFill>
                <a:srgbClr val="FF0000"/>
              </a:solidFill>
            </a:endParaRPr>
          </a:p>
          <a:p>
            <a:pPr algn="ctr">
              <a:defRPr lang="ja-JP" altLang="en-US"/>
            </a:pPr>
            <a:r>
              <a:rPr lang="ja-JP" altLang="en-US" sz="1200" b="1" dirty="0">
                <a:solidFill>
                  <a:schemeClr val="tx1"/>
                </a:solidFill>
              </a:rPr>
              <a:t>【改定案提示】</a:t>
            </a:r>
            <a:endParaRPr lang="ja-JP" altLang="en-US" b="1" dirty="0">
              <a:solidFill>
                <a:schemeClr val="tx1"/>
              </a:solidFill>
            </a:endParaRPr>
          </a:p>
        </p:txBody>
      </p:sp>
      <p:sp>
        <p:nvSpPr>
          <p:cNvPr id="16" name="直線 187">
            <a:extLst>
              <a:ext uri="{FF2B5EF4-FFF2-40B4-BE49-F238E27FC236}">
                <a16:creationId xmlns:a16="http://schemas.microsoft.com/office/drawing/2014/main" id="{186291BF-584F-63B0-EE0D-757717A893F9}"/>
              </a:ext>
            </a:extLst>
          </p:cNvPr>
          <p:cNvSpPr/>
          <p:nvPr/>
        </p:nvSpPr>
        <p:spPr>
          <a:xfrm>
            <a:off x="6477605" y="3097410"/>
            <a:ext cx="1583176" cy="2650"/>
          </a:xfrm>
          <a:prstGeom prst="line">
            <a:avLst/>
          </a:prstGeom>
          <a:ln w="57150" cap="flat" cmpd="sng" algn="ctr">
            <a:solidFill>
              <a:schemeClr val="accent6">
                <a:lumMod val="60000"/>
                <a:lumOff val="40000"/>
              </a:schemeClr>
            </a:solidFill>
            <a:prstDash val="solid"/>
            <a:miter lim="800000"/>
            <a:headEnd type="stealth" w="med" len="lg"/>
            <a:tailEnd type="stealth" w="med" len="lg"/>
          </a:ln>
        </p:spPr>
        <p:style>
          <a:lnRef idx="1">
            <a:schemeClr val="accent1"/>
          </a:lnRef>
          <a:fillRef idx="0">
            <a:schemeClr val="accent1"/>
          </a:fillRef>
          <a:effectRef idx="0">
            <a:schemeClr val="accent1"/>
          </a:effectRef>
          <a:fontRef idx="minor">
            <a:schemeClr val="tx1"/>
          </a:fontRef>
        </p:style>
        <p:txBody>
          <a:bodyPr/>
          <a:lstStyle/>
          <a:p>
            <a:endParaRPr lang="ja-JP" altLang="en-US"/>
          </a:p>
        </p:txBody>
      </p:sp>
      <p:sp>
        <p:nvSpPr>
          <p:cNvPr id="17" name="テキスト 188">
            <a:extLst>
              <a:ext uri="{FF2B5EF4-FFF2-40B4-BE49-F238E27FC236}">
                <a16:creationId xmlns:a16="http://schemas.microsoft.com/office/drawing/2014/main" id="{0E1155DE-9D78-E888-0E99-7356DBED42C2}"/>
              </a:ext>
            </a:extLst>
          </p:cNvPr>
          <p:cNvSpPr txBox="1"/>
          <p:nvPr/>
        </p:nvSpPr>
        <p:spPr>
          <a:xfrm>
            <a:off x="6290253" y="3150172"/>
            <a:ext cx="2019494" cy="307777"/>
          </a:xfrm>
          <a:prstGeom prst="rect">
            <a:avLst/>
          </a:prstGeom>
        </p:spPr>
        <p:txBody>
          <a:bodyPr wrap="square">
            <a:spAutoFit/>
          </a:bodyPr>
          <a:lstStyle/>
          <a:p>
            <a:pPr algn="ctr">
              <a:defRPr lang="ja-JP" altLang="en-US"/>
            </a:pPr>
            <a:r>
              <a:rPr lang="ja-JP" altLang="en-US" sz="1400" b="1" dirty="0">
                <a:solidFill>
                  <a:schemeClr val="accent6">
                    <a:lumMod val="75000"/>
                  </a:schemeClr>
                </a:solidFill>
              </a:rPr>
              <a:t>（意見募集）</a:t>
            </a:r>
            <a:endParaRPr lang="en-US" altLang="ja-JP" sz="1400" b="1" dirty="0">
              <a:solidFill>
                <a:schemeClr val="accent6">
                  <a:lumMod val="75000"/>
                </a:schemeClr>
              </a:solidFill>
            </a:endParaRPr>
          </a:p>
        </p:txBody>
      </p:sp>
      <p:sp>
        <p:nvSpPr>
          <p:cNvPr id="3" name="テキスト 188">
            <a:extLst>
              <a:ext uri="{FF2B5EF4-FFF2-40B4-BE49-F238E27FC236}">
                <a16:creationId xmlns:a16="http://schemas.microsoft.com/office/drawing/2014/main" id="{3D14C18C-3B97-D4B8-5EBE-A64D2779E59D}"/>
              </a:ext>
            </a:extLst>
          </p:cNvPr>
          <p:cNvSpPr txBox="1"/>
          <p:nvPr/>
        </p:nvSpPr>
        <p:spPr>
          <a:xfrm>
            <a:off x="6290253" y="2785038"/>
            <a:ext cx="2019494" cy="307777"/>
          </a:xfrm>
          <a:prstGeom prst="rect">
            <a:avLst/>
          </a:prstGeom>
        </p:spPr>
        <p:txBody>
          <a:bodyPr wrap="square">
            <a:spAutoFit/>
          </a:bodyPr>
          <a:lstStyle/>
          <a:p>
            <a:pPr algn="ctr">
              <a:defRPr lang="ja-JP" altLang="en-US"/>
            </a:pPr>
            <a:r>
              <a:rPr lang="ja-JP" altLang="en-US" sz="1400" b="1" dirty="0">
                <a:solidFill>
                  <a:schemeClr val="accent6">
                    <a:lumMod val="75000"/>
                  </a:schemeClr>
                </a:solidFill>
              </a:rPr>
              <a:t>市民参加手続</a:t>
            </a:r>
            <a:endParaRPr lang="en-US" altLang="ja-JP" sz="1400" b="1" dirty="0">
              <a:solidFill>
                <a:schemeClr val="accent6">
                  <a:lumMod val="75000"/>
                </a:schemeClr>
              </a:solidFill>
            </a:endParaRPr>
          </a:p>
        </p:txBody>
      </p:sp>
      <p:sp>
        <p:nvSpPr>
          <p:cNvPr id="4" name="楕円 3">
            <a:extLst>
              <a:ext uri="{FF2B5EF4-FFF2-40B4-BE49-F238E27FC236}">
                <a16:creationId xmlns:a16="http://schemas.microsoft.com/office/drawing/2014/main" id="{B9A5FED1-D9FB-CCD6-E110-DAEBDA757B14}"/>
              </a:ext>
            </a:extLst>
          </p:cNvPr>
          <p:cNvSpPr/>
          <p:nvPr/>
        </p:nvSpPr>
        <p:spPr>
          <a:xfrm>
            <a:off x="187504" y="4150719"/>
            <a:ext cx="1633148" cy="786171"/>
          </a:xfrm>
          <a:prstGeom prst="ellipse">
            <a:avLst/>
          </a:prstGeom>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≪参考≫</a:t>
            </a:r>
            <a:endParaRPr kumimoji="1" lang="en-US" altLang="ja-JP" sz="1600" b="1" dirty="0">
              <a:latin typeface="BIZ UDPゴシック" panose="020B0400000000000000" pitchFamily="50" charset="-128"/>
              <a:ea typeface="BIZ UDPゴシック" panose="020B0400000000000000" pitchFamily="50" charset="-128"/>
            </a:endParaRPr>
          </a:p>
          <a:p>
            <a:pPr algn="ctr"/>
            <a:r>
              <a:rPr kumimoji="1" lang="ja-JP" altLang="en-US" sz="1600" b="1" dirty="0">
                <a:latin typeface="BIZ UDPゴシック" panose="020B0400000000000000" pitchFamily="50" charset="-128"/>
                <a:ea typeface="BIZ UDPゴシック" panose="020B0400000000000000" pitchFamily="50" charset="-128"/>
              </a:rPr>
              <a:t>令和７年度</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0A7BD-E27E-C6C9-D44B-262F5BC312A4}"/>
            </a:ext>
          </a:extLst>
        </p:cNvPr>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AF0EF2E2-CB64-99BF-7546-A84E7752539F}"/>
              </a:ext>
            </a:extLst>
          </p:cNvPr>
          <p:cNvSpPr>
            <a:spLocks noGrp="1"/>
          </p:cNvSpPr>
          <p:nvPr>
            <p:ph type="sldNum" sz="quarter" idx="12"/>
          </p:nvPr>
        </p:nvSpPr>
        <p:spPr/>
        <p:txBody>
          <a:bodyPr/>
          <a:lstStyle/>
          <a:p>
            <a:r>
              <a:rPr lang="en-US" altLang="ja-JP" dirty="0"/>
              <a:t>15</a:t>
            </a:r>
            <a:endParaRPr lang="ja-JP" altLang="en-US" dirty="0"/>
          </a:p>
        </p:txBody>
      </p:sp>
      <p:sp>
        <p:nvSpPr>
          <p:cNvPr id="6" name="四角形 150">
            <a:extLst>
              <a:ext uri="{FF2B5EF4-FFF2-40B4-BE49-F238E27FC236}">
                <a16:creationId xmlns:a16="http://schemas.microsoft.com/office/drawing/2014/main" id="{155198FE-A775-2B10-B64E-3D923BEECE20}"/>
              </a:ext>
            </a:extLst>
          </p:cNvPr>
          <p:cNvSpPr txBox="1">
            <a:spLocks/>
          </p:cNvSpPr>
          <p:nvPr/>
        </p:nvSpPr>
        <p:spPr>
          <a:xfrm>
            <a:off x="196117" y="116632"/>
            <a:ext cx="9357627" cy="635139"/>
          </a:xfrm>
          <a:prstGeom prst="rect">
            <a:avLst/>
          </a:prstGeom>
          <a:solidFill>
            <a:schemeClr val="accent6">
              <a:lumMod val="75000"/>
            </a:schemeClr>
          </a:solidFill>
          <a:ln>
            <a:solidFill>
              <a:schemeClr val="tx1"/>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2800" dirty="0">
                <a:solidFill>
                  <a:schemeClr val="bg1"/>
                </a:solidFill>
                <a:latin typeface="AR丸ゴシック体E"/>
                <a:ea typeface="AR丸ゴシック体E"/>
              </a:rPr>
              <a:t>「会長の専決事項」について①（決議の必要性）</a:t>
            </a:r>
            <a:endParaRPr lang="ja-JP" altLang="en-US" dirty="0">
              <a:solidFill>
                <a:schemeClr val="bg1"/>
              </a:solidFill>
              <a:latin typeface="AR丸ゴシック体E"/>
              <a:ea typeface="AR丸ゴシック体E"/>
            </a:endParaRPr>
          </a:p>
        </p:txBody>
      </p:sp>
      <p:sp>
        <p:nvSpPr>
          <p:cNvPr id="7" name="テキスト ボックス 6">
            <a:extLst>
              <a:ext uri="{FF2B5EF4-FFF2-40B4-BE49-F238E27FC236}">
                <a16:creationId xmlns:a16="http://schemas.microsoft.com/office/drawing/2014/main" id="{12382D63-E870-B594-BB43-4148619C7E98}"/>
              </a:ext>
            </a:extLst>
          </p:cNvPr>
          <p:cNvSpPr txBox="1"/>
          <p:nvPr/>
        </p:nvSpPr>
        <p:spPr>
          <a:xfrm>
            <a:off x="452501" y="944724"/>
            <a:ext cx="8958200" cy="5016758"/>
          </a:xfrm>
          <a:prstGeom prst="rect">
            <a:avLst/>
          </a:prstGeom>
          <a:noFill/>
        </p:spPr>
        <p:txBody>
          <a:bodyPr wrap="square" rtlCol="0">
            <a:spAutoFit/>
          </a:bodyPr>
          <a:lstStyle/>
          <a:p>
            <a:r>
              <a:rPr lang="ja-JP" altLang="en-US" sz="2400" b="1" dirty="0">
                <a:latin typeface="BIZ UDゴシック" panose="020B0400000000000000" pitchFamily="49" charset="-128"/>
                <a:ea typeface="BIZ UDゴシック" panose="020B0400000000000000" pitchFamily="49" charset="-128"/>
              </a:rPr>
              <a:t>１　会長の専決処分（根拠）</a:t>
            </a:r>
            <a:endParaRPr lang="en-US" altLang="ja-JP" sz="2400" b="1" dirty="0">
              <a:latin typeface="BIZ UDゴシック" panose="020B0400000000000000" pitchFamily="49" charset="-128"/>
              <a:ea typeface="BIZ UDゴシック" panose="020B0400000000000000" pitchFamily="49" charset="-128"/>
            </a:endParaRPr>
          </a:p>
          <a:p>
            <a:r>
              <a:rPr lang="ja-JP" altLang="en-US" sz="2000" dirty="0">
                <a:latin typeface="AR Pゴシック体M" panose="020B0600000000000000" pitchFamily="50" charset="-128"/>
                <a:ea typeface="AR Pゴシック体M" panose="020B0600000000000000" pitchFamily="50" charset="-128"/>
              </a:rPr>
              <a:t>　　「和光市防災会議運営要領（昭和４３年）」の第４条第１項で「</a:t>
            </a:r>
            <a:r>
              <a:rPr lang="ja-JP" altLang="en-US" sz="2000" b="1" dirty="0">
                <a:latin typeface="AR Pゴシック体M" panose="020B0600000000000000" pitchFamily="50" charset="-128"/>
                <a:ea typeface="AR Pゴシック体M" panose="020B0600000000000000" pitchFamily="50" charset="-128"/>
              </a:rPr>
              <a:t>会長の専決処分</a:t>
            </a:r>
            <a:r>
              <a:rPr lang="ja-JP" altLang="en-US" sz="2000" dirty="0">
                <a:latin typeface="AR Pゴシック体M" panose="020B0600000000000000" pitchFamily="50" charset="-128"/>
                <a:ea typeface="AR Pゴシック体M" panose="020B0600000000000000" pitchFamily="50" charset="-128"/>
              </a:rPr>
              <a:t>」　</a:t>
            </a:r>
            <a:endParaRPr lang="en-US" altLang="ja-JP" sz="2000" dirty="0">
              <a:latin typeface="AR Pゴシック体M" panose="020B0600000000000000" pitchFamily="50" charset="-128"/>
              <a:ea typeface="AR Pゴシック体M" panose="020B0600000000000000" pitchFamily="50" charset="-128"/>
            </a:endParaRPr>
          </a:p>
          <a:p>
            <a:r>
              <a:rPr lang="ja-JP" altLang="en-US" sz="2000" dirty="0">
                <a:latin typeface="AR Pゴシック体M" panose="020B0600000000000000" pitchFamily="50" charset="-128"/>
                <a:ea typeface="AR Pゴシック体M" panose="020B0600000000000000" pitchFamily="50" charset="-128"/>
              </a:rPr>
              <a:t>　が定められており、「防災会議の権限に属する事項で、その権限により</a:t>
            </a:r>
            <a:r>
              <a:rPr lang="ja-JP" altLang="en-US" sz="2000" b="1" dirty="0">
                <a:latin typeface="AR Pゴシック体M" panose="020B0600000000000000" pitchFamily="50" charset="-128"/>
                <a:ea typeface="AR Pゴシック体M" panose="020B0600000000000000" pitchFamily="50" charset="-128"/>
              </a:rPr>
              <a:t>特に指定し</a:t>
            </a:r>
            <a:endParaRPr lang="en-US" altLang="ja-JP" sz="2000" b="1" dirty="0">
              <a:latin typeface="AR Pゴシック体M" panose="020B0600000000000000" pitchFamily="50" charset="-128"/>
              <a:ea typeface="AR Pゴシック体M" panose="020B0600000000000000" pitchFamily="50" charset="-128"/>
            </a:endParaRPr>
          </a:p>
          <a:p>
            <a:r>
              <a:rPr lang="ja-JP" altLang="en-US" sz="2000" b="1" dirty="0">
                <a:latin typeface="AR Pゴシック体M" panose="020B0600000000000000" pitchFamily="50" charset="-128"/>
                <a:ea typeface="AR Pゴシック体M" panose="020B0600000000000000" pitchFamily="50" charset="-128"/>
              </a:rPr>
              <a:t>　た事項は会長において処理することができる</a:t>
            </a:r>
            <a:r>
              <a:rPr lang="ja-JP" altLang="en-US" sz="2000" dirty="0">
                <a:latin typeface="AR Pゴシック体M" panose="020B0600000000000000" pitchFamily="50" charset="-128"/>
                <a:ea typeface="AR Pゴシック体M" panose="020B0600000000000000" pitchFamily="50" charset="-128"/>
              </a:rPr>
              <a:t>」とされている。</a:t>
            </a:r>
            <a:endParaRPr lang="en-US" altLang="ja-JP" sz="2000" dirty="0">
              <a:latin typeface="AR Pゴシック体M" panose="020B0600000000000000" pitchFamily="50" charset="-128"/>
              <a:ea typeface="AR Pゴシック体M" panose="020B0600000000000000" pitchFamily="50" charset="-128"/>
            </a:endParaRPr>
          </a:p>
          <a:p>
            <a:r>
              <a:rPr lang="ja-JP" altLang="en-US" sz="2000" dirty="0">
                <a:latin typeface="AR Pゴシック体M" panose="020B0600000000000000" pitchFamily="50" charset="-128"/>
                <a:ea typeface="AR Pゴシック体M" panose="020B0600000000000000" pitchFamily="50" charset="-128"/>
              </a:rPr>
              <a:t>　（第２項で専決処分した場合の会議への報告が定められている。）</a:t>
            </a:r>
            <a:endParaRPr lang="en-US" altLang="ja-JP" sz="2000" dirty="0">
              <a:latin typeface="AR Pゴシック体M" panose="020B0600000000000000" pitchFamily="50" charset="-128"/>
              <a:ea typeface="AR Pゴシック体M" panose="020B0600000000000000" pitchFamily="50" charset="-128"/>
            </a:endParaRPr>
          </a:p>
          <a:p>
            <a:endParaRPr lang="en-US" altLang="ja-JP" sz="2000" dirty="0">
              <a:latin typeface="AR Pゴシック体M" panose="020B0600000000000000" pitchFamily="50" charset="-128"/>
              <a:ea typeface="AR Pゴシック体M" panose="020B0600000000000000" pitchFamily="50" charset="-128"/>
            </a:endParaRPr>
          </a:p>
          <a:p>
            <a:r>
              <a:rPr lang="ja-JP" altLang="en-US" sz="2800" b="1" dirty="0">
                <a:latin typeface="BIZ UDゴシック" panose="020B0400000000000000" pitchFamily="49" charset="-128"/>
                <a:ea typeface="BIZ UDゴシック" panose="020B0400000000000000" pitchFamily="49" charset="-128"/>
              </a:rPr>
              <a:t>２　現在の専決処分</a:t>
            </a:r>
            <a:endParaRPr lang="en-US" altLang="ja-JP" sz="2800" b="1" dirty="0">
              <a:latin typeface="BIZ UDゴシック" panose="020B0400000000000000" pitchFamily="49" charset="-128"/>
              <a:ea typeface="BIZ UDゴシック" panose="020B0400000000000000" pitchFamily="49" charset="-128"/>
            </a:endParaRPr>
          </a:p>
          <a:p>
            <a:r>
              <a:rPr lang="ja-JP" altLang="en-US" sz="2000" dirty="0">
                <a:latin typeface="AR Pゴシック体M" panose="020B0600000000000000" pitchFamily="50" charset="-128"/>
                <a:ea typeface="AR Pゴシック体M" panose="020B0600000000000000" pitchFamily="50" charset="-128"/>
              </a:rPr>
              <a:t>　　これを受けて、「和光市防災会議の権限に属する事項のうち会長が専決処理で</a:t>
            </a:r>
            <a:endParaRPr lang="en-US" altLang="ja-JP" sz="2000" dirty="0">
              <a:latin typeface="AR Pゴシック体M" panose="020B0600000000000000" pitchFamily="50" charset="-128"/>
              <a:ea typeface="AR Pゴシック体M" panose="020B0600000000000000" pitchFamily="50" charset="-128"/>
            </a:endParaRPr>
          </a:p>
          <a:p>
            <a:r>
              <a:rPr lang="ja-JP" altLang="en-US" sz="2000" dirty="0">
                <a:latin typeface="AR Pゴシック体M" panose="020B0600000000000000" pitchFamily="50" charset="-128"/>
                <a:ea typeface="AR Pゴシック体M" panose="020B0600000000000000" pitchFamily="50" charset="-128"/>
              </a:rPr>
              <a:t>　きる事項」として会長の専決事項が議決されている。（災害時の情報収集、関係機</a:t>
            </a:r>
            <a:endParaRPr lang="en-US" altLang="ja-JP" sz="2000" dirty="0">
              <a:latin typeface="AR Pゴシック体M" panose="020B0600000000000000" pitchFamily="50" charset="-128"/>
              <a:ea typeface="AR Pゴシック体M" panose="020B0600000000000000" pitchFamily="50" charset="-128"/>
            </a:endParaRPr>
          </a:p>
          <a:p>
            <a:r>
              <a:rPr lang="ja-JP" altLang="en-US" sz="2000" dirty="0">
                <a:latin typeface="AR Pゴシック体M" panose="020B0600000000000000" pitchFamily="50" charset="-128"/>
                <a:ea typeface="AR Pゴシック体M" panose="020B0600000000000000" pitchFamily="50" charset="-128"/>
              </a:rPr>
              <a:t>　関との連絡調整及び緊急措置を要する事項の３点）</a:t>
            </a:r>
            <a:endParaRPr lang="en-US" altLang="ja-JP" sz="2000" dirty="0">
              <a:latin typeface="AR Pゴシック体M" panose="020B0600000000000000" pitchFamily="50" charset="-128"/>
              <a:ea typeface="AR Pゴシック体M" panose="020B0600000000000000" pitchFamily="50" charset="-128"/>
            </a:endParaRPr>
          </a:p>
          <a:p>
            <a:endParaRPr lang="en-US" altLang="ja-JP" sz="2000" dirty="0">
              <a:latin typeface="AR Pゴシック体M" panose="020B0600000000000000" pitchFamily="50" charset="-128"/>
              <a:ea typeface="AR Pゴシック体M" panose="020B0600000000000000" pitchFamily="50" charset="-128"/>
            </a:endParaRPr>
          </a:p>
          <a:p>
            <a:r>
              <a:rPr lang="ja-JP" altLang="en-US" sz="2800" b="1" dirty="0">
                <a:latin typeface="BIZ UDゴシック" panose="020B0400000000000000" pitchFamily="49" charset="-128"/>
                <a:ea typeface="BIZ UDゴシック" panose="020B0400000000000000" pitchFamily="49" charset="-128"/>
              </a:rPr>
              <a:t>３　専決事項の変更議決（案）</a:t>
            </a:r>
            <a:endParaRPr lang="en-US" altLang="ja-JP" sz="2800" b="1" dirty="0">
              <a:latin typeface="BIZ UDゴシック" panose="020B0400000000000000" pitchFamily="49" charset="-128"/>
              <a:ea typeface="BIZ UDゴシック" panose="020B0400000000000000" pitchFamily="49" charset="-128"/>
            </a:endParaRPr>
          </a:p>
          <a:p>
            <a:r>
              <a:rPr lang="ja-JP" altLang="en-US" sz="2000" dirty="0">
                <a:latin typeface="AR Pゴシック体M" panose="020B0600000000000000" pitchFamily="50" charset="-128"/>
                <a:ea typeface="AR Pゴシック体M" panose="020B0600000000000000" pitchFamily="50" charset="-128"/>
              </a:rPr>
              <a:t>　　令和６年度開催の防災会議により</a:t>
            </a:r>
            <a:r>
              <a:rPr lang="ja-JP" altLang="en-US" sz="2000" b="1" dirty="0">
                <a:solidFill>
                  <a:srgbClr val="FF0000"/>
                </a:solidFill>
                <a:latin typeface="AR Pゴシック体M" panose="020B0600000000000000" pitchFamily="50" charset="-128"/>
                <a:ea typeface="AR Pゴシック体M" panose="020B0600000000000000" pitchFamily="50" charset="-128"/>
              </a:rPr>
              <a:t>「計画の見直しにおける軽易な事項」を専決</a:t>
            </a:r>
            <a:endParaRPr lang="en-US" altLang="ja-JP" sz="2000" b="1" dirty="0">
              <a:solidFill>
                <a:srgbClr val="FF0000"/>
              </a:solidFill>
              <a:latin typeface="AR Pゴシック体M" panose="020B0600000000000000" pitchFamily="50" charset="-128"/>
              <a:ea typeface="AR Pゴシック体M" panose="020B0600000000000000" pitchFamily="50" charset="-128"/>
            </a:endParaRPr>
          </a:p>
          <a:p>
            <a:r>
              <a:rPr lang="ja-JP" altLang="en-US" sz="2000" b="1" dirty="0">
                <a:solidFill>
                  <a:srgbClr val="FF0000"/>
                </a:solidFill>
                <a:latin typeface="AR Pゴシック体M" panose="020B0600000000000000" pitchFamily="50" charset="-128"/>
                <a:ea typeface="AR Pゴシック体M" panose="020B0600000000000000" pitchFamily="50" charset="-128"/>
              </a:rPr>
              <a:t>　処分事項に含める議決</a:t>
            </a:r>
            <a:r>
              <a:rPr lang="ja-JP" altLang="en-US" sz="2000" dirty="0">
                <a:latin typeface="AR Pゴシック体M" panose="020B0600000000000000" pitchFamily="50" charset="-128"/>
                <a:ea typeface="AR Pゴシック体M" panose="020B0600000000000000" pitchFamily="50" charset="-128"/>
              </a:rPr>
              <a:t>を得ることで、軽易かつ定型的（名称変更や条項番号の整</a:t>
            </a:r>
            <a:endParaRPr lang="en-US" altLang="ja-JP" sz="2000" dirty="0">
              <a:latin typeface="AR Pゴシック体M" panose="020B0600000000000000" pitchFamily="50" charset="-128"/>
              <a:ea typeface="AR Pゴシック体M" panose="020B0600000000000000" pitchFamily="50" charset="-128"/>
            </a:endParaRPr>
          </a:p>
          <a:p>
            <a:r>
              <a:rPr lang="ja-JP" altLang="en-US" sz="2000" dirty="0">
                <a:latin typeface="AR Pゴシック体M" panose="020B0600000000000000" pitchFamily="50" charset="-128"/>
                <a:ea typeface="AR Pゴシック体M" panose="020B0600000000000000" pitchFamily="50" charset="-128"/>
              </a:rPr>
              <a:t>　理など）が容易になる。</a:t>
            </a:r>
            <a:endParaRPr lang="en-US" altLang="ja-JP" sz="2000"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1126883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7C66CED6-183C-9968-FACF-66D9C830BAC5}"/>
              </a:ext>
            </a:extLst>
          </p:cNvPr>
          <p:cNvSpPr>
            <a:spLocks noGrp="1"/>
          </p:cNvSpPr>
          <p:nvPr>
            <p:ph type="sldNum" sz="quarter" idx="12"/>
          </p:nvPr>
        </p:nvSpPr>
        <p:spPr/>
        <p:txBody>
          <a:bodyPr/>
          <a:lstStyle/>
          <a:p>
            <a:r>
              <a:rPr lang="en-US" altLang="ja-JP" dirty="0"/>
              <a:t>16</a:t>
            </a:r>
            <a:endParaRPr lang="ja-JP" altLang="en-US" dirty="0"/>
          </a:p>
        </p:txBody>
      </p:sp>
      <p:sp>
        <p:nvSpPr>
          <p:cNvPr id="6" name="四角形 150">
            <a:extLst>
              <a:ext uri="{FF2B5EF4-FFF2-40B4-BE49-F238E27FC236}">
                <a16:creationId xmlns:a16="http://schemas.microsoft.com/office/drawing/2014/main" id="{AFC077BE-3590-39FF-9CCF-F2DD90F83D4D}"/>
              </a:ext>
            </a:extLst>
          </p:cNvPr>
          <p:cNvSpPr txBox="1">
            <a:spLocks/>
          </p:cNvSpPr>
          <p:nvPr/>
        </p:nvSpPr>
        <p:spPr>
          <a:xfrm>
            <a:off x="196117" y="116632"/>
            <a:ext cx="9357627" cy="635139"/>
          </a:xfrm>
          <a:prstGeom prst="rect">
            <a:avLst/>
          </a:prstGeom>
          <a:solidFill>
            <a:schemeClr val="accent6">
              <a:lumMod val="75000"/>
            </a:schemeClr>
          </a:solidFill>
          <a:ln>
            <a:solidFill>
              <a:schemeClr val="tx1"/>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2800" dirty="0">
                <a:solidFill>
                  <a:schemeClr val="bg1"/>
                </a:solidFill>
                <a:latin typeface="AR丸ゴシック体E"/>
                <a:ea typeface="AR丸ゴシック体E"/>
              </a:rPr>
              <a:t>「会長の専決事項」について②（決議案の内容）</a:t>
            </a:r>
            <a:endParaRPr lang="ja-JP" altLang="en-US" dirty="0">
              <a:solidFill>
                <a:schemeClr val="bg1"/>
              </a:solidFill>
              <a:latin typeface="AR丸ゴシック体E"/>
              <a:ea typeface="AR丸ゴシック体E"/>
            </a:endParaRPr>
          </a:p>
        </p:txBody>
      </p:sp>
      <p:graphicFrame>
        <p:nvGraphicFramePr>
          <p:cNvPr id="12" name="表 11">
            <a:extLst>
              <a:ext uri="{FF2B5EF4-FFF2-40B4-BE49-F238E27FC236}">
                <a16:creationId xmlns:a16="http://schemas.microsoft.com/office/drawing/2014/main" id="{AB222C5F-4D4A-27BF-2E29-9EDEE7FC1D6D}"/>
              </a:ext>
            </a:extLst>
          </p:cNvPr>
          <p:cNvGraphicFramePr>
            <a:graphicFrameLocks noGrp="1"/>
          </p:cNvGraphicFramePr>
          <p:nvPr>
            <p:extLst>
              <p:ext uri="{D42A27DB-BD31-4B8C-83A1-F6EECF244321}">
                <p14:modId xmlns:p14="http://schemas.microsoft.com/office/powerpoint/2010/main" val="953301343"/>
              </p:ext>
            </p:extLst>
          </p:nvPr>
        </p:nvGraphicFramePr>
        <p:xfrm>
          <a:off x="533509" y="1196402"/>
          <a:ext cx="8838982" cy="4328160"/>
        </p:xfrm>
        <a:graphic>
          <a:graphicData uri="http://schemas.openxmlformats.org/drawingml/2006/table">
            <a:tbl>
              <a:tblPr firstRow="1" bandRow="1">
                <a:tableStyleId>{5C22544A-7EE6-4342-B048-85BDC9FD1C3A}</a:tableStyleId>
              </a:tblPr>
              <a:tblGrid>
                <a:gridCol w="4428492">
                  <a:extLst>
                    <a:ext uri="{9D8B030D-6E8A-4147-A177-3AD203B41FA5}">
                      <a16:colId xmlns:a16="http://schemas.microsoft.com/office/drawing/2014/main" val="1943057681"/>
                    </a:ext>
                  </a:extLst>
                </a:gridCol>
                <a:gridCol w="4410490">
                  <a:extLst>
                    <a:ext uri="{9D8B030D-6E8A-4147-A177-3AD203B41FA5}">
                      <a16:colId xmlns:a16="http://schemas.microsoft.com/office/drawing/2014/main" val="3772594081"/>
                    </a:ext>
                  </a:extLst>
                </a:gridCol>
              </a:tblGrid>
              <a:tr h="324386">
                <a:tc>
                  <a:txBody>
                    <a:bodyPr/>
                    <a:lstStyle/>
                    <a:p>
                      <a:pPr algn="ctr"/>
                      <a:r>
                        <a:rPr kumimoji="1" lang="ja-JP" altLang="en-US" sz="1600" dirty="0">
                          <a:solidFill>
                            <a:schemeClr val="tx1"/>
                          </a:solidFill>
                        </a:rPr>
                        <a:t>変更案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a:solidFill>
                            <a:schemeClr val="tx1"/>
                          </a:solidFill>
                        </a:rPr>
                        <a:t>現行（昭和４３年８月２０日可決）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5723019"/>
                  </a:ext>
                </a:extLst>
              </a:tr>
              <a:tr h="2203134">
                <a:tc>
                  <a:txBody>
                    <a:bodyPr/>
                    <a:lstStyle/>
                    <a:p>
                      <a:r>
                        <a:rPr kumimoji="1" lang="ja-JP" altLang="en-US" sz="1600" b="0" i="0" u="none" strike="noStrike" kern="1200" baseline="0" dirty="0">
                          <a:solidFill>
                            <a:schemeClr val="dk1"/>
                          </a:solidFill>
                          <a:latin typeface="+mn-lt"/>
                          <a:ea typeface="+mn-ea"/>
                          <a:cs typeface="+mn-cs"/>
                        </a:rPr>
                        <a:t>　和光市防災会議運営</a:t>
                      </a:r>
                      <a:r>
                        <a:rPr kumimoji="1" lang="ja-JP" altLang="en-US" sz="1600" b="1" i="0" u="sng" strike="noStrike" kern="1200" baseline="0" dirty="0">
                          <a:solidFill>
                            <a:srgbClr val="FF0000"/>
                          </a:solidFill>
                          <a:latin typeface="+mn-lt"/>
                          <a:ea typeface="+mn-ea"/>
                          <a:cs typeface="+mn-cs"/>
                        </a:rPr>
                        <a:t>要領</a:t>
                      </a:r>
                      <a:r>
                        <a:rPr kumimoji="1" lang="ja-JP" altLang="en-US" sz="1600" b="0" i="0" u="none" strike="noStrike" kern="1200" baseline="0" dirty="0">
                          <a:solidFill>
                            <a:schemeClr val="dk1"/>
                          </a:solidFill>
                          <a:latin typeface="+mn-lt"/>
                          <a:ea typeface="+mn-ea"/>
                          <a:cs typeface="+mn-cs"/>
                        </a:rPr>
                        <a:t>第</a:t>
                      </a:r>
                      <a:r>
                        <a:rPr kumimoji="1" lang="en-US" altLang="ja-JP" sz="1600" b="0" i="0" u="none" strike="noStrike" kern="1200" baseline="0" dirty="0">
                          <a:solidFill>
                            <a:schemeClr val="dk1"/>
                          </a:solidFill>
                          <a:latin typeface="+mn-lt"/>
                          <a:ea typeface="+mn-ea"/>
                          <a:cs typeface="+mn-cs"/>
                        </a:rPr>
                        <a:t>4 </a:t>
                      </a:r>
                      <a:r>
                        <a:rPr kumimoji="1" lang="ja-JP" altLang="en-US" sz="1600" b="0" i="0" u="none" strike="noStrike" kern="1200" baseline="0" dirty="0">
                          <a:solidFill>
                            <a:schemeClr val="dk1"/>
                          </a:solidFill>
                          <a:latin typeface="+mn-lt"/>
                          <a:ea typeface="+mn-ea"/>
                          <a:cs typeface="+mn-cs"/>
                        </a:rPr>
                        <a:t>条により、次の事項は、会長において専決処理することができる。</a:t>
                      </a:r>
                    </a:p>
                    <a:p>
                      <a:r>
                        <a:rPr kumimoji="1" lang="ja-JP" altLang="en-US" sz="1600" b="0" i="0" u="none" strike="noStrike" kern="1200" baseline="0" dirty="0">
                          <a:solidFill>
                            <a:schemeClr val="tx1"/>
                          </a:solidFill>
                          <a:latin typeface="+mn-lt"/>
                          <a:ea typeface="+mn-ea"/>
                          <a:cs typeface="+mn-cs"/>
                        </a:rPr>
                        <a:t>１　</a:t>
                      </a:r>
                      <a:r>
                        <a:rPr kumimoji="1" lang="ja-JP" altLang="en-US" sz="1600" b="1" i="0" u="sng" strike="noStrike" kern="1200" baseline="0" dirty="0">
                          <a:solidFill>
                            <a:srgbClr val="FF0000"/>
                          </a:solidFill>
                          <a:latin typeface="+mn-lt"/>
                          <a:ea typeface="+mn-ea"/>
                          <a:cs typeface="+mn-cs"/>
                        </a:rPr>
                        <a:t>和光市地域防災計画の見直しにおける軽</a:t>
                      </a:r>
                      <a:endParaRPr kumimoji="1" lang="en-US" altLang="ja-JP" sz="1600" b="1" i="0" u="sng" strike="noStrike" kern="1200" baseline="0" dirty="0">
                        <a:solidFill>
                          <a:srgbClr val="FF0000"/>
                        </a:solidFill>
                        <a:latin typeface="+mn-lt"/>
                        <a:ea typeface="+mn-ea"/>
                        <a:cs typeface="+mn-cs"/>
                      </a:endParaRPr>
                    </a:p>
                    <a:p>
                      <a:r>
                        <a:rPr kumimoji="1" lang="ja-JP" altLang="en-US" sz="1600" b="1" i="0" u="none" strike="noStrike" kern="1200" baseline="0" dirty="0">
                          <a:solidFill>
                            <a:srgbClr val="FF0000"/>
                          </a:solidFill>
                          <a:latin typeface="+mn-lt"/>
                          <a:ea typeface="+mn-ea"/>
                          <a:cs typeface="+mn-cs"/>
                        </a:rPr>
                        <a:t>　</a:t>
                      </a:r>
                      <a:r>
                        <a:rPr kumimoji="1" lang="ja-JP" altLang="en-US" sz="1600" b="1" i="0" u="sng" strike="noStrike" kern="1200" baseline="0" dirty="0">
                          <a:solidFill>
                            <a:srgbClr val="FF0000"/>
                          </a:solidFill>
                          <a:latin typeface="+mn-lt"/>
                          <a:ea typeface="+mn-ea"/>
                          <a:cs typeface="+mn-cs"/>
                        </a:rPr>
                        <a:t>易な事項（計画に記載された事項のうち、</a:t>
                      </a:r>
                      <a:endParaRPr kumimoji="1" lang="en-US" altLang="ja-JP" sz="1600" b="1" i="0" u="sng" strike="noStrike" kern="1200" baseline="0" dirty="0">
                        <a:solidFill>
                          <a:srgbClr val="FF0000"/>
                        </a:solidFill>
                        <a:latin typeface="+mn-lt"/>
                        <a:ea typeface="+mn-ea"/>
                        <a:cs typeface="+mn-cs"/>
                      </a:endParaRPr>
                    </a:p>
                    <a:p>
                      <a:r>
                        <a:rPr kumimoji="1" lang="ja-JP" altLang="en-US" sz="1600" b="1" i="0" u="none" strike="noStrike" kern="1200" baseline="0" dirty="0">
                          <a:solidFill>
                            <a:srgbClr val="FF0000"/>
                          </a:solidFill>
                          <a:latin typeface="+mn-lt"/>
                          <a:ea typeface="+mn-ea"/>
                          <a:cs typeface="+mn-cs"/>
                        </a:rPr>
                        <a:t>　</a:t>
                      </a:r>
                      <a:r>
                        <a:rPr kumimoji="1" lang="ja-JP" altLang="en-US" sz="1600" b="1" i="0" u="sng" strike="noStrike" kern="1200" baseline="0" dirty="0">
                          <a:solidFill>
                            <a:srgbClr val="FF0000"/>
                          </a:solidFill>
                          <a:latin typeface="+mn-lt"/>
                          <a:ea typeface="+mn-ea"/>
                          <a:cs typeface="+mn-cs"/>
                        </a:rPr>
                        <a:t>名称、所在地及び引用法令等の条項番号等</a:t>
                      </a:r>
                      <a:endParaRPr kumimoji="1" lang="en-US" altLang="ja-JP" sz="1600" b="1" i="0" u="sng" strike="noStrike" kern="1200" baseline="0" dirty="0">
                        <a:solidFill>
                          <a:srgbClr val="FF0000"/>
                        </a:solidFill>
                        <a:latin typeface="+mn-lt"/>
                        <a:ea typeface="+mn-ea"/>
                        <a:cs typeface="+mn-cs"/>
                      </a:endParaRPr>
                    </a:p>
                    <a:p>
                      <a:r>
                        <a:rPr kumimoji="1" lang="ja-JP" altLang="en-US" sz="1600" b="1" i="0" u="none" strike="noStrike" kern="1200" baseline="0" dirty="0">
                          <a:solidFill>
                            <a:srgbClr val="FF0000"/>
                          </a:solidFill>
                          <a:latin typeface="+mn-lt"/>
                          <a:ea typeface="+mn-ea"/>
                          <a:cs typeface="+mn-cs"/>
                        </a:rPr>
                        <a:t>　</a:t>
                      </a:r>
                      <a:r>
                        <a:rPr kumimoji="1" lang="ja-JP" altLang="en-US" sz="1600" b="1" i="0" u="sng" strike="noStrike" kern="1200" baseline="0" dirty="0">
                          <a:solidFill>
                            <a:srgbClr val="FF0000"/>
                          </a:solidFill>
                          <a:latin typeface="+mn-lt"/>
                          <a:ea typeface="+mn-ea"/>
                          <a:cs typeface="+mn-cs"/>
                        </a:rPr>
                        <a:t>の変更に限る。）を変更又は修正するこ</a:t>
                      </a:r>
                      <a:endParaRPr kumimoji="1" lang="en-US" altLang="ja-JP" sz="1600" b="1" i="0" u="sng" strike="noStrike" kern="1200" baseline="0" dirty="0">
                        <a:solidFill>
                          <a:srgbClr val="FF0000"/>
                        </a:solidFill>
                        <a:latin typeface="+mn-lt"/>
                        <a:ea typeface="+mn-ea"/>
                        <a:cs typeface="+mn-cs"/>
                      </a:endParaRPr>
                    </a:p>
                    <a:p>
                      <a:r>
                        <a:rPr kumimoji="1" lang="ja-JP" altLang="en-US" sz="1600" b="1" i="0" u="none" strike="noStrike" kern="1200" baseline="0" dirty="0">
                          <a:solidFill>
                            <a:srgbClr val="FF0000"/>
                          </a:solidFill>
                          <a:latin typeface="+mn-lt"/>
                          <a:ea typeface="+mn-ea"/>
                          <a:cs typeface="+mn-cs"/>
                        </a:rPr>
                        <a:t>　</a:t>
                      </a:r>
                      <a:r>
                        <a:rPr kumimoji="1" lang="ja-JP" altLang="en-US" sz="1600" b="1" i="0" u="sng" strike="noStrike" kern="1200" baseline="0" dirty="0">
                          <a:solidFill>
                            <a:srgbClr val="FF0000"/>
                          </a:solidFill>
                          <a:latin typeface="+mn-lt"/>
                          <a:ea typeface="+mn-ea"/>
                          <a:cs typeface="+mn-cs"/>
                        </a:rPr>
                        <a:t>と。</a:t>
                      </a:r>
                      <a:endParaRPr kumimoji="1" lang="en-US" altLang="ja-JP" sz="1600" b="1" i="0" u="sng" strike="noStrike" kern="1200" baseline="0" dirty="0">
                        <a:solidFill>
                          <a:srgbClr val="FF0000"/>
                        </a:solidFill>
                        <a:latin typeface="+mn-lt"/>
                        <a:ea typeface="+mn-ea"/>
                        <a:cs typeface="+mn-cs"/>
                      </a:endParaRPr>
                    </a:p>
                    <a:p>
                      <a:endParaRPr kumimoji="1" lang="en-US" altLang="ja-JP" sz="1600" b="0" i="0" u="sng" strike="noStrike" kern="1200" baseline="0" dirty="0">
                        <a:solidFill>
                          <a:schemeClr val="dk1"/>
                        </a:solidFill>
                        <a:latin typeface="+mn-lt"/>
                        <a:ea typeface="+mn-ea"/>
                        <a:cs typeface="+mn-cs"/>
                      </a:endParaRPr>
                    </a:p>
                    <a:p>
                      <a:endParaRPr kumimoji="1" lang="en-US" altLang="ja-JP" sz="1600" b="0" i="0" u="sng" strike="noStrike" kern="1200" baseline="0" dirty="0">
                        <a:solidFill>
                          <a:schemeClr val="dk1"/>
                        </a:solidFill>
                        <a:latin typeface="+mn-lt"/>
                        <a:ea typeface="+mn-ea"/>
                        <a:cs typeface="+mn-cs"/>
                      </a:endParaRPr>
                    </a:p>
                    <a:p>
                      <a:endParaRPr kumimoji="1" lang="en-US" altLang="ja-JP" sz="1600" b="0" i="0" u="sng" strike="noStrike" kern="1200" baseline="0" dirty="0">
                        <a:solidFill>
                          <a:schemeClr val="dk1"/>
                        </a:solidFill>
                        <a:latin typeface="+mn-lt"/>
                        <a:ea typeface="+mn-ea"/>
                        <a:cs typeface="+mn-cs"/>
                      </a:endParaRPr>
                    </a:p>
                    <a:p>
                      <a:endParaRPr kumimoji="1" lang="en-US" altLang="ja-JP" sz="1600" b="0" i="0" u="sng" strike="noStrike" kern="1200" baseline="0" dirty="0">
                        <a:solidFill>
                          <a:schemeClr val="dk1"/>
                        </a:solidFill>
                        <a:latin typeface="+mn-lt"/>
                        <a:ea typeface="+mn-ea"/>
                        <a:cs typeface="+mn-cs"/>
                      </a:endParaRPr>
                    </a:p>
                    <a:p>
                      <a:r>
                        <a:rPr kumimoji="1" lang="ja-JP" altLang="en-US" sz="1600" b="1" i="0" u="sng" strike="noStrike" kern="1200" baseline="0" dirty="0">
                          <a:solidFill>
                            <a:srgbClr val="FF0000"/>
                          </a:solidFill>
                          <a:latin typeface="+mn-lt"/>
                          <a:ea typeface="+mn-ea"/>
                          <a:cs typeface="+mn-cs"/>
                        </a:rPr>
                        <a:t>２</a:t>
                      </a:r>
                      <a:r>
                        <a:rPr kumimoji="1" lang="ja-JP" altLang="en-US" sz="1600" b="0" i="0" u="none" strike="noStrike" kern="1200" baseline="0" dirty="0">
                          <a:solidFill>
                            <a:schemeClr val="dk1"/>
                          </a:solidFill>
                          <a:latin typeface="+mn-lt"/>
                          <a:ea typeface="+mn-ea"/>
                          <a:cs typeface="+mn-cs"/>
                        </a:rPr>
                        <a:t>　その他緊急措置を要する事項</a:t>
                      </a:r>
                      <a:endParaRPr kumimoji="1" lang="en-US" altLang="ja-JP" sz="1600" b="0" i="0" u="none" strike="noStrike" kern="1200" baseline="0" dirty="0">
                        <a:solidFill>
                          <a:schemeClr val="dk1"/>
                        </a:solidFill>
                        <a:latin typeface="+mn-lt"/>
                        <a:ea typeface="+mn-ea"/>
                        <a:cs typeface="+mn-cs"/>
                      </a:endParaRPr>
                    </a:p>
                    <a:p>
                      <a:r>
                        <a:rPr kumimoji="1" lang="ja-JP" altLang="en-US" sz="1600" dirty="0"/>
                        <a:t>　　　</a:t>
                      </a:r>
                      <a:r>
                        <a:rPr kumimoji="1" lang="ja-JP" altLang="en-US" sz="1600" b="1" u="sng" dirty="0">
                          <a:solidFill>
                            <a:srgbClr val="FF0000"/>
                          </a:solidFill>
                        </a:rPr>
                        <a:t>附　則</a:t>
                      </a:r>
                      <a:endParaRPr kumimoji="1" lang="en-US" altLang="ja-JP" sz="1600" b="1" u="sng" dirty="0">
                        <a:solidFill>
                          <a:srgbClr val="FF0000"/>
                        </a:solidFill>
                      </a:endParaRPr>
                    </a:p>
                    <a:p>
                      <a:r>
                        <a:rPr kumimoji="1" lang="ja-JP" altLang="en-US" sz="1600" dirty="0"/>
                        <a:t>　</a:t>
                      </a:r>
                      <a:r>
                        <a:rPr kumimoji="1" lang="ja-JP" altLang="en-US" sz="1600" b="1" u="sng" dirty="0">
                          <a:solidFill>
                            <a:srgbClr val="FF0000"/>
                          </a:solidFill>
                        </a:rPr>
                        <a:t>１の専決事項は、令和７年４月１日から適用する。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t>　</a:t>
                      </a:r>
                      <a:r>
                        <a:rPr kumimoji="1" lang="ja-JP" altLang="en-US" sz="1600" b="0" i="0" u="none" strike="noStrike" kern="1200" baseline="0" dirty="0">
                          <a:solidFill>
                            <a:schemeClr val="dk1"/>
                          </a:solidFill>
                          <a:latin typeface="+mn-lt"/>
                          <a:ea typeface="+mn-ea"/>
                          <a:cs typeface="+mn-cs"/>
                        </a:rPr>
                        <a:t>和光市防災会議運営</a:t>
                      </a:r>
                      <a:r>
                        <a:rPr kumimoji="1" lang="ja-JP" altLang="en-US" sz="1600" b="0" i="0" u="sng" strike="noStrike" kern="1200" baseline="0" dirty="0">
                          <a:solidFill>
                            <a:schemeClr val="dk1"/>
                          </a:solidFill>
                          <a:latin typeface="+mn-lt"/>
                          <a:ea typeface="+mn-ea"/>
                          <a:cs typeface="+mn-cs"/>
                        </a:rPr>
                        <a:t>要項</a:t>
                      </a:r>
                      <a:r>
                        <a:rPr kumimoji="1" lang="ja-JP" altLang="en-US" sz="1600" b="0" i="0" u="none" strike="noStrike" kern="1200" baseline="0" dirty="0">
                          <a:solidFill>
                            <a:schemeClr val="dk1"/>
                          </a:solidFill>
                          <a:latin typeface="+mn-lt"/>
                          <a:ea typeface="+mn-ea"/>
                          <a:cs typeface="+mn-cs"/>
                        </a:rPr>
                        <a:t>第</a:t>
                      </a:r>
                      <a:r>
                        <a:rPr kumimoji="1" lang="en-US" altLang="ja-JP" sz="1600" b="0" i="0" u="none" strike="noStrike" kern="1200" baseline="0" dirty="0">
                          <a:solidFill>
                            <a:schemeClr val="dk1"/>
                          </a:solidFill>
                          <a:latin typeface="+mn-lt"/>
                          <a:ea typeface="+mn-ea"/>
                          <a:cs typeface="+mn-cs"/>
                        </a:rPr>
                        <a:t>4 </a:t>
                      </a:r>
                      <a:r>
                        <a:rPr kumimoji="1" lang="ja-JP" altLang="en-US" sz="1600" b="0" i="0" u="none" strike="noStrike" kern="1200" baseline="0" dirty="0">
                          <a:solidFill>
                            <a:schemeClr val="dk1"/>
                          </a:solidFill>
                          <a:latin typeface="+mn-lt"/>
                          <a:ea typeface="+mn-ea"/>
                          <a:cs typeface="+mn-cs"/>
                        </a:rPr>
                        <a:t>条により、次の事項は、会長において専決処理することができる。</a:t>
                      </a:r>
                    </a:p>
                    <a:p>
                      <a:r>
                        <a:rPr kumimoji="1" lang="ja-JP" altLang="en-US" sz="1600" b="0" i="0" u="none" strike="noStrike" kern="1200" baseline="0" dirty="0">
                          <a:solidFill>
                            <a:schemeClr val="dk1"/>
                          </a:solidFill>
                          <a:latin typeface="+mn-lt"/>
                          <a:ea typeface="+mn-ea"/>
                          <a:cs typeface="+mn-cs"/>
                        </a:rPr>
                        <a:t>１　</a:t>
                      </a:r>
                      <a:r>
                        <a:rPr kumimoji="1" lang="ja-JP" altLang="en-US" sz="1600" b="0" i="0" u="sng" strike="noStrike" kern="1200" baseline="0" dirty="0">
                          <a:solidFill>
                            <a:schemeClr val="dk1"/>
                          </a:solidFill>
                          <a:latin typeface="+mn-lt"/>
                          <a:ea typeface="+mn-ea"/>
                          <a:cs typeface="+mn-cs"/>
                        </a:rPr>
                        <a:t>和光市の地域に災害が発生した場合にお　</a:t>
                      </a:r>
                      <a:endParaRPr kumimoji="1" lang="en-US" altLang="ja-JP" sz="1600" b="0" i="0" u="sng"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600" b="0" i="0" u="sng" strike="noStrike" kern="1200" baseline="0" dirty="0">
                          <a:solidFill>
                            <a:schemeClr val="dk1"/>
                          </a:solidFill>
                          <a:latin typeface="+mn-lt"/>
                          <a:ea typeface="+mn-ea"/>
                          <a:cs typeface="+mn-cs"/>
                        </a:rPr>
                        <a:t>いて、当該災害に関する情報を収集するこ</a:t>
                      </a:r>
                      <a:endParaRPr kumimoji="1" lang="en-US" altLang="ja-JP" sz="1600" b="0" i="0" u="sng"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600" b="0" i="0" u="sng" strike="noStrike" kern="1200" baseline="0" dirty="0">
                          <a:solidFill>
                            <a:schemeClr val="dk1"/>
                          </a:solidFill>
                          <a:latin typeface="+mn-lt"/>
                          <a:ea typeface="+mn-ea"/>
                          <a:cs typeface="+mn-cs"/>
                        </a:rPr>
                        <a:t>と。</a:t>
                      </a:r>
                      <a:endParaRPr kumimoji="1" lang="en-US" altLang="ja-JP" sz="1600" b="0" i="0" u="sng" strike="noStrike" kern="1200" baseline="0" dirty="0">
                        <a:solidFill>
                          <a:schemeClr val="dk1"/>
                        </a:solidFill>
                        <a:latin typeface="+mn-lt"/>
                        <a:ea typeface="+mn-ea"/>
                        <a:cs typeface="+mn-cs"/>
                      </a:endParaRPr>
                    </a:p>
                    <a:p>
                      <a:endParaRPr kumimoji="1" lang="en-US" altLang="ja-JP" sz="1600" b="0" i="0" u="sng" strike="noStrike" kern="1200" baseline="0" dirty="0">
                        <a:solidFill>
                          <a:schemeClr val="dk1"/>
                        </a:solidFill>
                        <a:latin typeface="+mn-lt"/>
                        <a:ea typeface="+mn-ea"/>
                        <a:cs typeface="+mn-cs"/>
                      </a:endParaRPr>
                    </a:p>
                    <a:p>
                      <a:endParaRPr kumimoji="1" lang="ja-JP" altLang="en-US" sz="1600" b="0" i="0" u="sng" strike="noStrike" kern="1200" baseline="0" dirty="0">
                        <a:solidFill>
                          <a:schemeClr val="dk1"/>
                        </a:solidFill>
                        <a:latin typeface="+mn-lt"/>
                        <a:ea typeface="+mn-ea"/>
                        <a:cs typeface="+mn-cs"/>
                      </a:endParaRPr>
                    </a:p>
                    <a:p>
                      <a:r>
                        <a:rPr kumimoji="1" lang="ja-JP" altLang="en-US" sz="1600" b="0" i="0" u="sng" strike="noStrike" kern="1200" baseline="0" dirty="0">
                          <a:solidFill>
                            <a:schemeClr val="dk1"/>
                          </a:solidFill>
                          <a:latin typeface="+mn-lt"/>
                          <a:ea typeface="+mn-ea"/>
                          <a:cs typeface="+mn-cs"/>
                        </a:rPr>
                        <a:t>２　和光市の地域に災害が発生した場合にお</a:t>
                      </a:r>
                      <a:endParaRPr kumimoji="1" lang="en-US" altLang="ja-JP" sz="1600" b="0" i="0" u="sng"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600" b="0" i="0" u="sng" strike="noStrike" kern="1200" baseline="0" dirty="0">
                          <a:solidFill>
                            <a:schemeClr val="dk1"/>
                          </a:solidFill>
                          <a:latin typeface="+mn-lt"/>
                          <a:ea typeface="+mn-ea"/>
                          <a:cs typeface="+mn-cs"/>
                        </a:rPr>
                        <a:t>いて、当該災害に係る災害応急対策及び災</a:t>
                      </a:r>
                      <a:endParaRPr kumimoji="1" lang="en-US" altLang="ja-JP" sz="1600" b="0" i="0" u="sng"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600" b="0" i="0" u="sng" strike="noStrike" kern="1200" baseline="0" dirty="0">
                          <a:solidFill>
                            <a:schemeClr val="dk1"/>
                          </a:solidFill>
                          <a:latin typeface="+mn-lt"/>
                          <a:ea typeface="+mn-ea"/>
                          <a:cs typeface="+mn-cs"/>
                        </a:rPr>
                        <a:t>害復旧に関し関係機関相互の連絡調整を図</a:t>
                      </a:r>
                      <a:endParaRPr kumimoji="1" lang="en-US" altLang="ja-JP" sz="1600" b="0" i="0" u="sng"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600" b="0" i="0" u="sng" strike="noStrike" kern="1200" baseline="0" dirty="0">
                          <a:solidFill>
                            <a:schemeClr val="dk1"/>
                          </a:solidFill>
                          <a:latin typeface="+mn-lt"/>
                          <a:ea typeface="+mn-ea"/>
                          <a:cs typeface="+mn-cs"/>
                        </a:rPr>
                        <a:t>ること。</a:t>
                      </a:r>
                    </a:p>
                    <a:p>
                      <a:r>
                        <a:rPr kumimoji="1" lang="ja-JP" altLang="en-US" sz="1600" b="0" i="0" u="sng" strike="noStrike" kern="1200" baseline="0" dirty="0">
                          <a:solidFill>
                            <a:schemeClr val="dk1"/>
                          </a:solidFill>
                          <a:latin typeface="+mn-lt"/>
                          <a:ea typeface="+mn-ea"/>
                          <a:cs typeface="+mn-cs"/>
                        </a:rPr>
                        <a:t>３</a:t>
                      </a:r>
                      <a:r>
                        <a:rPr kumimoji="1" lang="ja-JP" altLang="en-US" sz="1600" b="0" i="0" u="none" strike="noStrike" kern="1200" baseline="0" dirty="0">
                          <a:solidFill>
                            <a:schemeClr val="dk1"/>
                          </a:solidFill>
                          <a:latin typeface="+mn-lt"/>
                          <a:ea typeface="+mn-ea"/>
                          <a:cs typeface="+mn-cs"/>
                        </a:rPr>
                        <a:t>　その他緊急措置を要する事項</a:t>
                      </a:r>
                      <a:endParaRPr kumimoji="1" lang="ja-JP" altLang="en-US" sz="16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8880394"/>
                  </a:ext>
                </a:extLst>
              </a:tr>
            </a:tbl>
          </a:graphicData>
        </a:graphic>
      </p:graphicFrame>
      <p:sp>
        <p:nvSpPr>
          <p:cNvPr id="15" name="テキスト ボックス 14">
            <a:extLst>
              <a:ext uri="{FF2B5EF4-FFF2-40B4-BE49-F238E27FC236}">
                <a16:creationId xmlns:a16="http://schemas.microsoft.com/office/drawing/2014/main" id="{586D2CD5-2F3C-9339-5675-5F42076573B5}"/>
              </a:ext>
            </a:extLst>
          </p:cNvPr>
          <p:cNvSpPr txBox="1"/>
          <p:nvPr/>
        </p:nvSpPr>
        <p:spPr>
          <a:xfrm>
            <a:off x="390147" y="830741"/>
            <a:ext cx="4955176" cy="369332"/>
          </a:xfrm>
          <a:prstGeom prst="rect">
            <a:avLst/>
          </a:prstGeom>
          <a:noFill/>
        </p:spPr>
        <p:txBody>
          <a:bodyPr wrap="square">
            <a:spAutoFit/>
          </a:bodyPr>
          <a:lstStyle/>
          <a:p>
            <a:r>
              <a:rPr kumimoji="1" lang="ja-JP" altLang="en-US" dirty="0"/>
              <a:t>〇昭和４３年８</a:t>
            </a:r>
            <a:r>
              <a:rPr lang="ja-JP" altLang="en-US" dirty="0"/>
              <a:t>月２０日の可決事項の変更案</a:t>
            </a:r>
            <a:endParaRPr kumimoji="1" lang="ja-JP" altLang="en-US" dirty="0"/>
          </a:p>
        </p:txBody>
      </p:sp>
      <p:sp>
        <p:nvSpPr>
          <p:cNvPr id="16" name="テキスト ボックス 15">
            <a:extLst>
              <a:ext uri="{FF2B5EF4-FFF2-40B4-BE49-F238E27FC236}">
                <a16:creationId xmlns:a16="http://schemas.microsoft.com/office/drawing/2014/main" id="{86440123-65BF-FD4D-1295-71373F19C76C}"/>
              </a:ext>
            </a:extLst>
          </p:cNvPr>
          <p:cNvSpPr txBox="1"/>
          <p:nvPr/>
        </p:nvSpPr>
        <p:spPr>
          <a:xfrm>
            <a:off x="458726" y="5571817"/>
            <a:ext cx="9030208" cy="1169551"/>
          </a:xfrm>
          <a:prstGeom prst="rect">
            <a:avLst/>
          </a:prstGeom>
          <a:noFill/>
        </p:spPr>
        <p:txBody>
          <a:bodyPr wrap="square">
            <a:spAutoFit/>
          </a:bodyPr>
          <a:lstStyle/>
          <a:p>
            <a:r>
              <a:rPr kumimoji="1" lang="ja-JP" altLang="en-US" sz="1400" dirty="0"/>
              <a:t>〇現行の専決事項について（規定を削除する理由）</a:t>
            </a:r>
            <a:endParaRPr kumimoji="1" lang="en-US" altLang="ja-JP" sz="1400" dirty="0"/>
          </a:p>
          <a:p>
            <a:r>
              <a:rPr lang="ja-JP" altLang="en-US" sz="1400" dirty="0"/>
              <a:t>　第１項（災害発生時の情報収集）</a:t>
            </a:r>
            <a:endParaRPr lang="en-US" altLang="ja-JP" sz="1400" dirty="0"/>
          </a:p>
          <a:p>
            <a:r>
              <a:rPr lang="ja-JP" altLang="en-US" sz="1400" dirty="0"/>
              <a:t>　　➡　平成２５年３月の防災会議条例改正（所管事項の改正）で削除されている</a:t>
            </a:r>
            <a:endParaRPr lang="en-US" altLang="ja-JP" sz="1400" dirty="0"/>
          </a:p>
          <a:p>
            <a:r>
              <a:rPr kumimoji="1" lang="ja-JP" altLang="en-US" sz="1400" dirty="0"/>
              <a:t>　第２項（災害発生時の関係機関相互に連絡調整）</a:t>
            </a:r>
            <a:endParaRPr kumimoji="1" lang="en-US" altLang="ja-JP" sz="1400" dirty="0"/>
          </a:p>
          <a:p>
            <a:r>
              <a:rPr lang="ja-JP" altLang="en-US" sz="1400" dirty="0"/>
              <a:t>　　➡　現行防災会議条例の所掌事項には含まれていない（改正時期不明）</a:t>
            </a:r>
            <a:endParaRPr kumimoji="1" lang="ja-JP" altLang="en-US" sz="1400" dirty="0"/>
          </a:p>
        </p:txBody>
      </p:sp>
    </p:spTree>
    <p:extLst>
      <p:ext uri="{BB962C8B-B14F-4D97-AF65-F5344CB8AC3E}">
        <p14:creationId xmlns:p14="http://schemas.microsoft.com/office/powerpoint/2010/main" val="257561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294259C-A2AE-1A29-F86E-E8DA29092E75}"/>
              </a:ext>
            </a:extLst>
          </p:cNvPr>
          <p:cNvSpPr>
            <a:spLocks noGrp="1"/>
          </p:cNvSpPr>
          <p:nvPr>
            <p:ph type="sldNum" sz="quarter" idx="12"/>
          </p:nvPr>
        </p:nvSpPr>
        <p:spPr>
          <a:xfrm>
            <a:off x="7641870" y="6315700"/>
            <a:ext cx="2078436" cy="365125"/>
          </a:xfrm>
        </p:spPr>
        <p:txBody>
          <a:bodyPr/>
          <a:lstStyle/>
          <a:p>
            <a:r>
              <a:rPr lang="en-US" altLang="ja-JP" dirty="0"/>
              <a:t>1</a:t>
            </a:r>
            <a:endParaRPr lang="ja-JP" altLang="en-US" dirty="0"/>
          </a:p>
        </p:txBody>
      </p:sp>
      <p:sp>
        <p:nvSpPr>
          <p:cNvPr id="5" name="四角形 150">
            <a:extLst>
              <a:ext uri="{FF2B5EF4-FFF2-40B4-BE49-F238E27FC236}">
                <a16:creationId xmlns:a16="http://schemas.microsoft.com/office/drawing/2014/main" id="{73D4703D-0BF8-9F38-A1A9-B090DB39B6AB}"/>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和光市地域防災計画（災害対策基本法の規定）</a:t>
            </a:r>
            <a:endParaRPr kumimoji="1" lang="ja-JP" altLang="en-US" dirty="0">
              <a:solidFill>
                <a:schemeClr val="bg1"/>
              </a:solidFill>
              <a:latin typeface="AR丸ゴシック体E"/>
              <a:ea typeface="AR丸ゴシック体E"/>
            </a:endParaRPr>
          </a:p>
        </p:txBody>
      </p:sp>
      <p:sp>
        <p:nvSpPr>
          <p:cNvPr id="11" name="テキスト ボックス 10">
            <a:extLst>
              <a:ext uri="{FF2B5EF4-FFF2-40B4-BE49-F238E27FC236}">
                <a16:creationId xmlns:a16="http://schemas.microsoft.com/office/drawing/2014/main" id="{3FC013C7-B0B6-FAB8-8407-2180ECACB6E3}"/>
              </a:ext>
            </a:extLst>
          </p:cNvPr>
          <p:cNvSpPr txBox="1"/>
          <p:nvPr/>
        </p:nvSpPr>
        <p:spPr>
          <a:xfrm>
            <a:off x="452498" y="2262244"/>
            <a:ext cx="9177993" cy="861774"/>
          </a:xfrm>
          <a:prstGeom prst="rect">
            <a:avLst/>
          </a:prstGeom>
          <a:solidFill>
            <a:schemeClr val="accent6">
              <a:lumMod val="20000"/>
              <a:lumOff val="80000"/>
            </a:schemeClr>
          </a:solidFill>
          <a:effectLst>
            <a:outerShdw blurRad="50800" dist="38100" dir="2700000" algn="tl" rotWithShape="0">
              <a:prstClr val="black">
                <a:alpha val="40000"/>
              </a:prstClr>
            </a:outerShdw>
          </a:effectLst>
        </p:spPr>
        <p:txBody>
          <a:bodyPr wrap="square" rtlCol="0">
            <a:spAutoFit/>
          </a:bodyPr>
          <a:lstStyle/>
          <a:p>
            <a:r>
              <a:rPr lang="ja-JP" altLang="en-US" sz="1600" dirty="0">
                <a:latin typeface="ＭＳ ゴシック" panose="020B0609070205080204" pitchFamily="49" charset="-128"/>
                <a:ea typeface="ＭＳ ゴシック" panose="020B0609070205080204" pitchFamily="49" charset="-128"/>
              </a:rPr>
              <a:t>第５条（市町村の責務）</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第</a:t>
            </a:r>
            <a:r>
              <a:rPr lang="en-US" altLang="ja-JP" sz="1600" dirty="0">
                <a:latin typeface="ＭＳ ゴシック" panose="020B0609070205080204" pitchFamily="49" charset="-128"/>
                <a:ea typeface="ＭＳ ゴシック" panose="020B0609070205080204" pitchFamily="49" charset="-128"/>
              </a:rPr>
              <a:t>1</a:t>
            </a:r>
            <a:r>
              <a:rPr lang="ja-JP" altLang="en-US" sz="1600" dirty="0">
                <a:latin typeface="ＭＳ ゴシック" panose="020B0609070205080204" pitchFamily="49" charset="-128"/>
                <a:ea typeface="ＭＳ ゴシック" panose="020B0609070205080204" pitchFamily="49" charset="-128"/>
              </a:rPr>
              <a:t>項　市町村は、（略）</a:t>
            </a:r>
            <a:r>
              <a:rPr lang="ja-JP" altLang="en-US" sz="1600" u="sng" dirty="0">
                <a:latin typeface="ＭＳ ゴシック" panose="020B0609070205080204" pitchFamily="49" charset="-128"/>
                <a:ea typeface="ＭＳ ゴシック" panose="020B0609070205080204" pitchFamily="49" charset="-128"/>
              </a:rPr>
              <a:t>当該市町村の地域に係る防災に関する計画を作成し、及び法令に基づき</a:t>
            </a:r>
            <a:endParaRPr lang="en-US" altLang="ja-JP" sz="1600" u="sng" dirty="0">
              <a:latin typeface="ＭＳ ゴシック" panose="020B0609070205080204" pitchFamily="49" charset="-128"/>
              <a:ea typeface="ＭＳ ゴシック" panose="020B0609070205080204" pitchFamily="49" charset="-128"/>
            </a:endParaRPr>
          </a:p>
          <a:p>
            <a:r>
              <a:rPr lang="ja-JP" altLang="en-US" sz="1600" u="sng" dirty="0">
                <a:latin typeface="ＭＳ ゴシック" panose="020B0609070205080204" pitchFamily="49" charset="-128"/>
                <a:ea typeface="ＭＳ ゴシック" panose="020B0609070205080204" pitchFamily="49" charset="-128"/>
              </a:rPr>
              <a:t>　これを実施する責務を有する</a:t>
            </a:r>
            <a:endParaRPr lang="en-US" altLang="ja-JP" sz="1600" u="sng"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792C1A7D-68E7-0CB8-246B-142F9370FA73}"/>
              </a:ext>
            </a:extLst>
          </p:cNvPr>
          <p:cNvSpPr txBox="1"/>
          <p:nvPr/>
        </p:nvSpPr>
        <p:spPr>
          <a:xfrm>
            <a:off x="452498" y="4499818"/>
            <a:ext cx="9177993" cy="1815882"/>
          </a:xfrm>
          <a:prstGeom prst="rect">
            <a:avLst/>
          </a:prstGeom>
          <a:solidFill>
            <a:schemeClr val="accent6">
              <a:lumMod val="20000"/>
              <a:lumOff val="80000"/>
            </a:schemeClr>
          </a:solidFill>
          <a:effectLst>
            <a:outerShdw blurRad="50800" dist="38100" dir="2700000" algn="tl" rotWithShape="0">
              <a:prstClr val="black">
                <a:alpha val="40000"/>
              </a:prstClr>
            </a:outerShdw>
          </a:effectLst>
        </p:spPr>
        <p:txBody>
          <a:bodyPr wrap="square" rtlCol="0">
            <a:spAutoFit/>
          </a:bodyPr>
          <a:lstStyle/>
          <a:p>
            <a:r>
              <a:rPr lang="ja-JP" altLang="en-US" sz="1600" dirty="0">
                <a:latin typeface="ＭＳ ゴシック" panose="020B0609070205080204" pitchFamily="49" charset="-128"/>
                <a:ea typeface="ＭＳ ゴシック" panose="020B0609070205080204" pitchFamily="49" charset="-128"/>
              </a:rPr>
              <a:t>第</a:t>
            </a:r>
            <a:r>
              <a:rPr lang="en-US" altLang="ja-JP" sz="1600" dirty="0">
                <a:latin typeface="ＭＳ ゴシック" panose="020B0609070205080204" pitchFamily="49" charset="-128"/>
                <a:ea typeface="ＭＳ ゴシック" panose="020B0609070205080204" pitchFamily="49" charset="-128"/>
              </a:rPr>
              <a:t>42</a:t>
            </a:r>
            <a:r>
              <a:rPr lang="ja-JP" altLang="en-US" sz="1600" dirty="0">
                <a:latin typeface="ＭＳ ゴシック" panose="020B0609070205080204" pitchFamily="49" charset="-128"/>
                <a:ea typeface="ＭＳ ゴシック" panose="020B0609070205080204" pitchFamily="49" charset="-128"/>
              </a:rPr>
              <a:t>条（市町村地域防災計画）</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第</a:t>
            </a:r>
            <a:r>
              <a:rPr lang="en-US" altLang="ja-JP" sz="1600" dirty="0">
                <a:latin typeface="ＭＳ ゴシック" panose="020B0609070205080204" pitchFamily="49" charset="-128"/>
                <a:ea typeface="ＭＳ ゴシック" panose="020B0609070205080204" pitchFamily="49" charset="-128"/>
              </a:rPr>
              <a:t>1</a:t>
            </a:r>
            <a:r>
              <a:rPr lang="ja-JP" altLang="en-US" sz="1600" dirty="0">
                <a:latin typeface="ＭＳ ゴシック" panose="020B0609070205080204" pitchFamily="49" charset="-128"/>
                <a:ea typeface="ＭＳ ゴシック" panose="020B0609070205080204" pitchFamily="49" charset="-128"/>
              </a:rPr>
              <a:t>項　市町村防災会議は、防災基本計画に基づき、当該市町村の地域に係る</a:t>
            </a:r>
            <a:r>
              <a:rPr lang="ja-JP" altLang="en-US" sz="1600" u="sng" dirty="0">
                <a:latin typeface="ＭＳ ゴシック" panose="020B0609070205080204" pitchFamily="49" charset="-128"/>
                <a:ea typeface="ＭＳ ゴシック" panose="020B0609070205080204" pitchFamily="49" charset="-128"/>
              </a:rPr>
              <a:t>市町村地域防災計画</a:t>
            </a:r>
            <a:endParaRPr lang="en-US" altLang="ja-JP" sz="1600" u="sng"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ja-JP" altLang="en-US" sz="1600" u="sng" dirty="0">
                <a:latin typeface="ＭＳ ゴシック" panose="020B0609070205080204" pitchFamily="49" charset="-128"/>
                <a:ea typeface="ＭＳ ゴシック" panose="020B0609070205080204" pitchFamily="49" charset="-128"/>
              </a:rPr>
              <a:t>を作成</a:t>
            </a:r>
            <a:r>
              <a:rPr lang="ja-JP" altLang="en-US" sz="1600" dirty="0">
                <a:latin typeface="ＭＳ ゴシック" panose="020B0609070205080204" pitchFamily="49" charset="-128"/>
                <a:ea typeface="ＭＳ ゴシック" panose="020B0609070205080204" pitchFamily="49" charset="-128"/>
              </a:rPr>
              <a:t>し、及び</a:t>
            </a:r>
            <a:r>
              <a:rPr lang="ja-JP" altLang="en-US" sz="1600" u="sng" dirty="0">
                <a:latin typeface="ＭＳ ゴシック" panose="020B0609070205080204" pitchFamily="49" charset="-128"/>
                <a:ea typeface="ＭＳ ゴシック" panose="020B0609070205080204" pitchFamily="49" charset="-128"/>
              </a:rPr>
              <a:t>毎年地域防災計画に検討</a:t>
            </a:r>
            <a:r>
              <a:rPr lang="ja-JP" altLang="en-US" sz="1600" dirty="0">
                <a:latin typeface="ＭＳ ゴシック" panose="020B0609070205080204" pitchFamily="49" charset="-128"/>
                <a:ea typeface="ＭＳ ゴシック" panose="020B0609070205080204" pitchFamily="49" charset="-128"/>
              </a:rPr>
              <a:t>を加え、必要があると認めるときは、これを修正しなけ</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ればならない。」</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第</a:t>
            </a:r>
            <a:r>
              <a:rPr lang="en-US" altLang="ja-JP" sz="1600" dirty="0">
                <a:latin typeface="ＭＳ ゴシック" panose="020B0609070205080204" pitchFamily="49" charset="-128"/>
                <a:ea typeface="ＭＳ ゴシック" panose="020B0609070205080204" pitchFamily="49" charset="-128"/>
              </a:rPr>
              <a:t>2</a:t>
            </a:r>
            <a:r>
              <a:rPr lang="ja-JP" altLang="en-US" sz="1600" dirty="0">
                <a:latin typeface="ＭＳ ゴシック" panose="020B0609070205080204" pitchFamily="49" charset="-128"/>
                <a:ea typeface="ＭＳ ゴシック" panose="020B0609070205080204" pitchFamily="49" charset="-128"/>
              </a:rPr>
              <a:t>～</a:t>
            </a:r>
            <a:r>
              <a:rPr lang="en-US" altLang="ja-JP" sz="1600" dirty="0">
                <a:latin typeface="ＭＳ ゴシック" panose="020B0609070205080204" pitchFamily="49" charset="-128"/>
                <a:ea typeface="ＭＳ ゴシック" panose="020B0609070205080204" pitchFamily="49" charset="-128"/>
              </a:rPr>
              <a:t>4</a:t>
            </a:r>
            <a:r>
              <a:rPr lang="ja-JP" altLang="en-US" sz="1600" dirty="0">
                <a:latin typeface="ＭＳ ゴシック" panose="020B0609070205080204" pitchFamily="49" charset="-128"/>
                <a:ea typeface="ＭＳ ゴシック" panose="020B0609070205080204" pitchFamily="49" charset="-128"/>
              </a:rPr>
              <a:t>項（略）</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第</a:t>
            </a:r>
            <a:r>
              <a:rPr lang="en-US" altLang="ja-JP" sz="1600" dirty="0">
                <a:latin typeface="ＭＳ ゴシック" panose="020B0609070205080204" pitchFamily="49" charset="-128"/>
                <a:ea typeface="ＭＳ ゴシック" panose="020B0609070205080204" pitchFamily="49" charset="-128"/>
              </a:rPr>
              <a:t>5</a:t>
            </a:r>
            <a:r>
              <a:rPr lang="ja-JP" altLang="en-US" sz="1600" dirty="0">
                <a:latin typeface="ＭＳ ゴシック" panose="020B0609070205080204" pitchFamily="49" charset="-128"/>
                <a:ea typeface="ＭＳ ゴシック" panose="020B0609070205080204" pitchFamily="49" charset="-128"/>
              </a:rPr>
              <a:t>項　市町村防災会議は、第</a:t>
            </a:r>
            <a:r>
              <a:rPr lang="en-US" altLang="ja-JP" sz="1600" dirty="0">
                <a:latin typeface="ＭＳ ゴシック" panose="020B0609070205080204" pitchFamily="49" charset="-128"/>
                <a:ea typeface="ＭＳ ゴシック" panose="020B0609070205080204" pitchFamily="49" charset="-128"/>
              </a:rPr>
              <a:t>1</a:t>
            </a:r>
            <a:r>
              <a:rPr lang="ja-JP" altLang="en-US" sz="1600" dirty="0">
                <a:latin typeface="ＭＳ ゴシック" panose="020B0609070205080204" pitchFamily="49" charset="-128"/>
                <a:ea typeface="ＭＳ ゴシック" panose="020B0609070205080204" pitchFamily="49" charset="-128"/>
              </a:rPr>
              <a:t>項の規定により市町村地域防災</a:t>
            </a:r>
            <a:r>
              <a:rPr lang="ja-JP" altLang="en-US" sz="1600" u="sng" dirty="0">
                <a:latin typeface="ＭＳ ゴシック" panose="020B0609070205080204" pitchFamily="49" charset="-128"/>
                <a:ea typeface="ＭＳ ゴシック" panose="020B0609070205080204" pitchFamily="49" charset="-128"/>
              </a:rPr>
              <a:t>計画を作成し、又は修正</a:t>
            </a:r>
            <a:r>
              <a:rPr lang="ja-JP" altLang="en-US" sz="1600" dirty="0">
                <a:latin typeface="ＭＳ ゴシック" panose="020B0609070205080204" pitchFamily="49" charset="-128"/>
                <a:ea typeface="ＭＳ ゴシック" panose="020B0609070205080204" pitchFamily="49" charset="-128"/>
              </a:rPr>
              <a:t>したときは、</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速やかにこれを</a:t>
            </a:r>
            <a:r>
              <a:rPr lang="ja-JP" altLang="en-US" sz="1600" u="sng" dirty="0">
                <a:latin typeface="ＭＳ ゴシック" panose="020B0609070205080204" pitchFamily="49" charset="-128"/>
                <a:ea typeface="ＭＳ ゴシック" panose="020B0609070205080204" pitchFamily="49" charset="-128"/>
              </a:rPr>
              <a:t>都道府県知事に報告</a:t>
            </a:r>
            <a:r>
              <a:rPr lang="ja-JP" altLang="en-US" sz="1600" dirty="0">
                <a:latin typeface="ＭＳ ゴシック" panose="020B0609070205080204" pitchFamily="49" charset="-128"/>
                <a:ea typeface="ＭＳ ゴシック" panose="020B0609070205080204" pitchFamily="49" charset="-128"/>
              </a:rPr>
              <a:t>するとともに、その</a:t>
            </a:r>
            <a:r>
              <a:rPr lang="ja-JP" altLang="en-US" sz="1600" u="sng" dirty="0">
                <a:latin typeface="ＭＳ ゴシック" panose="020B0609070205080204" pitchFamily="49" charset="-128"/>
                <a:ea typeface="ＭＳ ゴシック" panose="020B0609070205080204" pitchFamily="49" charset="-128"/>
              </a:rPr>
              <a:t>要旨を公表</a:t>
            </a:r>
            <a:r>
              <a:rPr lang="ja-JP" altLang="en-US" sz="1600" dirty="0">
                <a:latin typeface="ＭＳ ゴシック" panose="020B0609070205080204" pitchFamily="49" charset="-128"/>
                <a:ea typeface="ＭＳ ゴシック" panose="020B0609070205080204" pitchFamily="49" charset="-128"/>
              </a:rPr>
              <a:t>しなければならない。</a:t>
            </a:r>
            <a:endParaRPr lang="en-US" altLang="ja-JP" sz="16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E687FA4F-D529-96FB-4B43-C2423E3D67DA}"/>
              </a:ext>
            </a:extLst>
          </p:cNvPr>
          <p:cNvSpPr txBox="1"/>
          <p:nvPr/>
        </p:nvSpPr>
        <p:spPr>
          <a:xfrm>
            <a:off x="452498" y="3273309"/>
            <a:ext cx="9177993" cy="1077218"/>
          </a:xfrm>
          <a:prstGeom prst="rect">
            <a:avLst/>
          </a:prstGeom>
          <a:solidFill>
            <a:schemeClr val="accent6">
              <a:lumMod val="20000"/>
              <a:lumOff val="80000"/>
            </a:schemeClr>
          </a:solidFill>
          <a:effectLst>
            <a:outerShdw blurRad="50800" dist="38100" dir="2700000" algn="tl" rotWithShape="0">
              <a:prstClr val="black">
                <a:alpha val="40000"/>
              </a:prstClr>
            </a:outerShdw>
          </a:effectLst>
        </p:spPr>
        <p:txBody>
          <a:bodyPr wrap="square" rtlCol="0">
            <a:spAutoFit/>
          </a:bodyPr>
          <a:lstStyle/>
          <a:p>
            <a:r>
              <a:rPr lang="ja-JP" altLang="en-US" sz="1600" dirty="0">
                <a:latin typeface="ＭＳ ゴシック" panose="020B0609070205080204" pitchFamily="49" charset="-128"/>
                <a:ea typeface="ＭＳ ゴシック" panose="020B0609070205080204" pitchFamily="49" charset="-128"/>
              </a:rPr>
              <a:t>第</a:t>
            </a:r>
            <a:r>
              <a:rPr lang="en-US" altLang="ja-JP" sz="1600" dirty="0">
                <a:latin typeface="ＭＳ ゴシック" panose="020B0609070205080204" pitchFamily="49" charset="-128"/>
                <a:ea typeface="ＭＳ ゴシック" panose="020B0609070205080204" pitchFamily="49" charset="-128"/>
              </a:rPr>
              <a:t>16</a:t>
            </a:r>
            <a:r>
              <a:rPr lang="ja-JP" altLang="en-US" sz="1600" dirty="0">
                <a:latin typeface="ＭＳ ゴシック" panose="020B0609070205080204" pitchFamily="49" charset="-128"/>
                <a:ea typeface="ＭＳ ゴシック" panose="020B0609070205080204" pitchFamily="49" charset="-128"/>
              </a:rPr>
              <a:t>条（市町村防災会議）</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第</a:t>
            </a:r>
            <a:r>
              <a:rPr lang="en-US" altLang="ja-JP" sz="1600" dirty="0">
                <a:latin typeface="ＭＳ ゴシック" panose="020B0609070205080204" pitchFamily="49" charset="-128"/>
                <a:ea typeface="ＭＳ ゴシック" panose="020B0609070205080204" pitchFamily="49" charset="-128"/>
              </a:rPr>
              <a:t>1</a:t>
            </a:r>
            <a:r>
              <a:rPr lang="ja-JP" altLang="en-US" sz="1600" dirty="0">
                <a:latin typeface="ＭＳ ゴシック" panose="020B0609070205080204" pitchFamily="49" charset="-128"/>
                <a:ea typeface="ＭＳ ゴシック" panose="020B0609070205080204" pitchFamily="49" charset="-128"/>
              </a:rPr>
              <a:t>項　市町村に、</a:t>
            </a:r>
            <a:r>
              <a:rPr lang="ja-JP" altLang="en-US" sz="1600" u="sng" dirty="0">
                <a:latin typeface="ＭＳ ゴシック" panose="020B0609070205080204" pitchFamily="49" charset="-128"/>
                <a:ea typeface="ＭＳ ゴシック" panose="020B0609070205080204" pitchFamily="49" charset="-128"/>
              </a:rPr>
              <a:t>当該市町村の地域に係る地域防災計画を作成</a:t>
            </a:r>
            <a:r>
              <a:rPr lang="ja-JP" altLang="en-US" sz="1600" dirty="0">
                <a:latin typeface="ＭＳ ゴシック" panose="020B0609070205080204" pitchFamily="49" charset="-128"/>
                <a:ea typeface="ＭＳ ゴシック" panose="020B0609070205080204" pitchFamily="49" charset="-128"/>
              </a:rPr>
              <a:t>し、及びその</a:t>
            </a:r>
            <a:r>
              <a:rPr lang="ja-JP" altLang="en-US" sz="1600" u="sng" dirty="0">
                <a:latin typeface="ＭＳ ゴシック" panose="020B0609070205080204" pitchFamily="49" charset="-128"/>
                <a:ea typeface="ＭＳ ゴシック" panose="020B0609070205080204" pitchFamily="49" charset="-128"/>
              </a:rPr>
              <a:t>実施を推進</a:t>
            </a:r>
            <a:r>
              <a:rPr lang="ja-JP" altLang="en-US" sz="1600" dirty="0">
                <a:latin typeface="ＭＳ ゴシック" panose="020B0609070205080204" pitchFamily="49" charset="-128"/>
                <a:ea typeface="ＭＳ ゴシック" panose="020B0609070205080204" pitchFamily="49" charset="-128"/>
              </a:rPr>
              <a:t>するほか、</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市町村長の諮問に応じて当該市町村の地域に係る防災に関する重要事項を審議するため、市町村</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防災会議を置く。</a:t>
            </a:r>
          </a:p>
        </p:txBody>
      </p:sp>
      <p:sp>
        <p:nvSpPr>
          <p:cNvPr id="8" name="テキスト ボックス 7">
            <a:extLst>
              <a:ext uri="{FF2B5EF4-FFF2-40B4-BE49-F238E27FC236}">
                <a16:creationId xmlns:a16="http://schemas.microsoft.com/office/drawing/2014/main" id="{9AA7CA93-A8C2-53B4-CA0E-9B1DF90857B0}"/>
              </a:ext>
            </a:extLst>
          </p:cNvPr>
          <p:cNvSpPr txBox="1"/>
          <p:nvPr/>
        </p:nvSpPr>
        <p:spPr>
          <a:xfrm>
            <a:off x="362680" y="938805"/>
            <a:ext cx="9357626" cy="1323439"/>
          </a:xfrm>
          <a:prstGeom prst="rect">
            <a:avLst/>
          </a:prstGeom>
          <a:noFill/>
        </p:spPr>
        <p:txBody>
          <a:bodyPr wrap="square" rtlCol="0">
            <a:spAutoFit/>
          </a:bodyPr>
          <a:lstStyle/>
          <a:p>
            <a:r>
              <a:rPr kumimoji="1" lang="ja-JP" altLang="en-US" sz="2000" dirty="0"/>
              <a:t>①　地域防災計画の作成は法に基づく</a:t>
            </a:r>
            <a:r>
              <a:rPr kumimoji="1" lang="ja-JP" altLang="en-US" sz="2000" b="1" u="sng" dirty="0">
                <a:solidFill>
                  <a:srgbClr val="FF0000"/>
                </a:solidFill>
              </a:rPr>
              <a:t>市の責務</a:t>
            </a:r>
            <a:endParaRPr kumimoji="1" lang="en-US" altLang="ja-JP" sz="2000" b="1" u="sng" dirty="0">
              <a:solidFill>
                <a:srgbClr val="FF0000"/>
              </a:solidFill>
            </a:endParaRPr>
          </a:p>
          <a:p>
            <a:r>
              <a:rPr lang="ja-JP" altLang="en-US" sz="2000" dirty="0"/>
              <a:t>②　地域防災計画の</a:t>
            </a:r>
            <a:r>
              <a:rPr lang="ja-JP" altLang="en-US" sz="2000" b="1" u="sng" dirty="0">
                <a:solidFill>
                  <a:srgbClr val="FF0000"/>
                </a:solidFill>
              </a:rPr>
              <a:t>作成と実施は防災会議が行う</a:t>
            </a:r>
            <a:endParaRPr lang="en-US" altLang="ja-JP" sz="2000" b="1" u="sng" dirty="0">
              <a:solidFill>
                <a:srgbClr val="FF0000"/>
              </a:solidFill>
            </a:endParaRPr>
          </a:p>
          <a:p>
            <a:r>
              <a:rPr kumimoji="1" lang="ja-JP" altLang="en-US" sz="2000" dirty="0"/>
              <a:t>③　防災会議は地域防災計画を</a:t>
            </a:r>
            <a:r>
              <a:rPr kumimoji="1" lang="ja-JP" altLang="en-US" sz="2000" b="1" u="sng" dirty="0">
                <a:solidFill>
                  <a:srgbClr val="FF0000"/>
                </a:solidFill>
              </a:rPr>
              <a:t>毎年検討（見直し）</a:t>
            </a:r>
            <a:r>
              <a:rPr kumimoji="1" lang="ja-JP" altLang="en-US" sz="2000" b="1" dirty="0">
                <a:solidFill>
                  <a:srgbClr val="FF0000"/>
                </a:solidFill>
              </a:rPr>
              <a:t>しなければならない</a:t>
            </a:r>
            <a:endParaRPr kumimoji="1" lang="en-US" altLang="ja-JP" sz="2000" b="1" dirty="0">
              <a:solidFill>
                <a:srgbClr val="FF0000"/>
              </a:solidFill>
            </a:endParaRPr>
          </a:p>
          <a:p>
            <a:r>
              <a:rPr lang="ja-JP" altLang="en-US" sz="2000" dirty="0"/>
              <a:t>④　計画を</a:t>
            </a:r>
            <a:r>
              <a:rPr lang="ja-JP" altLang="en-US" sz="2000" b="1" dirty="0">
                <a:solidFill>
                  <a:srgbClr val="FF0000"/>
                </a:solidFill>
              </a:rPr>
              <a:t>作成・修正したら</a:t>
            </a:r>
            <a:r>
              <a:rPr lang="ja-JP" altLang="en-US" sz="2000" b="1" u="sng" dirty="0">
                <a:solidFill>
                  <a:srgbClr val="FF0000"/>
                </a:solidFill>
              </a:rPr>
              <a:t>県知事に報告</a:t>
            </a:r>
            <a:r>
              <a:rPr lang="ja-JP" altLang="en-US" sz="2000" dirty="0"/>
              <a:t>し、</a:t>
            </a:r>
            <a:r>
              <a:rPr lang="ja-JP" altLang="en-US" sz="2000" b="1" u="sng" dirty="0">
                <a:solidFill>
                  <a:srgbClr val="FF0000"/>
                </a:solidFill>
              </a:rPr>
              <a:t>要旨を公表</a:t>
            </a:r>
            <a:r>
              <a:rPr lang="ja-JP" altLang="en-US" sz="2000" dirty="0"/>
              <a:t>しなければならない</a:t>
            </a:r>
            <a:endParaRPr kumimoji="1" lang="ja-JP" altLang="en-US" sz="2000" dirty="0"/>
          </a:p>
        </p:txBody>
      </p:sp>
    </p:spTree>
    <p:extLst>
      <p:ext uri="{BB962C8B-B14F-4D97-AF65-F5344CB8AC3E}">
        <p14:creationId xmlns:p14="http://schemas.microsoft.com/office/powerpoint/2010/main" val="3306371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294259C-A2AE-1A29-F86E-E8DA29092E75}"/>
              </a:ext>
            </a:extLst>
          </p:cNvPr>
          <p:cNvSpPr>
            <a:spLocks noGrp="1"/>
          </p:cNvSpPr>
          <p:nvPr>
            <p:ph type="sldNum" sz="quarter" idx="12"/>
          </p:nvPr>
        </p:nvSpPr>
        <p:spPr>
          <a:xfrm>
            <a:off x="7617296" y="6399390"/>
            <a:ext cx="2078436" cy="365125"/>
          </a:xfrm>
        </p:spPr>
        <p:txBody>
          <a:bodyPr/>
          <a:lstStyle/>
          <a:p>
            <a:r>
              <a:rPr lang="en-US" altLang="ja-JP" dirty="0"/>
              <a:t>2</a:t>
            </a:r>
            <a:endParaRPr lang="ja-JP" altLang="en-US" dirty="0"/>
          </a:p>
        </p:txBody>
      </p:sp>
      <p:sp>
        <p:nvSpPr>
          <p:cNvPr id="5" name="四角形 150">
            <a:extLst>
              <a:ext uri="{FF2B5EF4-FFF2-40B4-BE49-F238E27FC236}">
                <a16:creationId xmlns:a16="http://schemas.microsoft.com/office/drawing/2014/main" id="{73D4703D-0BF8-9F38-A1A9-B090DB39B6AB}"/>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和光市防災会議について①（設置根拠及び所掌事項）</a:t>
            </a:r>
            <a:endParaRPr kumimoji="1" lang="ja-JP" altLang="en-US" dirty="0">
              <a:solidFill>
                <a:schemeClr val="bg1"/>
              </a:solidFill>
              <a:latin typeface="AR丸ゴシック体E"/>
              <a:ea typeface="AR丸ゴシック体E"/>
            </a:endParaRPr>
          </a:p>
        </p:txBody>
      </p:sp>
      <p:sp>
        <p:nvSpPr>
          <p:cNvPr id="6" name="テキスト ボックス 5">
            <a:extLst>
              <a:ext uri="{FF2B5EF4-FFF2-40B4-BE49-F238E27FC236}">
                <a16:creationId xmlns:a16="http://schemas.microsoft.com/office/drawing/2014/main" id="{1F55E13F-CA8C-A70A-94B7-565AD4B19054}"/>
              </a:ext>
            </a:extLst>
          </p:cNvPr>
          <p:cNvSpPr txBox="1"/>
          <p:nvPr/>
        </p:nvSpPr>
        <p:spPr>
          <a:xfrm>
            <a:off x="272864" y="3170384"/>
            <a:ext cx="9357628" cy="3108543"/>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●和光市防災会議条例（第２条）</a:t>
            </a:r>
            <a:endParaRPr lang="en-US" altLang="ja-JP" sz="24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⑴　</a:t>
            </a:r>
            <a:r>
              <a:rPr lang="ja-JP" altLang="en-US" sz="2400" b="1" u="sng" dirty="0">
                <a:solidFill>
                  <a:srgbClr val="FF0000"/>
                </a:solidFill>
                <a:latin typeface="ＭＳ ゴシック" panose="020B0609070205080204" pitchFamily="49" charset="-128"/>
                <a:ea typeface="ＭＳ ゴシック" panose="020B0609070205080204" pitchFamily="49" charset="-128"/>
              </a:rPr>
              <a:t>和光市地域防災計画を作成</a:t>
            </a:r>
            <a:r>
              <a:rPr lang="ja-JP" altLang="en-US" sz="2400" dirty="0">
                <a:latin typeface="ＭＳ ゴシック" panose="020B0609070205080204" pitchFamily="49" charset="-128"/>
                <a:ea typeface="ＭＳ ゴシック" panose="020B0609070205080204" pitchFamily="49" charset="-128"/>
              </a:rPr>
              <a:t>し、及びその</a:t>
            </a:r>
            <a:r>
              <a:rPr lang="ja-JP" altLang="en-US" sz="2400" b="1" u="sng" dirty="0">
                <a:solidFill>
                  <a:srgbClr val="FF0000"/>
                </a:solidFill>
                <a:latin typeface="ＭＳ ゴシック" panose="020B0609070205080204" pitchFamily="49" charset="-128"/>
                <a:ea typeface="ＭＳ ゴシック" panose="020B0609070205080204" pitchFamily="49" charset="-128"/>
              </a:rPr>
              <a:t>実施を推進</a:t>
            </a:r>
            <a:r>
              <a:rPr lang="ja-JP" altLang="en-US" sz="2400" dirty="0">
                <a:latin typeface="ＭＳ ゴシック" panose="020B0609070205080204" pitchFamily="49" charset="-128"/>
                <a:ea typeface="ＭＳ ゴシック" panose="020B0609070205080204" pitchFamily="49" charset="-128"/>
              </a:rPr>
              <a:t>する。</a:t>
            </a:r>
          </a:p>
          <a:p>
            <a:r>
              <a:rPr lang="ja-JP" altLang="en-US" sz="2400" dirty="0">
                <a:latin typeface="ＭＳ ゴシック" panose="020B0609070205080204" pitchFamily="49" charset="-128"/>
                <a:ea typeface="ＭＳ ゴシック" panose="020B0609070205080204" pitchFamily="49" charset="-128"/>
              </a:rPr>
              <a:t>　⑵　市長の諮問に応じて市の地域に係る</a:t>
            </a:r>
            <a:r>
              <a:rPr lang="ja-JP" altLang="en-US" sz="2400" b="1" u="sng" dirty="0">
                <a:solidFill>
                  <a:srgbClr val="0070C0"/>
                </a:solidFill>
                <a:latin typeface="ＭＳ ゴシック" panose="020B0609070205080204" pitchFamily="49" charset="-128"/>
                <a:ea typeface="ＭＳ ゴシック" panose="020B0609070205080204" pitchFamily="49" charset="-128"/>
              </a:rPr>
              <a:t>防災に関する重要事項</a:t>
            </a:r>
            <a:endParaRPr lang="en-US" altLang="ja-JP" sz="2400" b="1" u="sng" dirty="0">
              <a:solidFill>
                <a:srgbClr val="0070C0"/>
              </a:solidFill>
              <a:latin typeface="ＭＳ ゴシック" panose="020B0609070205080204" pitchFamily="49" charset="-128"/>
              <a:ea typeface="ＭＳ ゴシック" panose="020B0609070205080204" pitchFamily="49" charset="-128"/>
            </a:endParaRPr>
          </a:p>
          <a:p>
            <a:r>
              <a:rPr lang="ja-JP" altLang="en-US" sz="2400" b="1" dirty="0">
                <a:solidFill>
                  <a:srgbClr val="0070C0"/>
                </a:solidFill>
                <a:latin typeface="ＭＳ ゴシック" panose="020B0609070205080204" pitchFamily="49" charset="-128"/>
                <a:ea typeface="ＭＳ ゴシック" panose="020B0609070205080204" pitchFamily="49" charset="-128"/>
              </a:rPr>
              <a:t>　　</a:t>
            </a:r>
            <a:r>
              <a:rPr lang="ja-JP" altLang="en-US" sz="2400" b="1" u="sng" dirty="0">
                <a:solidFill>
                  <a:srgbClr val="0070C0"/>
                </a:solidFill>
                <a:latin typeface="ＭＳ ゴシック" panose="020B0609070205080204" pitchFamily="49" charset="-128"/>
                <a:ea typeface="ＭＳ ゴシック" panose="020B0609070205080204" pitchFamily="49" charset="-128"/>
              </a:rPr>
              <a:t>を審議</a:t>
            </a:r>
            <a:r>
              <a:rPr lang="ja-JP" altLang="en-US" sz="2400" dirty="0">
                <a:latin typeface="ＭＳ ゴシック" panose="020B0609070205080204" pitchFamily="49" charset="-128"/>
                <a:ea typeface="ＭＳ ゴシック" panose="020B0609070205080204" pitchFamily="49" charset="-128"/>
              </a:rPr>
              <a:t>すること。</a:t>
            </a:r>
          </a:p>
          <a:p>
            <a:r>
              <a:rPr lang="ja-JP" altLang="en-US" sz="2400" dirty="0">
                <a:latin typeface="ＭＳ ゴシック" panose="020B0609070205080204" pitchFamily="49" charset="-128"/>
                <a:ea typeface="ＭＳ ゴシック" panose="020B0609070205080204" pitchFamily="49" charset="-128"/>
              </a:rPr>
              <a:t>　⑶　前号に規定する重要事項に関し、市長に意見を述べること。</a:t>
            </a:r>
          </a:p>
          <a:p>
            <a:r>
              <a:rPr lang="ja-JP" altLang="en-US" sz="2400" dirty="0">
                <a:latin typeface="ＭＳ ゴシック" panose="020B0609070205080204" pitchFamily="49" charset="-128"/>
                <a:ea typeface="ＭＳ ゴシック" panose="020B0609070205080204" pitchFamily="49" charset="-128"/>
              </a:rPr>
              <a:t>　⑷　前３号に掲げるもののほか、法律又はこれに基づく政令に</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よりその権限に属する事務　</a:t>
            </a:r>
            <a:endParaRPr lang="en-US" altLang="ja-JP" sz="2400" b="1" dirty="0">
              <a:latin typeface="ＭＳ ゴシック" panose="020B0609070205080204" pitchFamily="49" charset="-128"/>
              <a:ea typeface="ＭＳ ゴシック" panose="020B0609070205080204" pitchFamily="49" charset="-128"/>
            </a:endParaRPr>
          </a:p>
          <a:p>
            <a:endParaRPr lang="en-US" altLang="ja-JP" sz="1600" dirty="0">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3FC013C7-B0B6-FAB8-8407-2180ECACB6E3}"/>
              </a:ext>
            </a:extLst>
          </p:cNvPr>
          <p:cNvSpPr txBox="1"/>
          <p:nvPr/>
        </p:nvSpPr>
        <p:spPr>
          <a:xfrm>
            <a:off x="272864" y="1304764"/>
            <a:ext cx="9357628" cy="1384995"/>
          </a:xfrm>
          <a:prstGeom prst="rect">
            <a:avLst/>
          </a:prstGeom>
          <a:solidFill>
            <a:schemeClr val="accent6">
              <a:lumMod val="20000"/>
              <a:lumOff val="80000"/>
            </a:schemeClr>
          </a:solidFill>
          <a:effectLst>
            <a:outerShdw blurRad="50800" dist="38100" dir="2700000" algn="tl" rotWithShape="0">
              <a:prstClr val="black">
                <a:alpha val="40000"/>
              </a:prstClr>
            </a:outerShdw>
          </a:effectLst>
        </p:spPr>
        <p:txBody>
          <a:bodyPr wrap="square" rtlCol="0">
            <a:spAutoFit/>
          </a:bodyPr>
          <a:lstStyle/>
          <a:p>
            <a:r>
              <a:rPr kumimoji="1" lang="ja-JP" altLang="en-US" sz="2400" dirty="0">
                <a:latin typeface="ＭＳ ゴシック" panose="020B0609070205080204" pitchFamily="49" charset="-128"/>
                <a:ea typeface="ＭＳ ゴシック" panose="020B0609070205080204" pitchFamily="49" charset="-128"/>
              </a:rPr>
              <a:t>●災害対策基本法</a:t>
            </a:r>
            <a:r>
              <a:rPr lang="ja-JP" altLang="en-US" sz="2400" dirty="0">
                <a:latin typeface="ＭＳ ゴシック" panose="020B0609070205080204" pitchFamily="49" charset="-128"/>
                <a:ea typeface="ＭＳ ゴシック" panose="020B0609070205080204" pitchFamily="49" charset="-128"/>
              </a:rPr>
              <a:t>（第１６条）</a:t>
            </a:r>
            <a:endParaRPr lang="en-US" altLang="ja-JP" sz="24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en-US" sz="2400" b="1" u="sng" dirty="0">
                <a:solidFill>
                  <a:srgbClr val="FF0000"/>
                </a:solidFill>
                <a:latin typeface="ＭＳ ゴシック" panose="020B0609070205080204" pitchFamily="49" charset="-128"/>
                <a:ea typeface="ＭＳ ゴシック" panose="020B0609070205080204" pitchFamily="49" charset="-128"/>
              </a:rPr>
              <a:t>地域防災計画を策定</a:t>
            </a:r>
            <a:r>
              <a:rPr lang="ja-JP" altLang="en-US" sz="2400" dirty="0">
                <a:latin typeface="ＭＳ ゴシック" panose="020B0609070205080204" pitchFamily="49" charset="-128"/>
                <a:ea typeface="ＭＳ ゴシック" panose="020B0609070205080204" pitchFamily="49" charset="-128"/>
              </a:rPr>
              <a:t>し、及び</a:t>
            </a:r>
            <a:r>
              <a:rPr lang="ja-JP" altLang="en-US" sz="2400" b="1" u="sng" dirty="0">
                <a:latin typeface="ＭＳ ゴシック" panose="020B0609070205080204" pitchFamily="49" charset="-128"/>
                <a:ea typeface="ＭＳ ゴシック" panose="020B0609070205080204" pitchFamily="49" charset="-128"/>
              </a:rPr>
              <a:t>その</a:t>
            </a:r>
            <a:r>
              <a:rPr lang="ja-JP" altLang="en-US" sz="2400" b="1" u="sng" dirty="0">
                <a:solidFill>
                  <a:srgbClr val="FF0000"/>
                </a:solidFill>
                <a:latin typeface="ＭＳ ゴシック" panose="020B0609070205080204" pitchFamily="49" charset="-128"/>
                <a:ea typeface="ＭＳ ゴシック" panose="020B0609070205080204" pitchFamily="49" charset="-128"/>
              </a:rPr>
              <a:t>実施を推進</a:t>
            </a:r>
            <a:r>
              <a:rPr lang="ja-JP" altLang="en-US" sz="2400" dirty="0">
                <a:latin typeface="ＭＳ ゴシック" panose="020B0609070205080204" pitchFamily="49" charset="-128"/>
                <a:ea typeface="ＭＳ ゴシック" panose="020B0609070205080204" pitchFamily="49" charset="-128"/>
              </a:rPr>
              <a:t>するほか、市町村長の諮問に応じて</a:t>
            </a:r>
            <a:r>
              <a:rPr lang="ja-JP" altLang="en-US" sz="2400" b="1" u="sng" dirty="0">
                <a:solidFill>
                  <a:srgbClr val="0070C0"/>
                </a:solidFill>
                <a:latin typeface="ＭＳ ゴシック" panose="020B0609070205080204" pitchFamily="49" charset="-128"/>
                <a:ea typeface="ＭＳ ゴシック" panose="020B0609070205080204" pitchFamily="49" charset="-128"/>
              </a:rPr>
              <a:t>防災に関する重要事項を審議</a:t>
            </a:r>
            <a:r>
              <a:rPr lang="ja-JP" altLang="en-US" sz="2400" dirty="0">
                <a:latin typeface="ＭＳ ゴシック" panose="020B0609070205080204" pitchFamily="49" charset="-128"/>
                <a:ea typeface="ＭＳ ゴシック" panose="020B0609070205080204" pitchFamily="49" charset="-128"/>
              </a:rPr>
              <a:t>する。</a:t>
            </a:r>
            <a:endParaRPr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9003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294259C-A2AE-1A29-F86E-E8DA29092E75}"/>
              </a:ext>
            </a:extLst>
          </p:cNvPr>
          <p:cNvSpPr>
            <a:spLocks noGrp="1"/>
          </p:cNvSpPr>
          <p:nvPr>
            <p:ph type="sldNum" sz="quarter" idx="12"/>
          </p:nvPr>
        </p:nvSpPr>
        <p:spPr>
          <a:xfrm>
            <a:off x="7653300" y="6417180"/>
            <a:ext cx="2078436" cy="365125"/>
          </a:xfrm>
        </p:spPr>
        <p:txBody>
          <a:bodyPr/>
          <a:lstStyle/>
          <a:p>
            <a:r>
              <a:rPr lang="en-US" altLang="ja-JP" dirty="0"/>
              <a:t>3</a:t>
            </a:r>
            <a:endParaRPr lang="ja-JP" altLang="en-US" dirty="0"/>
          </a:p>
        </p:txBody>
      </p:sp>
      <p:sp>
        <p:nvSpPr>
          <p:cNvPr id="5" name="四角形 150">
            <a:extLst>
              <a:ext uri="{FF2B5EF4-FFF2-40B4-BE49-F238E27FC236}">
                <a16:creationId xmlns:a16="http://schemas.microsoft.com/office/drawing/2014/main" id="{73D4703D-0BF8-9F38-A1A9-B090DB39B6AB}"/>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和光市防災会議について②（会議の構成）</a:t>
            </a:r>
            <a:endParaRPr kumimoji="1" lang="ja-JP" altLang="en-US" dirty="0">
              <a:solidFill>
                <a:schemeClr val="bg1"/>
              </a:solidFill>
              <a:latin typeface="AR丸ゴシック体E"/>
              <a:ea typeface="AR丸ゴシック体E"/>
            </a:endParaRPr>
          </a:p>
        </p:txBody>
      </p:sp>
      <p:sp>
        <p:nvSpPr>
          <p:cNvPr id="6" name="テキスト ボックス 5">
            <a:extLst>
              <a:ext uri="{FF2B5EF4-FFF2-40B4-BE49-F238E27FC236}">
                <a16:creationId xmlns:a16="http://schemas.microsoft.com/office/drawing/2014/main" id="{1F55E13F-CA8C-A70A-94B7-565AD4B19054}"/>
              </a:ext>
            </a:extLst>
          </p:cNvPr>
          <p:cNvSpPr txBox="1"/>
          <p:nvPr/>
        </p:nvSpPr>
        <p:spPr>
          <a:xfrm>
            <a:off x="272864" y="817562"/>
            <a:ext cx="9357628"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●和光市防災会議条例（第３条）</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t>　⑴　</a:t>
            </a:r>
            <a:r>
              <a:rPr lang="ja-JP" altLang="en-US" sz="2400" b="1" u="sng" dirty="0">
                <a:solidFill>
                  <a:srgbClr val="FF0000"/>
                </a:solidFill>
              </a:rPr>
              <a:t>会長は市長をもって充てる</a:t>
            </a:r>
            <a:r>
              <a:rPr lang="ja-JP" altLang="en-US" sz="2400" dirty="0"/>
              <a:t>。</a:t>
            </a:r>
            <a:endParaRPr lang="en-US" altLang="ja-JP" sz="2400" dirty="0"/>
          </a:p>
          <a:p>
            <a:r>
              <a:rPr lang="ja-JP" altLang="en-US" sz="2400" dirty="0"/>
              <a:t>　⑵　委員構成</a:t>
            </a:r>
            <a:r>
              <a:rPr lang="ja-JP" altLang="en-US" sz="1400" dirty="0"/>
              <a:t>（令和６年４月１日現在：</a:t>
            </a:r>
            <a:r>
              <a:rPr lang="ja-JP" altLang="en-US" sz="1400" b="1" u="sng" dirty="0"/>
              <a:t>３３人</a:t>
            </a:r>
            <a:r>
              <a:rPr lang="ja-JP" altLang="en-US" sz="1400" dirty="0"/>
              <a:t>）　</a:t>
            </a:r>
            <a:endParaRPr lang="en-US" altLang="ja-JP" b="1" dirty="0"/>
          </a:p>
        </p:txBody>
      </p:sp>
      <p:graphicFrame>
        <p:nvGraphicFramePr>
          <p:cNvPr id="8" name="表 7">
            <a:extLst>
              <a:ext uri="{FF2B5EF4-FFF2-40B4-BE49-F238E27FC236}">
                <a16:creationId xmlns:a16="http://schemas.microsoft.com/office/drawing/2014/main" id="{F0DAE492-D0EE-9147-4244-59E2D6B36C3E}"/>
              </a:ext>
            </a:extLst>
          </p:cNvPr>
          <p:cNvGraphicFramePr>
            <a:graphicFrameLocks noGrp="1"/>
          </p:cNvGraphicFramePr>
          <p:nvPr>
            <p:extLst>
              <p:ext uri="{D42A27DB-BD31-4B8C-83A1-F6EECF244321}">
                <p14:modId xmlns:p14="http://schemas.microsoft.com/office/powerpoint/2010/main" val="2274884171"/>
              </p:ext>
            </p:extLst>
          </p:nvPr>
        </p:nvGraphicFramePr>
        <p:xfrm>
          <a:off x="495301" y="1984753"/>
          <a:ext cx="9135192" cy="4312632"/>
        </p:xfrm>
        <a:graphic>
          <a:graphicData uri="http://schemas.openxmlformats.org/drawingml/2006/table">
            <a:tbl>
              <a:tblPr firstRow="1" bandRow="1">
                <a:tableStyleId>{5C22544A-7EE6-4342-B048-85BDC9FD1C3A}</a:tableStyleId>
              </a:tblPr>
              <a:tblGrid>
                <a:gridCol w="3338701">
                  <a:extLst>
                    <a:ext uri="{9D8B030D-6E8A-4147-A177-3AD203B41FA5}">
                      <a16:colId xmlns:a16="http://schemas.microsoft.com/office/drawing/2014/main" val="1361537468"/>
                    </a:ext>
                  </a:extLst>
                </a:gridCol>
                <a:gridCol w="5796491">
                  <a:extLst>
                    <a:ext uri="{9D8B030D-6E8A-4147-A177-3AD203B41FA5}">
                      <a16:colId xmlns:a16="http://schemas.microsoft.com/office/drawing/2014/main" val="734348745"/>
                    </a:ext>
                  </a:extLst>
                </a:gridCol>
              </a:tblGrid>
              <a:tr h="298849">
                <a:tc>
                  <a:txBody>
                    <a:bodyPr/>
                    <a:lstStyle/>
                    <a:p>
                      <a:pPr algn="ctr"/>
                      <a:r>
                        <a:rPr lang="ja-JP" altLang="en-US" dirty="0"/>
                        <a:t>区分</a:t>
                      </a:r>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a:t>選出機関等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3196129"/>
                  </a:ext>
                </a:extLst>
              </a:tr>
              <a:tr h="533112">
                <a:tc>
                  <a:txBody>
                    <a:bodyPr/>
                    <a:lstStyle/>
                    <a:p>
                      <a:r>
                        <a:rPr lang="ja-JP" altLang="en-US" sz="1600" dirty="0">
                          <a:latin typeface="ＭＳ ゴシック" panose="020B0609070205080204" pitchFamily="49" charset="-128"/>
                          <a:ea typeface="ＭＳ ゴシック" panose="020B0609070205080204" pitchFamily="49" charset="-128"/>
                        </a:rPr>
                        <a:t>指定地方行政機関の職員③（❷）</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さいたま労働基準監督署長、荒川上流河川事務所長</a:t>
                      </a:r>
                      <a:endParaRPr lang="en-US" altLang="ja-JP" sz="16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569745"/>
                  </a:ext>
                </a:extLst>
              </a:tr>
              <a:tr h="298849">
                <a:tc>
                  <a:txBody>
                    <a:bodyPr/>
                    <a:lstStyle/>
                    <a:p>
                      <a:r>
                        <a:rPr lang="ja-JP" altLang="en-US" sz="1600" dirty="0">
                          <a:latin typeface="ＭＳ ゴシック" panose="020B0609070205080204" pitchFamily="49" charset="-128"/>
                          <a:ea typeface="ＭＳ ゴシック" panose="020B0609070205080204" pitchFamily="49" charset="-128"/>
                        </a:rPr>
                        <a:t>県職員⑤（❹）</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a:latin typeface="ＭＳ ゴシック" panose="020B0609070205080204" pitchFamily="49" charset="-128"/>
                          <a:ea typeface="ＭＳ ゴシック" panose="020B0609070205080204" pitchFamily="49" charset="-128"/>
                        </a:rPr>
                        <a:t>さいたま農林振興センター所長、朝霞保健所長、</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朝霞県土整備事務所長、南西部地域振興センター所長</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5944320"/>
                  </a:ext>
                </a:extLst>
              </a:tr>
              <a:tr h="298849">
                <a:tc>
                  <a:txBody>
                    <a:bodyPr/>
                    <a:lstStyle/>
                    <a:p>
                      <a:r>
                        <a:rPr lang="ja-JP" altLang="en-US" sz="1600" dirty="0">
                          <a:latin typeface="ＭＳ ゴシック" panose="020B0609070205080204" pitchFamily="49" charset="-128"/>
                          <a:ea typeface="ＭＳ ゴシック" panose="020B0609070205080204" pitchFamily="49" charset="-128"/>
                        </a:rPr>
                        <a:t>埼玉県警察の警察官②（❷）</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a:latin typeface="ＭＳ ゴシック" panose="020B0609070205080204" pitchFamily="49" charset="-128"/>
                          <a:ea typeface="ＭＳ ゴシック" panose="020B0609070205080204" pitchFamily="49" charset="-128"/>
                        </a:rPr>
                        <a:t>朝霞警察署（署長・警備課長）</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9139968"/>
                  </a:ext>
                </a:extLst>
              </a:tr>
              <a:tr h="2988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和光市職員⑳（⓮）</a:t>
                      </a:r>
                      <a:endParaRPr lang="en-US" altLang="ja-JP" sz="16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1184023"/>
                  </a:ext>
                </a:extLst>
              </a:tr>
              <a:tr h="2988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教育長</a:t>
                      </a:r>
                      <a:endParaRPr lang="en-US" altLang="ja-JP" sz="16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9110223"/>
                  </a:ext>
                </a:extLst>
              </a:tr>
              <a:tr h="2988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消防吏員</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a:latin typeface="ＭＳ ゴシック" panose="020B0609070205080204" pitchFamily="49" charset="-128"/>
                          <a:ea typeface="ＭＳ ゴシック" panose="020B0609070205080204" pitchFamily="49" charset="-128"/>
                        </a:rPr>
                        <a:t>埼玉県南西部消防局消防局長</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921937"/>
                  </a:ext>
                </a:extLst>
              </a:tr>
              <a:tr h="2988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消防団長</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和光市消防団長</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111110"/>
                  </a:ext>
                </a:extLst>
              </a:tr>
              <a:tr h="2988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指定公共機関又は</a:t>
                      </a:r>
                      <a:endParaRPr lang="en-US" altLang="ja-JP" sz="16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指定地方公共機関の職員⑧（❺）</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a:latin typeface="ＭＳ ゴシック" panose="020B0609070205080204" pitchFamily="49" charset="-128"/>
                          <a:ea typeface="ＭＳ ゴシック" panose="020B0609070205080204" pitchFamily="49" charset="-128"/>
                        </a:rPr>
                        <a:t>電気・ガス・交通・通信・物流事業者</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4540906"/>
                  </a:ext>
                </a:extLst>
              </a:tr>
              <a:tr h="2988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自主防災組織を構成する者</a:t>
                      </a:r>
                      <a:endParaRPr lang="en-US" altLang="ja-JP" sz="16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rPr>
                        <a:t>又は学識経験者②（❷）</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a:latin typeface="ＭＳ ゴシック" panose="020B0609070205080204" pitchFamily="49" charset="-128"/>
                          <a:ea typeface="ＭＳ ゴシック" panose="020B0609070205080204" pitchFamily="49" charset="-128"/>
                        </a:rPr>
                        <a:t>和光市自治会連合会理事、</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和光市民生委員児童員協議会副会長</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6033589"/>
                  </a:ext>
                </a:extLst>
              </a:tr>
            </a:tbl>
          </a:graphicData>
        </a:graphic>
      </p:graphicFrame>
      <p:sp>
        <p:nvSpPr>
          <p:cNvPr id="3" name="テキスト ボックス 2">
            <a:extLst>
              <a:ext uri="{FF2B5EF4-FFF2-40B4-BE49-F238E27FC236}">
                <a16:creationId xmlns:a16="http://schemas.microsoft.com/office/drawing/2014/main" id="{E4577F30-67EE-D4C5-2E03-09376AE7149B}"/>
              </a:ext>
            </a:extLst>
          </p:cNvPr>
          <p:cNvSpPr txBox="1"/>
          <p:nvPr/>
        </p:nvSpPr>
        <p:spPr>
          <a:xfrm>
            <a:off x="495300" y="6322744"/>
            <a:ext cx="4032448" cy="276999"/>
          </a:xfrm>
          <a:prstGeom prst="rect">
            <a:avLst/>
          </a:prstGeom>
          <a:noFill/>
        </p:spPr>
        <p:txBody>
          <a:bodyPr wrap="square">
            <a:spAutoFit/>
          </a:bodyPr>
          <a:lstStyle/>
          <a:p>
            <a:r>
              <a:rPr lang="en-US" altLang="ja-JP" sz="1200" b="1" dirty="0"/>
              <a:t>※</a:t>
            </a:r>
            <a:r>
              <a:rPr lang="ja-JP" altLang="en-US" sz="1200" dirty="0"/>
              <a:t>丸数字は定数（括弧内は実数）</a:t>
            </a:r>
          </a:p>
        </p:txBody>
      </p:sp>
    </p:spTree>
    <p:extLst>
      <p:ext uri="{BB962C8B-B14F-4D97-AF65-F5344CB8AC3E}">
        <p14:creationId xmlns:p14="http://schemas.microsoft.com/office/powerpoint/2010/main" val="181987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 字 17">
            <a:extLst>
              <a:ext uri="{FF2B5EF4-FFF2-40B4-BE49-F238E27FC236}">
                <a16:creationId xmlns:a16="http://schemas.microsoft.com/office/drawing/2014/main" id="{DD1A70C3-BC82-8CA3-2B01-5FD6C838E992}"/>
              </a:ext>
            </a:extLst>
          </p:cNvPr>
          <p:cNvSpPr/>
          <p:nvPr/>
        </p:nvSpPr>
        <p:spPr>
          <a:xfrm>
            <a:off x="812540" y="4861901"/>
            <a:ext cx="5436604" cy="1663443"/>
          </a:xfrm>
          <a:prstGeom prst="corner">
            <a:avLst>
              <a:gd name="adj1" fmla="val 50000"/>
              <a:gd name="adj2" fmla="val 144758"/>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E43A8A93-2258-35DC-1B56-8C74D00B3617}"/>
              </a:ext>
            </a:extLst>
          </p:cNvPr>
          <p:cNvSpPr/>
          <p:nvPr/>
        </p:nvSpPr>
        <p:spPr>
          <a:xfrm>
            <a:off x="3476836" y="4861901"/>
            <a:ext cx="2163240" cy="156966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521C8569-2835-A228-CB21-795F89FA2AA5}"/>
              </a:ext>
            </a:extLst>
          </p:cNvPr>
          <p:cNvSpPr/>
          <p:nvPr/>
        </p:nvSpPr>
        <p:spPr>
          <a:xfrm>
            <a:off x="504530" y="3425840"/>
            <a:ext cx="9135192" cy="1135263"/>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4AF23F15-471E-361C-6009-9F9F92DD82E9}"/>
              </a:ext>
            </a:extLst>
          </p:cNvPr>
          <p:cNvSpPr/>
          <p:nvPr/>
        </p:nvSpPr>
        <p:spPr>
          <a:xfrm>
            <a:off x="495300" y="1412776"/>
            <a:ext cx="9135192" cy="1512168"/>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C294259C-A2AE-1A29-F86E-E8DA29092E75}"/>
              </a:ext>
            </a:extLst>
          </p:cNvPr>
          <p:cNvSpPr>
            <a:spLocks noGrp="1"/>
          </p:cNvSpPr>
          <p:nvPr>
            <p:ph type="sldNum" sz="quarter" idx="12"/>
          </p:nvPr>
        </p:nvSpPr>
        <p:spPr>
          <a:xfrm>
            <a:off x="7653300" y="6391786"/>
            <a:ext cx="2078436" cy="365125"/>
          </a:xfrm>
        </p:spPr>
        <p:txBody>
          <a:bodyPr/>
          <a:lstStyle/>
          <a:p>
            <a:r>
              <a:rPr lang="en-US" altLang="ja-JP" dirty="0"/>
              <a:t>4</a:t>
            </a:r>
            <a:endParaRPr lang="ja-JP" altLang="en-US" dirty="0"/>
          </a:p>
        </p:txBody>
      </p:sp>
      <p:sp>
        <p:nvSpPr>
          <p:cNvPr id="5" name="四角形 150">
            <a:extLst>
              <a:ext uri="{FF2B5EF4-FFF2-40B4-BE49-F238E27FC236}">
                <a16:creationId xmlns:a16="http://schemas.microsoft.com/office/drawing/2014/main" id="{73D4703D-0BF8-9F38-A1A9-B090DB39B6AB}"/>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和光市防災会議について③（会議と計画改定）</a:t>
            </a:r>
            <a:endParaRPr kumimoji="1" lang="ja-JP" altLang="en-US" dirty="0">
              <a:solidFill>
                <a:schemeClr val="bg1"/>
              </a:solidFill>
              <a:latin typeface="AR丸ゴシック体E"/>
              <a:ea typeface="AR丸ゴシック体E"/>
            </a:endParaRPr>
          </a:p>
        </p:txBody>
      </p:sp>
      <p:sp>
        <p:nvSpPr>
          <p:cNvPr id="2" name="テキスト ボックス 1">
            <a:extLst>
              <a:ext uri="{FF2B5EF4-FFF2-40B4-BE49-F238E27FC236}">
                <a16:creationId xmlns:a16="http://schemas.microsoft.com/office/drawing/2014/main" id="{06F48022-FB86-535F-DE43-D12ED127AAB1}"/>
              </a:ext>
            </a:extLst>
          </p:cNvPr>
          <p:cNvSpPr txBox="1"/>
          <p:nvPr/>
        </p:nvSpPr>
        <p:spPr>
          <a:xfrm>
            <a:off x="266278" y="981840"/>
            <a:ext cx="9357628" cy="1938992"/>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●地域防災計画に関する災害対策基本法の規定</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第４２条第１項（要約）</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「防災会議は、防災基本計画に基づき、地域防災計画を作成し、　</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及び</a:t>
            </a:r>
            <a:r>
              <a:rPr lang="ja-JP" altLang="en-US" sz="2400" u="sng" dirty="0">
                <a:solidFill>
                  <a:srgbClr val="FF0000"/>
                </a:solidFill>
                <a:highlight>
                  <a:srgbClr val="FFFF00"/>
                </a:highlight>
                <a:latin typeface="ＭＳ ゴシック" panose="020B0609070205080204" pitchFamily="49" charset="-128"/>
                <a:ea typeface="ＭＳ ゴシック" panose="020B0609070205080204" pitchFamily="49" charset="-128"/>
              </a:rPr>
              <a:t>毎年</a:t>
            </a:r>
            <a:r>
              <a:rPr lang="ja-JP" altLang="en-US" sz="2400" u="sng" dirty="0">
                <a:solidFill>
                  <a:srgbClr val="FF0000"/>
                </a:solidFill>
                <a:latin typeface="ＭＳ ゴシック" panose="020B0609070205080204" pitchFamily="49" charset="-128"/>
                <a:ea typeface="ＭＳ ゴシック" panose="020B0609070205080204" pitchFamily="49" charset="-128"/>
              </a:rPr>
              <a:t>地域防災計画に</a:t>
            </a:r>
            <a:r>
              <a:rPr lang="ja-JP" altLang="en-US" sz="2400" u="sng" dirty="0">
                <a:solidFill>
                  <a:srgbClr val="FF0000"/>
                </a:solidFill>
                <a:highlight>
                  <a:srgbClr val="FFFF00"/>
                </a:highlight>
                <a:latin typeface="ＭＳ ゴシック" panose="020B0609070205080204" pitchFamily="49" charset="-128"/>
                <a:ea typeface="ＭＳ ゴシック" panose="020B0609070205080204" pitchFamily="49" charset="-128"/>
              </a:rPr>
              <a:t>検討を加え</a:t>
            </a:r>
            <a:r>
              <a:rPr lang="ja-JP" altLang="en-US" sz="2400" dirty="0">
                <a:latin typeface="ＭＳ ゴシック" panose="020B0609070205080204" pitchFamily="49" charset="-128"/>
                <a:ea typeface="ＭＳ ゴシック" panose="020B0609070205080204" pitchFamily="49" charset="-128"/>
              </a:rPr>
              <a:t>、</a:t>
            </a:r>
            <a:r>
              <a:rPr lang="ja-JP" altLang="en-US" sz="2400" dirty="0">
                <a:solidFill>
                  <a:srgbClr val="FF0000"/>
                </a:solidFill>
                <a:latin typeface="ＭＳ ゴシック" panose="020B0609070205080204" pitchFamily="49" charset="-128"/>
                <a:ea typeface="ＭＳ ゴシック" panose="020B0609070205080204" pitchFamily="49" charset="-128"/>
              </a:rPr>
              <a:t>必要があると認めるとき</a:t>
            </a:r>
            <a:endParaRPr lang="en-US" altLang="ja-JP" sz="2400" dirty="0">
              <a:solidFill>
                <a:srgbClr val="FF0000"/>
              </a:solidFill>
              <a:latin typeface="ＭＳ ゴシック" panose="020B0609070205080204" pitchFamily="49" charset="-128"/>
              <a:ea typeface="ＭＳ ゴシック" panose="020B0609070205080204" pitchFamily="49" charset="-128"/>
            </a:endParaRPr>
          </a:p>
          <a:p>
            <a:r>
              <a:rPr lang="ja-JP" altLang="en-US" sz="2400" dirty="0">
                <a:solidFill>
                  <a:srgbClr val="FF0000"/>
                </a:solidFill>
                <a:latin typeface="ＭＳ ゴシック" panose="020B0609070205080204" pitchFamily="49" charset="-128"/>
                <a:ea typeface="ＭＳ ゴシック" panose="020B0609070205080204" pitchFamily="49" charset="-128"/>
              </a:rPr>
              <a:t>　は、これを修正</a:t>
            </a:r>
            <a:r>
              <a:rPr lang="ja-JP" altLang="en-US" sz="2400" dirty="0">
                <a:latin typeface="ＭＳ ゴシック" panose="020B0609070205080204" pitchFamily="49" charset="-128"/>
                <a:ea typeface="ＭＳ ゴシック" panose="020B0609070205080204" pitchFamily="49" charset="-128"/>
              </a:rPr>
              <a:t>しなければならない。」</a:t>
            </a:r>
            <a:endParaRPr lang="en-US" altLang="ja-JP" sz="24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E13C70B4-A907-0993-2165-EAB74B684929}"/>
              </a:ext>
            </a:extLst>
          </p:cNvPr>
          <p:cNvSpPr txBox="1"/>
          <p:nvPr/>
        </p:nvSpPr>
        <p:spPr>
          <a:xfrm>
            <a:off x="266278" y="2996952"/>
            <a:ext cx="9357628" cy="1569660"/>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●国土強靭化計画と地域防災計画の関係（令和</a:t>
            </a:r>
            <a:r>
              <a:rPr lang="en-US" altLang="ja-JP" sz="2400" dirty="0">
                <a:latin typeface="ＭＳ ゴシック" panose="020B0609070205080204" pitchFamily="49" charset="-128"/>
                <a:ea typeface="ＭＳ ゴシック" panose="020B0609070205080204" pitchFamily="49" charset="-128"/>
              </a:rPr>
              <a:t>4</a:t>
            </a:r>
            <a:r>
              <a:rPr lang="ja-JP" altLang="en-US" sz="2400" dirty="0">
                <a:latin typeface="ＭＳ ゴシック" panose="020B0609070205080204" pitchFamily="49" charset="-128"/>
                <a:ea typeface="ＭＳ ゴシック" panose="020B0609070205080204" pitchFamily="49" charset="-128"/>
              </a:rPr>
              <a:t>年</a:t>
            </a:r>
            <a:r>
              <a:rPr lang="en-US" altLang="ja-JP" sz="2400" dirty="0">
                <a:latin typeface="ＭＳ ゴシック" panose="020B0609070205080204" pitchFamily="49" charset="-128"/>
                <a:ea typeface="ＭＳ ゴシック" panose="020B0609070205080204" pitchFamily="49" charset="-128"/>
              </a:rPr>
              <a:t>3</a:t>
            </a:r>
            <a:r>
              <a:rPr lang="ja-JP" altLang="en-US" sz="2400" dirty="0">
                <a:latin typeface="ＭＳ ゴシック" panose="020B0609070205080204" pitchFamily="49" charset="-128"/>
                <a:ea typeface="ＭＳ ゴシック" panose="020B0609070205080204" pitchFamily="49" charset="-128"/>
              </a:rPr>
              <a:t>月策定）</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・国土強靭化計画は</a:t>
            </a:r>
            <a:r>
              <a:rPr lang="ja-JP" altLang="en-US" sz="2400" dirty="0">
                <a:solidFill>
                  <a:srgbClr val="FF0000"/>
                </a:solidFill>
                <a:latin typeface="ＭＳ ゴシック" panose="020B0609070205080204" pitchFamily="49" charset="-128"/>
                <a:ea typeface="ＭＳ ゴシック" panose="020B0609070205080204" pitchFamily="49" charset="-128"/>
              </a:rPr>
              <a:t>総合振興計画と並列</a:t>
            </a:r>
            <a:endParaRPr lang="en-US" altLang="ja-JP" sz="2400" dirty="0">
              <a:solidFill>
                <a:srgbClr val="FF0000"/>
              </a:solidFill>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・地域防災計画は</a:t>
            </a:r>
            <a:r>
              <a:rPr lang="ja-JP" altLang="en-US" sz="2400" dirty="0">
                <a:solidFill>
                  <a:srgbClr val="FF0000"/>
                </a:solidFill>
                <a:latin typeface="ＭＳ ゴシック" panose="020B0609070205080204" pitchFamily="49" charset="-128"/>
                <a:ea typeface="ＭＳ ゴシック" panose="020B0609070205080204" pitchFamily="49" charset="-128"/>
              </a:rPr>
              <a:t>国土強靭化計画の個別分野計画</a:t>
            </a:r>
            <a:r>
              <a:rPr lang="ja-JP" altLang="en-US" sz="2400" dirty="0">
                <a:latin typeface="ＭＳ ゴシック" panose="020B0609070205080204" pitchFamily="49" charset="-128"/>
                <a:ea typeface="ＭＳ ゴシック" panose="020B0609070205080204" pitchFamily="49" charset="-128"/>
              </a:rPr>
              <a:t>とされている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・計画期間は令和</a:t>
            </a:r>
            <a:r>
              <a:rPr lang="en-US" altLang="ja-JP" sz="2400" dirty="0">
                <a:latin typeface="ＭＳ ゴシック" panose="020B0609070205080204" pitchFamily="49" charset="-128"/>
                <a:ea typeface="ＭＳ ゴシック" panose="020B0609070205080204" pitchFamily="49" charset="-128"/>
              </a:rPr>
              <a:t>4</a:t>
            </a:r>
            <a:r>
              <a:rPr lang="ja-JP" altLang="en-US" sz="2400" dirty="0">
                <a:latin typeface="ＭＳ ゴシック" panose="020B0609070205080204" pitchFamily="49" charset="-128"/>
                <a:ea typeface="ＭＳ ゴシック" panose="020B0609070205080204" pitchFamily="49" charset="-128"/>
              </a:rPr>
              <a:t>～</a:t>
            </a:r>
            <a:r>
              <a:rPr lang="en-US" altLang="ja-JP" sz="2400" dirty="0">
                <a:latin typeface="ＭＳ ゴシック" panose="020B0609070205080204" pitchFamily="49" charset="-128"/>
                <a:ea typeface="ＭＳ ゴシック" panose="020B0609070205080204" pitchFamily="49" charset="-128"/>
              </a:rPr>
              <a:t>8</a:t>
            </a:r>
            <a:r>
              <a:rPr lang="ja-JP" altLang="en-US" sz="2400" dirty="0">
                <a:latin typeface="ＭＳ ゴシック" panose="020B0609070205080204" pitchFamily="49" charset="-128"/>
                <a:ea typeface="ＭＳ ゴシック" panose="020B0609070205080204" pitchFamily="49" charset="-128"/>
              </a:rPr>
              <a:t>年度の</a:t>
            </a:r>
            <a:r>
              <a:rPr lang="en-US" altLang="ja-JP" sz="2400" dirty="0">
                <a:latin typeface="ＭＳ ゴシック" panose="020B0609070205080204" pitchFamily="49" charset="-128"/>
                <a:ea typeface="ＭＳ ゴシック" panose="020B0609070205080204" pitchFamily="49" charset="-128"/>
              </a:rPr>
              <a:t>5</a:t>
            </a:r>
            <a:r>
              <a:rPr lang="ja-JP" altLang="en-US" sz="2400" dirty="0">
                <a:latin typeface="ＭＳ ゴシック" panose="020B0609070205080204" pitchFamily="49" charset="-128"/>
                <a:ea typeface="ＭＳ ゴシック" panose="020B0609070205080204" pitchFamily="49" charset="-128"/>
              </a:rPr>
              <a:t>年間</a:t>
            </a:r>
            <a:r>
              <a:rPr lang="ja-JP" altLang="en-US" dirty="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令和</a:t>
            </a:r>
            <a:r>
              <a:rPr lang="en-US" altLang="ja-JP" sz="1400" dirty="0">
                <a:latin typeface="ＭＳ ゴシック" panose="020B0609070205080204" pitchFamily="49" charset="-128"/>
                <a:ea typeface="ＭＳ ゴシック" panose="020B0609070205080204" pitchFamily="49" charset="-128"/>
              </a:rPr>
              <a:t>8</a:t>
            </a:r>
            <a:r>
              <a:rPr lang="ja-JP" altLang="en-US" sz="1400" dirty="0">
                <a:latin typeface="ＭＳ ゴシック" panose="020B0609070205080204" pitchFamily="49" charset="-128"/>
                <a:ea typeface="ＭＳ ゴシック" panose="020B0609070205080204" pitchFamily="49" charset="-128"/>
              </a:rPr>
              <a:t>年度から次期計画策定作業に着手）</a:t>
            </a:r>
            <a:endParaRPr lang="en-US" altLang="ja-JP" sz="2400" dirty="0">
              <a:latin typeface="ＭＳ ゴシック" panose="020B0609070205080204" pitchFamily="49" charset="-128"/>
              <a:ea typeface="ＭＳ ゴシック" panose="020B0609070205080204" pitchFamily="49" charset="-128"/>
            </a:endParaRPr>
          </a:p>
        </p:txBody>
      </p:sp>
      <p:sp>
        <p:nvSpPr>
          <p:cNvPr id="7" name="四角形: 角を丸くする 6">
            <a:extLst>
              <a:ext uri="{FF2B5EF4-FFF2-40B4-BE49-F238E27FC236}">
                <a16:creationId xmlns:a16="http://schemas.microsoft.com/office/drawing/2014/main" id="{DE447166-CDBE-4371-022F-E97FA94F4611}"/>
              </a:ext>
            </a:extLst>
          </p:cNvPr>
          <p:cNvSpPr/>
          <p:nvPr/>
        </p:nvSpPr>
        <p:spPr>
          <a:xfrm>
            <a:off x="1028564" y="4977172"/>
            <a:ext cx="1908212" cy="468052"/>
          </a:xfrm>
          <a:prstGeom prst="round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総合振興計画</a:t>
            </a:r>
          </a:p>
        </p:txBody>
      </p:sp>
      <p:sp>
        <p:nvSpPr>
          <p:cNvPr id="8" name="四角形: 角を丸くする 7">
            <a:extLst>
              <a:ext uri="{FF2B5EF4-FFF2-40B4-BE49-F238E27FC236}">
                <a16:creationId xmlns:a16="http://schemas.microsoft.com/office/drawing/2014/main" id="{BC017C4B-9168-8236-9209-C5E1F7062A84}"/>
              </a:ext>
            </a:extLst>
          </p:cNvPr>
          <p:cNvSpPr/>
          <p:nvPr/>
        </p:nvSpPr>
        <p:spPr>
          <a:xfrm>
            <a:off x="3591773" y="4974700"/>
            <a:ext cx="1908212" cy="468052"/>
          </a:xfrm>
          <a:prstGeom prst="round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国土強靭化地域計画</a:t>
            </a:r>
          </a:p>
        </p:txBody>
      </p:sp>
      <p:sp>
        <p:nvSpPr>
          <p:cNvPr id="11" name="四角形: 角を丸くする 10">
            <a:extLst>
              <a:ext uri="{FF2B5EF4-FFF2-40B4-BE49-F238E27FC236}">
                <a16:creationId xmlns:a16="http://schemas.microsoft.com/office/drawing/2014/main" id="{5A19E1A5-D3C8-4A78-E298-A72A9F348454}"/>
              </a:ext>
            </a:extLst>
          </p:cNvPr>
          <p:cNvSpPr/>
          <p:nvPr/>
        </p:nvSpPr>
        <p:spPr>
          <a:xfrm>
            <a:off x="3620852" y="5901898"/>
            <a:ext cx="1908212" cy="468052"/>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rPr>
              <a:t>地域防災計画</a:t>
            </a:r>
          </a:p>
        </p:txBody>
      </p:sp>
      <p:sp>
        <p:nvSpPr>
          <p:cNvPr id="12" name="矢印: 左右 11">
            <a:extLst>
              <a:ext uri="{FF2B5EF4-FFF2-40B4-BE49-F238E27FC236}">
                <a16:creationId xmlns:a16="http://schemas.microsoft.com/office/drawing/2014/main" id="{F4D21E66-BCBA-E0B8-46C2-E5A43087E9AD}"/>
              </a:ext>
            </a:extLst>
          </p:cNvPr>
          <p:cNvSpPr/>
          <p:nvPr/>
        </p:nvSpPr>
        <p:spPr>
          <a:xfrm>
            <a:off x="2936776" y="5085184"/>
            <a:ext cx="648074" cy="252028"/>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33121025-E546-DA45-5615-F997DBCEB5D0}"/>
              </a:ext>
            </a:extLst>
          </p:cNvPr>
          <p:cNvSpPr txBox="1"/>
          <p:nvPr/>
        </p:nvSpPr>
        <p:spPr>
          <a:xfrm>
            <a:off x="2504729" y="4692624"/>
            <a:ext cx="1512168" cy="338554"/>
          </a:xfrm>
          <a:prstGeom prst="rect">
            <a:avLst/>
          </a:prstGeom>
          <a:noFill/>
        </p:spPr>
        <p:txBody>
          <a:bodyPr wrap="square" rtlCol="0">
            <a:spAutoFit/>
          </a:bodyPr>
          <a:lstStyle/>
          <a:p>
            <a:pPr algn="ctr"/>
            <a:r>
              <a:rPr kumimoji="1" lang="ja-JP" altLang="en-US" sz="1600" b="1" dirty="0"/>
              <a:t>並列・整合</a:t>
            </a:r>
          </a:p>
        </p:txBody>
      </p:sp>
      <p:sp>
        <p:nvSpPr>
          <p:cNvPr id="14" name="矢印: 左右 13">
            <a:extLst>
              <a:ext uri="{FF2B5EF4-FFF2-40B4-BE49-F238E27FC236}">
                <a16:creationId xmlns:a16="http://schemas.microsoft.com/office/drawing/2014/main" id="{3817E8A5-B63A-3C0D-D8BB-31AC8E34316E}"/>
              </a:ext>
            </a:extLst>
          </p:cNvPr>
          <p:cNvSpPr/>
          <p:nvPr/>
        </p:nvSpPr>
        <p:spPr>
          <a:xfrm rot="5400000">
            <a:off x="4311853" y="5541858"/>
            <a:ext cx="468052" cy="252028"/>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1690A5C4-29B8-3893-42C3-C7C727BCEA81}"/>
              </a:ext>
            </a:extLst>
          </p:cNvPr>
          <p:cNvSpPr txBox="1"/>
          <p:nvPr/>
        </p:nvSpPr>
        <p:spPr>
          <a:xfrm>
            <a:off x="4545879" y="5491788"/>
            <a:ext cx="1512168" cy="338554"/>
          </a:xfrm>
          <a:prstGeom prst="rect">
            <a:avLst/>
          </a:prstGeom>
          <a:noFill/>
        </p:spPr>
        <p:txBody>
          <a:bodyPr wrap="square" rtlCol="0">
            <a:spAutoFit/>
          </a:bodyPr>
          <a:lstStyle/>
          <a:p>
            <a:pPr algn="ctr"/>
            <a:r>
              <a:rPr kumimoji="1" lang="ja-JP" altLang="en-US" sz="1600" b="1" dirty="0"/>
              <a:t>個別分野計画</a:t>
            </a:r>
          </a:p>
        </p:txBody>
      </p:sp>
      <p:sp>
        <p:nvSpPr>
          <p:cNvPr id="16" name="矢印: 左右 15">
            <a:extLst>
              <a:ext uri="{FF2B5EF4-FFF2-40B4-BE49-F238E27FC236}">
                <a16:creationId xmlns:a16="http://schemas.microsoft.com/office/drawing/2014/main" id="{A291211C-FFDD-A8FE-6BA0-8C5CBB0267ED}"/>
              </a:ext>
            </a:extLst>
          </p:cNvPr>
          <p:cNvSpPr/>
          <p:nvPr/>
        </p:nvSpPr>
        <p:spPr>
          <a:xfrm rot="5400000">
            <a:off x="1793357" y="5550764"/>
            <a:ext cx="468052" cy="252028"/>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96E4B314-A5BE-6985-74C1-608A16EB5266}"/>
              </a:ext>
            </a:extLst>
          </p:cNvPr>
          <p:cNvSpPr txBox="1"/>
          <p:nvPr/>
        </p:nvSpPr>
        <p:spPr>
          <a:xfrm>
            <a:off x="349002" y="5491019"/>
            <a:ext cx="1512168" cy="338554"/>
          </a:xfrm>
          <a:prstGeom prst="rect">
            <a:avLst/>
          </a:prstGeom>
          <a:noFill/>
        </p:spPr>
        <p:txBody>
          <a:bodyPr wrap="square" rtlCol="0">
            <a:spAutoFit/>
          </a:bodyPr>
          <a:lstStyle/>
          <a:p>
            <a:pPr algn="ctr"/>
            <a:r>
              <a:rPr kumimoji="1" lang="ja-JP" altLang="en-US" sz="1600" b="1" dirty="0"/>
              <a:t>個別分野計画</a:t>
            </a:r>
          </a:p>
        </p:txBody>
      </p:sp>
      <p:sp>
        <p:nvSpPr>
          <p:cNvPr id="20" name="四角形: 角を丸くする 19">
            <a:extLst>
              <a:ext uri="{FF2B5EF4-FFF2-40B4-BE49-F238E27FC236}">
                <a16:creationId xmlns:a16="http://schemas.microsoft.com/office/drawing/2014/main" id="{56845E74-192D-9DBD-059F-220B1DA0E10F}"/>
              </a:ext>
            </a:extLst>
          </p:cNvPr>
          <p:cNvSpPr/>
          <p:nvPr/>
        </p:nvSpPr>
        <p:spPr>
          <a:xfrm>
            <a:off x="1028564" y="5913276"/>
            <a:ext cx="978904" cy="1262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2" name="四角形: 角を丸くする 21">
            <a:extLst>
              <a:ext uri="{FF2B5EF4-FFF2-40B4-BE49-F238E27FC236}">
                <a16:creationId xmlns:a16="http://schemas.microsoft.com/office/drawing/2014/main" id="{D959C16B-4FCF-00DC-FBB7-A701F3805EEC}"/>
              </a:ext>
            </a:extLst>
          </p:cNvPr>
          <p:cNvSpPr/>
          <p:nvPr/>
        </p:nvSpPr>
        <p:spPr>
          <a:xfrm>
            <a:off x="1028564" y="6082195"/>
            <a:ext cx="978904" cy="1262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3" name="四角形: 角を丸くする 22">
            <a:extLst>
              <a:ext uri="{FF2B5EF4-FFF2-40B4-BE49-F238E27FC236}">
                <a16:creationId xmlns:a16="http://schemas.microsoft.com/office/drawing/2014/main" id="{34EDBCC1-79F9-9F9D-8B92-75AE924A062B}"/>
              </a:ext>
            </a:extLst>
          </p:cNvPr>
          <p:cNvSpPr/>
          <p:nvPr/>
        </p:nvSpPr>
        <p:spPr>
          <a:xfrm>
            <a:off x="1028564" y="6265586"/>
            <a:ext cx="978904" cy="1262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4" name="四角形: 角を丸くする 23">
            <a:extLst>
              <a:ext uri="{FF2B5EF4-FFF2-40B4-BE49-F238E27FC236}">
                <a16:creationId xmlns:a16="http://schemas.microsoft.com/office/drawing/2014/main" id="{49614D5E-9121-1D98-C203-E3CFD25E3462}"/>
              </a:ext>
            </a:extLst>
          </p:cNvPr>
          <p:cNvSpPr/>
          <p:nvPr/>
        </p:nvSpPr>
        <p:spPr>
          <a:xfrm>
            <a:off x="2058076" y="5913276"/>
            <a:ext cx="978904" cy="1262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5" name="四角形: 角を丸くする 24">
            <a:extLst>
              <a:ext uri="{FF2B5EF4-FFF2-40B4-BE49-F238E27FC236}">
                <a16:creationId xmlns:a16="http://schemas.microsoft.com/office/drawing/2014/main" id="{E7B5BC47-FF7F-8C5F-EDD2-0BEFF2C90719}"/>
              </a:ext>
            </a:extLst>
          </p:cNvPr>
          <p:cNvSpPr/>
          <p:nvPr/>
        </p:nvSpPr>
        <p:spPr>
          <a:xfrm>
            <a:off x="2058076" y="6082195"/>
            <a:ext cx="978904" cy="1262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6" name="四角形: 角を丸くする 25">
            <a:extLst>
              <a:ext uri="{FF2B5EF4-FFF2-40B4-BE49-F238E27FC236}">
                <a16:creationId xmlns:a16="http://schemas.microsoft.com/office/drawing/2014/main" id="{699BC30A-C871-1661-4D07-B774DB0690B4}"/>
              </a:ext>
            </a:extLst>
          </p:cNvPr>
          <p:cNvSpPr/>
          <p:nvPr/>
        </p:nvSpPr>
        <p:spPr>
          <a:xfrm>
            <a:off x="2058076" y="6265586"/>
            <a:ext cx="978904" cy="1262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7" name="テキスト ボックス 26">
            <a:extLst>
              <a:ext uri="{FF2B5EF4-FFF2-40B4-BE49-F238E27FC236}">
                <a16:creationId xmlns:a16="http://schemas.microsoft.com/office/drawing/2014/main" id="{8F21BBC3-C629-38BE-E9D5-0619ECEFFF13}"/>
              </a:ext>
            </a:extLst>
          </p:cNvPr>
          <p:cNvSpPr txBox="1"/>
          <p:nvPr/>
        </p:nvSpPr>
        <p:spPr>
          <a:xfrm>
            <a:off x="1280592" y="5868561"/>
            <a:ext cx="1512168" cy="584775"/>
          </a:xfrm>
          <a:prstGeom prst="rect">
            <a:avLst/>
          </a:prstGeom>
          <a:noFill/>
        </p:spPr>
        <p:txBody>
          <a:bodyPr wrap="square" rtlCol="0">
            <a:spAutoFit/>
          </a:bodyPr>
          <a:lstStyle/>
          <a:p>
            <a:pPr algn="ctr"/>
            <a:r>
              <a:rPr kumimoji="1" lang="ja-JP" altLang="en-US" sz="1600" b="1" dirty="0">
                <a:solidFill>
                  <a:schemeClr val="tx2"/>
                </a:solidFill>
                <a:latin typeface="BIZ UDゴシック" panose="020B0400000000000000" pitchFamily="49" charset="-128"/>
                <a:ea typeface="BIZ UDゴシック" panose="020B0400000000000000" pitchFamily="49" charset="-128"/>
              </a:rPr>
              <a:t>〇〇計画</a:t>
            </a:r>
            <a:endParaRPr kumimoji="1" lang="en-US" altLang="ja-JP" sz="1600" b="1" dirty="0">
              <a:solidFill>
                <a:schemeClr val="tx2"/>
              </a:solidFill>
              <a:latin typeface="BIZ UDゴシック" panose="020B0400000000000000" pitchFamily="49" charset="-128"/>
              <a:ea typeface="BIZ UDゴシック" panose="020B0400000000000000" pitchFamily="49" charset="-128"/>
            </a:endParaRPr>
          </a:p>
          <a:p>
            <a:pPr algn="ctr"/>
            <a:r>
              <a:rPr kumimoji="1" lang="ja-JP" altLang="en-US" sz="1600" b="1" dirty="0">
                <a:solidFill>
                  <a:schemeClr val="tx2"/>
                </a:solidFill>
                <a:latin typeface="BIZ UDゴシック" panose="020B0400000000000000" pitchFamily="49" charset="-128"/>
                <a:ea typeface="BIZ UDゴシック" panose="020B0400000000000000" pitchFamily="49" charset="-128"/>
              </a:rPr>
              <a:t>〇〇プラン</a:t>
            </a:r>
          </a:p>
        </p:txBody>
      </p:sp>
      <p:sp>
        <p:nvSpPr>
          <p:cNvPr id="28" name="テキスト ボックス 27">
            <a:extLst>
              <a:ext uri="{FF2B5EF4-FFF2-40B4-BE49-F238E27FC236}">
                <a16:creationId xmlns:a16="http://schemas.microsoft.com/office/drawing/2014/main" id="{E5E4FC4D-629C-4B9F-8F0A-C027C36D6C88}"/>
              </a:ext>
            </a:extLst>
          </p:cNvPr>
          <p:cNvSpPr txBox="1"/>
          <p:nvPr/>
        </p:nvSpPr>
        <p:spPr>
          <a:xfrm>
            <a:off x="6038491" y="4935595"/>
            <a:ext cx="3518507" cy="1200329"/>
          </a:xfrm>
          <a:prstGeom prst="rect">
            <a:avLst/>
          </a:prstGeom>
          <a:noFill/>
        </p:spPr>
        <p:txBody>
          <a:bodyPr wrap="square" rtlCol="0">
            <a:spAutoFit/>
          </a:bodyPr>
          <a:lstStyle/>
          <a:p>
            <a:r>
              <a:rPr kumimoji="1" lang="ja-JP" altLang="en-US" b="1" dirty="0"/>
              <a:t>★現在の地域防災計画は、</a:t>
            </a:r>
            <a:r>
              <a:rPr kumimoji="1" lang="ja-JP" altLang="en-US" b="1" u="sng" dirty="0">
                <a:solidFill>
                  <a:srgbClr val="FF0000"/>
                </a:solidFill>
              </a:rPr>
              <a:t>総合</a:t>
            </a:r>
            <a:endParaRPr kumimoji="1" lang="en-US" altLang="ja-JP" b="1" u="sng" dirty="0">
              <a:solidFill>
                <a:srgbClr val="FF0000"/>
              </a:solidFill>
            </a:endParaRPr>
          </a:p>
          <a:p>
            <a:r>
              <a:rPr lang="ja-JP" altLang="en-US" b="1" dirty="0">
                <a:solidFill>
                  <a:srgbClr val="FF0000"/>
                </a:solidFill>
              </a:rPr>
              <a:t>　</a:t>
            </a:r>
            <a:r>
              <a:rPr kumimoji="1" lang="ja-JP" altLang="en-US" b="1" u="sng" dirty="0">
                <a:solidFill>
                  <a:srgbClr val="FF0000"/>
                </a:solidFill>
              </a:rPr>
              <a:t>振興計画（第</a:t>
            </a:r>
            <a:r>
              <a:rPr kumimoji="1" lang="en-US" altLang="ja-JP" b="1" u="sng" dirty="0">
                <a:solidFill>
                  <a:srgbClr val="FF0000"/>
                </a:solidFill>
              </a:rPr>
              <a:t>5</a:t>
            </a:r>
            <a:r>
              <a:rPr kumimoji="1" lang="ja-JP" altLang="en-US" b="1" u="sng" dirty="0">
                <a:solidFill>
                  <a:srgbClr val="FF0000"/>
                </a:solidFill>
              </a:rPr>
              <a:t>次）と国土強靭</a:t>
            </a:r>
            <a:endParaRPr kumimoji="1" lang="en-US" altLang="ja-JP" b="1" u="sng" dirty="0">
              <a:solidFill>
                <a:srgbClr val="FF0000"/>
              </a:solidFill>
            </a:endParaRPr>
          </a:p>
          <a:p>
            <a:r>
              <a:rPr lang="ja-JP" altLang="en-US" b="1" dirty="0">
                <a:solidFill>
                  <a:srgbClr val="FF0000"/>
                </a:solidFill>
              </a:rPr>
              <a:t>　</a:t>
            </a:r>
            <a:r>
              <a:rPr kumimoji="1" lang="ja-JP" altLang="en-US" b="1" u="sng" dirty="0">
                <a:solidFill>
                  <a:srgbClr val="FF0000"/>
                </a:solidFill>
              </a:rPr>
              <a:t>化計画（第</a:t>
            </a:r>
            <a:r>
              <a:rPr kumimoji="1" lang="en-US" altLang="ja-JP" b="1" u="sng" dirty="0">
                <a:solidFill>
                  <a:srgbClr val="FF0000"/>
                </a:solidFill>
              </a:rPr>
              <a:t>1</a:t>
            </a:r>
            <a:r>
              <a:rPr kumimoji="1" lang="ja-JP" altLang="en-US" b="1" u="sng" dirty="0">
                <a:solidFill>
                  <a:srgbClr val="FF0000"/>
                </a:solidFill>
              </a:rPr>
              <a:t>期）との整合が図</a:t>
            </a:r>
            <a:endParaRPr kumimoji="1" lang="en-US" altLang="ja-JP" b="1" u="sng" dirty="0">
              <a:solidFill>
                <a:srgbClr val="FF0000"/>
              </a:solidFill>
            </a:endParaRPr>
          </a:p>
          <a:p>
            <a:r>
              <a:rPr lang="ja-JP" altLang="en-US" b="1" dirty="0">
                <a:solidFill>
                  <a:srgbClr val="FF0000"/>
                </a:solidFill>
              </a:rPr>
              <a:t>　</a:t>
            </a:r>
            <a:r>
              <a:rPr kumimoji="1" lang="ja-JP" altLang="en-US" b="1" u="sng" dirty="0">
                <a:solidFill>
                  <a:srgbClr val="FF0000"/>
                </a:solidFill>
              </a:rPr>
              <a:t>られていない</a:t>
            </a:r>
            <a:r>
              <a:rPr kumimoji="1" lang="ja-JP" altLang="en-US" b="1" dirty="0"/>
              <a:t>状態。</a:t>
            </a:r>
          </a:p>
        </p:txBody>
      </p:sp>
      <p:sp>
        <p:nvSpPr>
          <p:cNvPr id="29" name="テキスト ボックス 28">
            <a:extLst>
              <a:ext uri="{FF2B5EF4-FFF2-40B4-BE49-F238E27FC236}">
                <a16:creationId xmlns:a16="http://schemas.microsoft.com/office/drawing/2014/main" id="{AA82F190-85C7-8939-4430-ADD2F5A6AAE9}"/>
              </a:ext>
            </a:extLst>
          </p:cNvPr>
          <p:cNvSpPr txBox="1"/>
          <p:nvPr/>
        </p:nvSpPr>
        <p:spPr>
          <a:xfrm>
            <a:off x="3691983" y="5492748"/>
            <a:ext cx="880022" cy="338554"/>
          </a:xfrm>
          <a:prstGeom prst="rect">
            <a:avLst/>
          </a:prstGeom>
          <a:noFill/>
        </p:spPr>
        <p:txBody>
          <a:bodyPr wrap="square" rtlCol="0">
            <a:spAutoFit/>
          </a:bodyPr>
          <a:lstStyle/>
          <a:p>
            <a:pPr algn="ctr"/>
            <a:r>
              <a:rPr kumimoji="1" lang="ja-JP" altLang="en-US" sz="1600" b="1" dirty="0"/>
              <a:t>整合</a:t>
            </a:r>
          </a:p>
        </p:txBody>
      </p:sp>
      <p:sp>
        <p:nvSpPr>
          <p:cNvPr id="38" name="正方形/長方形 37">
            <a:extLst>
              <a:ext uri="{FF2B5EF4-FFF2-40B4-BE49-F238E27FC236}">
                <a16:creationId xmlns:a16="http://schemas.microsoft.com/office/drawing/2014/main" id="{B8ACB948-0C75-6192-96EF-C8A5803992C1}"/>
              </a:ext>
            </a:extLst>
          </p:cNvPr>
          <p:cNvSpPr/>
          <p:nvPr/>
        </p:nvSpPr>
        <p:spPr>
          <a:xfrm>
            <a:off x="3485208" y="4861901"/>
            <a:ext cx="2163240" cy="156966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四角形: 角を丸くする 38">
            <a:extLst>
              <a:ext uri="{FF2B5EF4-FFF2-40B4-BE49-F238E27FC236}">
                <a16:creationId xmlns:a16="http://schemas.microsoft.com/office/drawing/2014/main" id="{7DF9BB49-D1EA-1DD6-4BC6-C9FB9EB211F3}"/>
              </a:ext>
            </a:extLst>
          </p:cNvPr>
          <p:cNvSpPr/>
          <p:nvPr/>
        </p:nvSpPr>
        <p:spPr>
          <a:xfrm>
            <a:off x="1036936" y="4977172"/>
            <a:ext cx="1908212" cy="468052"/>
          </a:xfrm>
          <a:prstGeom prst="round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総合振興計画</a:t>
            </a:r>
          </a:p>
        </p:txBody>
      </p:sp>
      <p:sp>
        <p:nvSpPr>
          <p:cNvPr id="40" name="四角形: 角を丸くする 39">
            <a:extLst>
              <a:ext uri="{FF2B5EF4-FFF2-40B4-BE49-F238E27FC236}">
                <a16:creationId xmlns:a16="http://schemas.microsoft.com/office/drawing/2014/main" id="{E400726B-F1FC-C46B-92E9-BD597A3DA948}"/>
              </a:ext>
            </a:extLst>
          </p:cNvPr>
          <p:cNvSpPr/>
          <p:nvPr/>
        </p:nvSpPr>
        <p:spPr>
          <a:xfrm>
            <a:off x="3600145" y="4974700"/>
            <a:ext cx="1908212" cy="468052"/>
          </a:xfrm>
          <a:prstGeom prst="round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国土強靭化地域計画</a:t>
            </a:r>
          </a:p>
        </p:txBody>
      </p:sp>
      <p:sp>
        <p:nvSpPr>
          <p:cNvPr id="41" name="四角形: 角を丸くする 40">
            <a:extLst>
              <a:ext uri="{FF2B5EF4-FFF2-40B4-BE49-F238E27FC236}">
                <a16:creationId xmlns:a16="http://schemas.microsoft.com/office/drawing/2014/main" id="{1AEB2A07-AEF3-8553-9E6D-10F1103290CD}"/>
              </a:ext>
            </a:extLst>
          </p:cNvPr>
          <p:cNvSpPr/>
          <p:nvPr/>
        </p:nvSpPr>
        <p:spPr>
          <a:xfrm>
            <a:off x="3629224" y="5901898"/>
            <a:ext cx="1908212" cy="468052"/>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rPr>
              <a:t>地域防災計画</a:t>
            </a:r>
          </a:p>
        </p:txBody>
      </p:sp>
      <p:sp>
        <p:nvSpPr>
          <p:cNvPr id="42" name="矢印: 左右 41">
            <a:extLst>
              <a:ext uri="{FF2B5EF4-FFF2-40B4-BE49-F238E27FC236}">
                <a16:creationId xmlns:a16="http://schemas.microsoft.com/office/drawing/2014/main" id="{D3559992-BCCC-888A-ED34-94228B9A23EE}"/>
              </a:ext>
            </a:extLst>
          </p:cNvPr>
          <p:cNvSpPr/>
          <p:nvPr/>
        </p:nvSpPr>
        <p:spPr>
          <a:xfrm>
            <a:off x="2945148" y="5085184"/>
            <a:ext cx="648074" cy="252028"/>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403D054-13BE-AF3C-D5F6-19509F9E1A32}"/>
              </a:ext>
            </a:extLst>
          </p:cNvPr>
          <p:cNvSpPr txBox="1"/>
          <p:nvPr/>
        </p:nvSpPr>
        <p:spPr>
          <a:xfrm>
            <a:off x="2513101" y="4692624"/>
            <a:ext cx="1512168" cy="338554"/>
          </a:xfrm>
          <a:prstGeom prst="rect">
            <a:avLst/>
          </a:prstGeom>
          <a:noFill/>
        </p:spPr>
        <p:txBody>
          <a:bodyPr wrap="square" rtlCol="0">
            <a:spAutoFit/>
          </a:bodyPr>
          <a:lstStyle/>
          <a:p>
            <a:pPr algn="ctr"/>
            <a:r>
              <a:rPr kumimoji="1" lang="ja-JP" altLang="en-US" sz="1600" b="1" dirty="0"/>
              <a:t>並列・整合</a:t>
            </a:r>
          </a:p>
        </p:txBody>
      </p:sp>
      <p:sp>
        <p:nvSpPr>
          <p:cNvPr id="44" name="矢印: 左右 43">
            <a:extLst>
              <a:ext uri="{FF2B5EF4-FFF2-40B4-BE49-F238E27FC236}">
                <a16:creationId xmlns:a16="http://schemas.microsoft.com/office/drawing/2014/main" id="{1E8EB977-3203-0319-B07B-68ACA100A6B4}"/>
              </a:ext>
            </a:extLst>
          </p:cNvPr>
          <p:cNvSpPr/>
          <p:nvPr/>
        </p:nvSpPr>
        <p:spPr>
          <a:xfrm rot="5400000">
            <a:off x="4320225" y="5541858"/>
            <a:ext cx="468052" cy="252028"/>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85528CE9-0615-73F5-A2FD-40BF3EFA64C3}"/>
              </a:ext>
            </a:extLst>
          </p:cNvPr>
          <p:cNvSpPr txBox="1"/>
          <p:nvPr/>
        </p:nvSpPr>
        <p:spPr>
          <a:xfrm>
            <a:off x="4554251" y="5491788"/>
            <a:ext cx="1512168" cy="338554"/>
          </a:xfrm>
          <a:prstGeom prst="rect">
            <a:avLst/>
          </a:prstGeom>
          <a:noFill/>
        </p:spPr>
        <p:txBody>
          <a:bodyPr wrap="square" rtlCol="0">
            <a:spAutoFit/>
          </a:bodyPr>
          <a:lstStyle/>
          <a:p>
            <a:pPr algn="ctr"/>
            <a:r>
              <a:rPr kumimoji="1" lang="ja-JP" altLang="en-US" sz="1600" b="1" dirty="0"/>
              <a:t>個別分野計画</a:t>
            </a:r>
          </a:p>
        </p:txBody>
      </p:sp>
      <p:sp>
        <p:nvSpPr>
          <p:cNvPr id="46" name="矢印: 左右 45">
            <a:extLst>
              <a:ext uri="{FF2B5EF4-FFF2-40B4-BE49-F238E27FC236}">
                <a16:creationId xmlns:a16="http://schemas.microsoft.com/office/drawing/2014/main" id="{873FE5E7-19F0-9F05-E9BB-2310587CBC25}"/>
              </a:ext>
            </a:extLst>
          </p:cNvPr>
          <p:cNvSpPr/>
          <p:nvPr/>
        </p:nvSpPr>
        <p:spPr>
          <a:xfrm rot="5400000">
            <a:off x="1801729" y="5550764"/>
            <a:ext cx="468052" cy="252028"/>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四角形: 角を丸くする 46">
            <a:extLst>
              <a:ext uri="{FF2B5EF4-FFF2-40B4-BE49-F238E27FC236}">
                <a16:creationId xmlns:a16="http://schemas.microsoft.com/office/drawing/2014/main" id="{C15BD2AD-43E1-73A5-F86C-DAB3292BCF88}"/>
              </a:ext>
            </a:extLst>
          </p:cNvPr>
          <p:cNvSpPr/>
          <p:nvPr/>
        </p:nvSpPr>
        <p:spPr>
          <a:xfrm>
            <a:off x="1036936" y="5913276"/>
            <a:ext cx="978904" cy="1262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8" name="四角形: 角を丸くする 47">
            <a:extLst>
              <a:ext uri="{FF2B5EF4-FFF2-40B4-BE49-F238E27FC236}">
                <a16:creationId xmlns:a16="http://schemas.microsoft.com/office/drawing/2014/main" id="{D90EE7C2-B2A9-0410-3F24-F1BBCC0666D2}"/>
              </a:ext>
            </a:extLst>
          </p:cNvPr>
          <p:cNvSpPr/>
          <p:nvPr/>
        </p:nvSpPr>
        <p:spPr>
          <a:xfrm>
            <a:off x="1036936" y="6082195"/>
            <a:ext cx="978904" cy="1262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9" name="四角形: 角を丸くする 48">
            <a:extLst>
              <a:ext uri="{FF2B5EF4-FFF2-40B4-BE49-F238E27FC236}">
                <a16:creationId xmlns:a16="http://schemas.microsoft.com/office/drawing/2014/main" id="{A9ACF2A1-4E6E-D32C-AD1B-7E38BB492649}"/>
              </a:ext>
            </a:extLst>
          </p:cNvPr>
          <p:cNvSpPr/>
          <p:nvPr/>
        </p:nvSpPr>
        <p:spPr>
          <a:xfrm>
            <a:off x="1036936" y="6265586"/>
            <a:ext cx="978904" cy="1262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0" name="テキスト ボックス 49">
            <a:extLst>
              <a:ext uri="{FF2B5EF4-FFF2-40B4-BE49-F238E27FC236}">
                <a16:creationId xmlns:a16="http://schemas.microsoft.com/office/drawing/2014/main" id="{4BB27D08-05A9-3C31-9C65-9153204946DE}"/>
              </a:ext>
            </a:extLst>
          </p:cNvPr>
          <p:cNvSpPr txBox="1"/>
          <p:nvPr/>
        </p:nvSpPr>
        <p:spPr>
          <a:xfrm>
            <a:off x="1288964" y="5868561"/>
            <a:ext cx="1512168" cy="584775"/>
          </a:xfrm>
          <a:prstGeom prst="rect">
            <a:avLst/>
          </a:prstGeom>
          <a:noFill/>
        </p:spPr>
        <p:txBody>
          <a:bodyPr wrap="square" rtlCol="0">
            <a:spAutoFit/>
          </a:bodyPr>
          <a:lstStyle/>
          <a:p>
            <a:pPr algn="ctr"/>
            <a:r>
              <a:rPr kumimoji="1" lang="ja-JP" altLang="en-US" sz="1600" b="1" dirty="0">
                <a:solidFill>
                  <a:schemeClr val="tx2"/>
                </a:solidFill>
                <a:latin typeface="BIZ UDゴシック" panose="020B0400000000000000" pitchFamily="49" charset="-128"/>
                <a:ea typeface="BIZ UDゴシック" panose="020B0400000000000000" pitchFamily="49" charset="-128"/>
              </a:rPr>
              <a:t>〇〇計画</a:t>
            </a:r>
            <a:endParaRPr kumimoji="1" lang="en-US" altLang="ja-JP" sz="1600" b="1" dirty="0">
              <a:solidFill>
                <a:schemeClr val="tx2"/>
              </a:solidFill>
              <a:latin typeface="BIZ UDゴシック" panose="020B0400000000000000" pitchFamily="49" charset="-128"/>
              <a:ea typeface="BIZ UDゴシック" panose="020B0400000000000000" pitchFamily="49" charset="-128"/>
            </a:endParaRPr>
          </a:p>
          <a:p>
            <a:pPr algn="ctr"/>
            <a:r>
              <a:rPr kumimoji="1" lang="ja-JP" altLang="en-US" sz="1600" b="1" dirty="0">
                <a:solidFill>
                  <a:schemeClr val="tx2"/>
                </a:solidFill>
                <a:latin typeface="BIZ UDゴシック" panose="020B0400000000000000" pitchFamily="49" charset="-128"/>
                <a:ea typeface="BIZ UDゴシック" panose="020B0400000000000000" pitchFamily="49" charset="-128"/>
              </a:rPr>
              <a:t>〇〇プラン</a:t>
            </a:r>
          </a:p>
        </p:txBody>
      </p:sp>
      <p:sp>
        <p:nvSpPr>
          <p:cNvPr id="51" name="テキスト ボックス 50">
            <a:extLst>
              <a:ext uri="{FF2B5EF4-FFF2-40B4-BE49-F238E27FC236}">
                <a16:creationId xmlns:a16="http://schemas.microsoft.com/office/drawing/2014/main" id="{C20A2F7A-AD20-413B-F85C-C47A1691A48E}"/>
              </a:ext>
            </a:extLst>
          </p:cNvPr>
          <p:cNvSpPr txBox="1"/>
          <p:nvPr/>
        </p:nvSpPr>
        <p:spPr>
          <a:xfrm>
            <a:off x="3700355" y="5492748"/>
            <a:ext cx="880022" cy="338554"/>
          </a:xfrm>
          <a:prstGeom prst="rect">
            <a:avLst/>
          </a:prstGeom>
          <a:noFill/>
        </p:spPr>
        <p:txBody>
          <a:bodyPr wrap="square" rtlCol="0">
            <a:spAutoFit/>
          </a:bodyPr>
          <a:lstStyle/>
          <a:p>
            <a:pPr algn="ctr"/>
            <a:r>
              <a:rPr kumimoji="1" lang="ja-JP" altLang="en-US" sz="1600" b="1" dirty="0"/>
              <a:t>整合</a:t>
            </a:r>
          </a:p>
        </p:txBody>
      </p:sp>
    </p:spTree>
    <p:extLst>
      <p:ext uri="{BB962C8B-B14F-4D97-AF65-F5344CB8AC3E}">
        <p14:creationId xmlns:p14="http://schemas.microsoft.com/office/powerpoint/2010/main" val="905191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C0407D8-9E8B-137A-BAD4-B9460AB24419}"/>
              </a:ext>
            </a:extLst>
          </p:cNvPr>
          <p:cNvSpPr>
            <a:spLocks noGrp="1"/>
          </p:cNvSpPr>
          <p:nvPr>
            <p:ph type="sldNum" sz="quarter" idx="12"/>
          </p:nvPr>
        </p:nvSpPr>
        <p:spPr>
          <a:xfrm>
            <a:off x="7642494" y="6447274"/>
            <a:ext cx="2078436" cy="365125"/>
          </a:xfrm>
        </p:spPr>
        <p:txBody>
          <a:bodyPr/>
          <a:lstStyle/>
          <a:p>
            <a:r>
              <a:rPr lang="en-US" altLang="ja-JP" dirty="0"/>
              <a:t>5</a:t>
            </a:r>
            <a:endParaRPr lang="ja-JP" altLang="en-US" dirty="0"/>
          </a:p>
        </p:txBody>
      </p:sp>
      <p:sp>
        <p:nvSpPr>
          <p:cNvPr id="5" name="四角形 150">
            <a:extLst>
              <a:ext uri="{FF2B5EF4-FFF2-40B4-BE49-F238E27FC236}">
                <a16:creationId xmlns:a16="http://schemas.microsoft.com/office/drawing/2014/main" id="{2E9FDA9A-7F0C-4DAB-CC67-BD53FD72C6AB}"/>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令和６年度における防災会議への諮問事項</a:t>
            </a:r>
            <a:endParaRPr kumimoji="1" lang="ja-JP" altLang="en-US" dirty="0">
              <a:solidFill>
                <a:schemeClr val="bg1"/>
              </a:solidFill>
              <a:latin typeface="AR丸ゴシック体E"/>
              <a:ea typeface="AR丸ゴシック体E"/>
            </a:endParaRPr>
          </a:p>
        </p:txBody>
      </p:sp>
      <p:sp>
        <p:nvSpPr>
          <p:cNvPr id="7" name="四角形: 角を丸くする 6">
            <a:extLst>
              <a:ext uri="{FF2B5EF4-FFF2-40B4-BE49-F238E27FC236}">
                <a16:creationId xmlns:a16="http://schemas.microsoft.com/office/drawing/2014/main" id="{DC204458-A66D-4E91-95EC-5A4B0C723620}"/>
              </a:ext>
            </a:extLst>
          </p:cNvPr>
          <p:cNvSpPr/>
          <p:nvPr/>
        </p:nvSpPr>
        <p:spPr>
          <a:xfrm>
            <a:off x="272480" y="1382576"/>
            <a:ext cx="4525638" cy="2513893"/>
          </a:xfrm>
          <a:prstGeom prst="roundRect">
            <a:avLst/>
          </a:prstGeom>
          <a:solidFill>
            <a:schemeClr val="accent2">
              <a:lumMod val="20000"/>
              <a:lumOff val="8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7E0A3811-33FC-F18A-644B-5922D91C45EB}"/>
              </a:ext>
            </a:extLst>
          </p:cNvPr>
          <p:cNvSpPr/>
          <p:nvPr/>
        </p:nvSpPr>
        <p:spPr>
          <a:xfrm>
            <a:off x="208331" y="4654083"/>
            <a:ext cx="9486693" cy="1834210"/>
          </a:xfrm>
          <a:prstGeom prst="roundRect">
            <a:avLst/>
          </a:prstGeom>
          <a:solidFill>
            <a:schemeClr val="accent6">
              <a:lumMod val="20000"/>
              <a:lumOff val="8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7E816C5C-6385-EE3B-D265-A93F98BB63E3}"/>
              </a:ext>
            </a:extLst>
          </p:cNvPr>
          <p:cNvSpPr/>
          <p:nvPr/>
        </p:nvSpPr>
        <p:spPr>
          <a:xfrm>
            <a:off x="5153134" y="1382576"/>
            <a:ext cx="4525638" cy="2513891"/>
          </a:xfrm>
          <a:prstGeom prst="roundRect">
            <a:avLst/>
          </a:prstGeom>
          <a:solidFill>
            <a:schemeClr val="accent3">
              <a:lumMod val="20000"/>
              <a:lumOff val="8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FC6EB15-C134-4F40-DA03-683911BDBE6D}"/>
              </a:ext>
            </a:extLst>
          </p:cNvPr>
          <p:cNvSpPr txBox="1"/>
          <p:nvPr/>
        </p:nvSpPr>
        <p:spPr>
          <a:xfrm>
            <a:off x="669756" y="4683135"/>
            <a:ext cx="8754751" cy="461665"/>
          </a:xfrm>
          <a:prstGeom prst="rect">
            <a:avLst/>
          </a:prstGeom>
          <a:noFill/>
        </p:spPr>
        <p:txBody>
          <a:bodyPr wrap="square" rtlCol="0">
            <a:spAutoFit/>
          </a:bodyPr>
          <a:lstStyle/>
          <a:p>
            <a:pPr algn="ctr"/>
            <a:r>
              <a:rPr kumimoji="1" lang="ja-JP" altLang="en-US" sz="2400" dirty="0">
                <a:solidFill>
                  <a:srgbClr val="0070C0"/>
                </a:solidFill>
                <a:latin typeface="AR P丸ゴシック体E" panose="020F0900000000000000" pitchFamily="50" charset="-128"/>
                <a:ea typeface="AR P丸ゴシック体E" panose="020F0900000000000000" pitchFamily="50" charset="-128"/>
              </a:rPr>
              <a:t>会長（市長）の専決事項を定めること</a:t>
            </a:r>
          </a:p>
        </p:txBody>
      </p:sp>
      <p:sp>
        <p:nvSpPr>
          <p:cNvPr id="14" name="テキスト ボックス 13">
            <a:extLst>
              <a:ext uri="{FF2B5EF4-FFF2-40B4-BE49-F238E27FC236}">
                <a16:creationId xmlns:a16="http://schemas.microsoft.com/office/drawing/2014/main" id="{3A414426-7DE0-7A4F-13B6-3BD98ECAF0B9}"/>
              </a:ext>
            </a:extLst>
          </p:cNvPr>
          <p:cNvSpPr txBox="1"/>
          <p:nvPr/>
        </p:nvSpPr>
        <p:spPr>
          <a:xfrm>
            <a:off x="1331658" y="1417981"/>
            <a:ext cx="3024336" cy="461665"/>
          </a:xfrm>
          <a:prstGeom prst="rect">
            <a:avLst/>
          </a:prstGeom>
          <a:noFill/>
        </p:spPr>
        <p:txBody>
          <a:bodyPr wrap="square" rtlCol="0">
            <a:spAutoFit/>
          </a:bodyPr>
          <a:lstStyle/>
          <a:p>
            <a:r>
              <a:rPr kumimoji="1" lang="ja-JP" altLang="en-US" sz="2400" dirty="0">
                <a:solidFill>
                  <a:srgbClr val="FF0000"/>
                </a:solidFill>
                <a:latin typeface="AR P丸ゴシック体E" panose="020F0900000000000000" pitchFamily="50" charset="-128"/>
                <a:ea typeface="AR P丸ゴシック体E" panose="020F0900000000000000" pitchFamily="50" charset="-128"/>
              </a:rPr>
              <a:t>総則の全面改訂</a:t>
            </a:r>
          </a:p>
        </p:txBody>
      </p:sp>
      <p:sp>
        <p:nvSpPr>
          <p:cNvPr id="15" name="テキスト ボックス 14">
            <a:extLst>
              <a:ext uri="{FF2B5EF4-FFF2-40B4-BE49-F238E27FC236}">
                <a16:creationId xmlns:a16="http://schemas.microsoft.com/office/drawing/2014/main" id="{F0761CBB-08D3-34DE-1842-3A8DEC84E3DC}"/>
              </a:ext>
            </a:extLst>
          </p:cNvPr>
          <p:cNvSpPr txBox="1"/>
          <p:nvPr/>
        </p:nvSpPr>
        <p:spPr>
          <a:xfrm>
            <a:off x="5453735" y="1397707"/>
            <a:ext cx="3981382" cy="830997"/>
          </a:xfrm>
          <a:prstGeom prst="rect">
            <a:avLst/>
          </a:prstGeom>
          <a:noFill/>
        </p:spPr>
        <p:txBody>
          <a:bodyPr wrap="square" rtlCol="0">
            <a:spAutoFit/>
          </a:bodyPr>
          <a:lstStyle/>
          <a:p>
            <a:pPr algn="ctr"/>
            <a:r>
              <a:rPr kumimoji="1" lang="ja-JP" altLang="en-US" sz="2400" dirty="0">
                <a:solidFill>
                  <a:srgbClr val="FF0000"/>
                </a:solidFill>
                <a:latin typeface="AR P丸ゴシック体E" panose="020F0900000000000000" pitchFamily="50" charset="-128"/>
                <a:ea typeface="AR P丸ゴシック体E" panose="020F0900000000000000" pitchFamily="50" charset="-128"/>
              </a:rPr>
              <a:t>掲載情報の更新</a:t>
            </a:r>
            <a:endParaRPr kumimoji="1" lang="en-US" altLang="ja-JP" sz="2800" dirty="0">
              <a:solidFill>
                <a:srgbClr val="FF0000"/>
              </a:solidFill>
              <a:latin typeface="AR P丸ゴシック体E" panose="020F0900000000000000" pitchFamily="50" charset="-128"/>
              <a:ea typeface="AR P丸ゴシック体E" panose="020F0900000000000000" pitchFamily="50" charset="-128"/>
            </a:endParaRPr>
          </a:p>
          <a:p>
            <a:pPr algn="ctr"/>
            <a:r>
              <a:rPr lang="ja-JP" altLang="en-US" sz="2400" dirty="0">
                <a:solidFill>
                  <a:srgbClr val="FF0000"/>
                </a:solidFill>
                <a:latin typeface="AR P丸ゴシック体E" panose="020F0900000000000000" pitchFamily="50" charset="-128"/>
                <a:ea typeface="AR P丸ゴシック体E" panose="020F0900000000000000" pitchFamily="50" charset="-128"/>
              </a:rPr>
              <a:t>埼玉県計画の更新への対応</a:t>
            </a:r>
            <a:endParaRPr kumimoji="1" lang="ja-JP" altLang="en-US" sz="2800" dirty="0">
              <a:solidFill>
                <a:srgbClr val="FF0000"/>
              </a:solidFill>
              <a:latin typeface="AR P丸ゴシック体E" panose="020F0900000000000000" pitchFamily="50" charset="-128"/>
              <a:ea typeface="AR P丸ゴシック体E" panose="020F0900000000000000" pitchFamily="50" charset="-128"/>
            </a:endParaRPr>
          </a:p>
        </p:txBody>
      </p:sp>
      <p:sp>
        <p:nvSpPr>
          <p:cNvPr id="17" name="テキスト ボックス 16">
            <a:extLst>
              <a:ext uri="{FF2B5EF4-FFF2-40B4-BE49-F238E27FC236}">
                <a16:creationId xmlns:a16="http://schemas.microsoft.com/office/drawing/2014/main" id="{D4BF2BF1-8086-D245-22A3-240BE66DFF71}"/>
              </a:ext>
            </a:extLst>
          </p:cNvPr>
          <p:cNvSpPr txBox="1"/>
          <p:nvPr/>
        </p:nvSpPr>
        <p:spPr>
          <a:xfrm>
            <a:off x="255756" y="4981141"/>
            <a:ext cx="9331934" cy="1384995"/>
          </a:xfrm>
          <a:prstGeom prst="rect">
            <a:avLst/>
          </a:prstGeom>
          <a:noFill/>
        </p:spPr>
        <p:txBody>
          <a:bodyPr wrap="square" rtlCol="0">
            <a:spAutoFit/>
          </a:bodyPr>
          <a:lstStyle/>
          <a:p>
            <a:r>
              <a:rPr kumimoji="1" lang="en-US" altLang="ja-JP" sz="1200" dirty="0"/>
              <a:t>【</a:t>
            </a:r>
            <a:r>
              <a:rPr kumimoji="1" lang="ja-JP" altLang="en-US" sz="1400" dirty="0"/>
              <a:t>理由</a:t>
            </a:r>
            <a:r>
              <a:rPr kumimoji="1" lang="en-US" altLang="ja-JP" sz="1400" dirty="0"/>
              <a:t>】</a:t>
            </a:r>
          </a:p>
          <a:p>
            <a:r>
              <a:rPr lang="ja-JP" altLang="en-US" sz="1400" dirty="0"/>
              <a:t>①　今後、定期的に計画を見直すことを前提として、</a:t>
            </a:r>
            <a:r>
              <a:rPr lang="ja-JP" altLang="en-US" sz="1400" b="1" dirty="0"/>
              <a:t>会議で議論する余地のない軽易な事項</a:t>
            </a:r>
            <a:r>
              <a:rPr lang="ja-JP" altLang="en-US" sz="1400" dirty="0"/>
              <a:t>（例：組織改正による</a:t>
            </a:r>
            <a:endParaRPr lang="en-US" altLang="ja-JP" sz="1400" dirty="0"/>
          </a:p>
          <a:p>
            <a:r>
              <a:rPr lang="ja-JP" altLang="en-US" sz="1400" dirty="0"/>
              <a:t>　名称変更、施設・事業所等の基本情報、法改正による語句や条項番号の変更等）</a:t>
            </a:r>
            <a:r>
              <a:rPr lang="ja-JP" altLang="en-US" sz="1400" b="1" dirty="0"/>
              <a:t>を会長（市長）の専決事項とす</a:t>
            </a:r>
            <a:endParaRPr lang="en-US" altLang="ja-JP" sz="1400" b="1" dirty="0"/>
          </a:p>
          <a:p>
            <a:r>
              <a:rPr lang="ja-JP" altLang="en-US" sz="1400" b="1" dirty="0"/>
              <a:t>　る</a:t>
            </a:r>
            <a:r>
              <a:rPr lang="ja-JP" altLang="en-US" sz="1400" dirty="0"/>
              <a:t>ことで、会議運営の効率化が図られ、</a:t>
            </a:r>
            <a:r>
              <a:rPr lang="ja-JP" altLang="en-US" sz="1400" b="1" dirty="0"/>
              <a:t>防災会議委員及び事務局の負担が大幅に軽減される。</a:t>
            </a:r>
            <a:endParaRPr lang="en-US" altLang="ja-JP" sz="1400" dirty="0"/>
          </a:p>
          <a:p>
            <a:r>
              <a:rPr kumimoji="1" lang="ja-JP" altLang="en-US" sz="1400" dirty="0"/>
              <a:t>②　軽易な事項を会長専決とすることは</a:t>
            </a:r>
            <a:r>
              <a:rPr kumimoji="1" lang="ja-JP" altLang="en-US" sz="1400" b="1" dirty="0"/>
              <a:t>他市にも事例があり</a:t>
            </a:r>
            <a:r>
              <a:rPr kumimoji="1" lang="ja-JP" altLang="en-US" sz="1400" dirty="0"/>
              <a:t>、当市でも「</a:t>
            </a:r>
            <a:r>
              <a:rPr kumimoji="1" lang="ja-JP" altLang="en-US" sz="1400" b="1" dirty="0"/>
              <a:t>和光市防災会議運営要領</a:t>
            </a:r>
            <a:r>
              <a:rPr kumimoji="1" lang="ja-JP" altLang="en-US" sz="1400" dirty="0"/>
              <a:t>」</a:t>
            </a:r>
            <a:r>
              <a:rPr kumimoji="1" lang="ja-JP" altLang="en-US" sz="1400" b="1" dirty="0"/>
              <a:t>に</a:t>
            </a:r>
            <a:r>
              <a:rPr lang="ja-JP" altLang="en-US" sz="1400" b="1" dirty="0"/>
              <a:t>より会議の</a:t>
            </a:r>
            <a:endParaRPr lang="en-US" altLang="ja-JP" sz="1400" b="1" dirty="0"/>
          </a:p>
          <a:p>
            <a:r>
              <a:rPr lang="ja-JP" altLang="en-US" sz="1400" b="1" dirty="0"/>
              <a:t>　議決により専決事項を定めることができる</a:t>
            </a:r>
            <a:r>
              <a:rPr lang="ja-JP" altLang="en-US" sz="1400" dirty="0"/>
              <a:t>とされている。</a:t>
            </a:r>
            <a:endParaRPr kumimoji="1" lang="ja-JP" altLang="en-US" sz="1400" dirty="0"/>
          </a:p>
        </p:txBody>
      </p:sp>
      <p:sp>
        <p:nvSpPr>
          <p:cNvPr id="18" name="テキスト ボックス 17">
            <a:extLst>
              <a:ext uri="{FF2B5EF4-FFF2-40B4-BE49-F238E27FC236}">
                <a16:creationId xmlns:a16="http://schemas.microsoft.com/office/drawing/2014/main" id="{BFF0E857-0B56-F5C7-DDB2-1F5A4832006D}"/>
              </a:ext>
            </a:extLst>
          </p:cNvPr>
          <p:cNvSpPr txBox="1"/>
          <p:nvPr/>
        </p:nvSpPr>
        <p:spPr>
          <a:xfrm>
            <a:off x="363090" y="1742616"/>
            <a:ext cx="4369020" cy="2154436"/>
          </a:xfrm>
          <a:prstGeom prst="rect">
            <a:avLst/>
          </a:prstGeom>
          <a:noFill/>
        </p:spPr>
        <p:txBody>
          <a:bodyPr wrap="square" rtlCol="0">
            <a:spAutoFit/>
          </a:bodyPr>
          <a:lstStyle/>
          <a:p>
            <a:r>
              <a:rPr kumimoji="1" lang="en-US" altLang="ja-JP" sz="1400" dirty="0"/>
              <a:t>【</a:t>
            </a:r>
            <a:r>
              <a:rPr kumimoji="1" lang="ja-JP" altLang="en-US" sz="1200" dirty="0"/>
              <a:t>理由</a:t>
            </a:r>
            <a:r>
              <a:rPr kumimoji="1" lang="en-US" altLang="ja-JP" sz="1200" dirty="0"/>
              <a:t>】</a:t>
            </a:r>
          </a:p>
          <a:p>
            <a:r>
              <a:rPr lang="ja-JP" altLang="en-US" sz="1200" dirty="0"/>
              <a:t>①　現行計画の総則部分は</a:t>
            </a:r>
            <a:r>
              <a:rPr lang="ja-JP" altLang="en-US" sz="1200" b="1" dirty="0"/>
              <a:t>冗長な記載が多く、整理が必要</a:t>
            </a:r>
            <a:r>
              <a:rPr lang="ja-JP" altLang="en-US" sz="1200" dirty="0"/>
              <a:t>で</a:t>
            </a:r>
            <a:endParaRPr lang="en-US" altLang="ja-JP" sz="1200" dirty="0"/>
          </a:p>
          <a:p>
            <a:r>
              <a:rPr lang="ja-JP" altLang="en-US" sz="1200" dirty="0"/>
              <a:t>　ある。（必ずしも必要ではない事項が記載されている。）</a:t>
            </a:r>
            <a:endParaRPr lang="en-US" altLang="ja-JP" sz="1200" dirty="0"/>
          </a:p>
          <a:p>
            <a:r>
              <a:rPr kumimoji="1" lang="ja-JP" altLang="en-US" sz="1200" dirty="0"/>
              <a:t>②　「</a:t>
            </a:r>
            <a:r>
              <a:rPr kumimoji="1" lang="ja-JP" altLang="en-US" sz="1200" b="1" dirty="0"/>
              <a:t>防災政策の基本方針</a:t>
            </a:r>
            <a:r>
              <a:rPr kumimoji="1" lang="ja-JP" altLang="en-US" sz="1200" dirty="0"/>
              <a:t>」が明確でないため、これを</a:t>
            </a:r>
            <a:r>
              <a:rPr kumimoji="1" lang="ja-JP" altLang="en-US" sz="1200" b="1" dirty="0"/>
              <a:t>明ら</a:t>
            </a:r>
            <a:endParaRPr kumimoji="1" lang="en-US" altLang="ja-JP" sz="1200" b="1" dirty="0"/>
          </a:p>
          <a:p>
            <a:r>
              <a:rPr lang="ja-JP" altLang="en-US" sz="1200" b="1" dirty="0"/>
              <a:t>　</a:t>
            </a:r>
            <a:r>
              <a:rPr kumimoji="1" lang="ja-JP" altLang="en-US" sz="1200" b="1" dirty="0"/>
              <a:t>かに（具体的に）示す必要</a:t>
            </a:r>
            <a:r>
              <a:rPr kumimoji="1" lang="ja-JP" altLang="en-US" sz="1200" dirty="0"/>
              <a:t>がある。</a:t>
            </a:r>
            <a:endParaRPr kumimoji="1" lang="en-US" altLang="ja-JP" sz="1200" dirty="0"/>
          </a:p>
          <a:p>
            <a:r>
              <a:rPr kumimoji="1" lang="ja-JP" altLang="en-US" sz="1200" dirty="0"/>
              <a:t>③　②の基本方針については、</a:t>
            </a:r>
            <a:r>
              <a:rPr kumimoji="1" lang="ja-JP" altLang="en-US" sz="1200" b="1" dirty="0"/>
              <a:t>適時に適切な見直しを実施す</a:t>
            </a:r>
            <a:endParaRPr kumimoji="1" lang="en-US" altLang="ja-JP" sz="1200" b="1" dirty="0"/>
          </a:p>
          <a:p>
            <a:r>
              <a:rPr lang="ja-JP" altLang="en-US" sz="1200" b="1" dirty="0"/>
              <a:t>　</a:t>
            </a:r>
            <a:r>
              <a:rPr kumimoji="1" lang="ja-JP" altLang="en-US" sz="1200" b="1" dirty="0"/>
              <a:t>ることを計画の中に示す</a:t>
            </a:r>
            <a:r>
              <a:rPr kumimoji="1" lang="ja-JP" altLang="en-US" sz="1200" dirty="0"/>
              <a:t>必要がある。</a:t>
            </a:r>
            <a:endParaRPr kumimoji="1" lang="en-US" altLang="ja-JP" sz="1200" dirty="0"/>
          </a:p>
          <a:p>
            <a:r>
              <a:rPr lang="ja-JP" altLang="en-US" sz="1200" dirty="0"/>
              <a:t>　</a:t>
            </a:r>
            <a:r>
              <a:rPr lang="en-US" altLang="ja-JP" sz="1200" dirty="0"/>
              <a:t>※</a:t>
            </a:r>
            <a:r>
              <a:rPr lang="ja-JP" altLang="en-US" sz="1200" dirty="0"/>
              <a:t>災害対策基本法第</a:t>
            </a:r>
            <a:r>
              <a:rPr lang="en-US" altLang="ja-JP" sz="1200" dirty="0"/>
              <a:t>42</a:t>
            </a:r>
            <a:r>
              <a:rPr lang="ja-JP" altLang="en-US" sz="1200" dirty="0"/>
              <a:t>条の規定は「毎年検討を加え」、　</a:t>
            </a:r>
            <a:endParaRPr lang="en-US" altLang="ja-JP" sz="1200" dirty="0"/>
          </a:p>
          <a:p>
            <a:r>
              <a:rPr lang="ja-JP" altLang="en-US" sz="1200" dirty="0"/>
              <a:t>　「必要があるときはこれを修正しなければならない」とし</a:t>
            </a:r>
            <a:endParaRPr lang="en-US" altLang="ja-JP" sz="1200" dirty="0"/>
          </a:p>
          <a:p>
            <a:r>
              <a:rPr lang="ja-JP" altLang="en-US" sz="1200" dirty="0"/>
              <a:t>　ているが、基本方針は毎年検討を加える性質のものではな</a:t>
            </a:r>
            <a:endParaRPr lang="en-US" altLang="ja-JP" sz="1200" dirty="0"/>
          </a:p>
          <a:p>
            <a:r>
              <a:rPr lang="ja-JP" altLang="en-US" sz="1200" dirty="0"/>
              <a:t>　いため、見直しの周期を定めておく必要がある。</a:t>
            </a:r>
            <a:endParaRPr kumimoji="1" lang="en-US" altLang="ja-JP" sz="1200" dirty="0"/>
          </a:p>
        </p:txBody>
      </p:sp>
      <p:sp>
        <p:nvSpPr>
          <p:cNvPr id="19" name="テキスト ボックス 18">
            <a:extLst>
              <a:ext uri="{FF2B5EF4-FFF2-40B4-BE49-F238E27FC236}">
                <a16:creationId xmlns:a16="http://schemas.microsoft.com/office/drawing/2014/main" id="{A4A89A19-4532-E029-3E3E-C68418A0E2C3}"/>
              </a:ext>
            </a:extLst>
          </p:cNvPr>
          <p:cNvSpPr txBox="1"/>
          <p:nvPr/>
        </p:nvSpPr>
        <p:spPr>
          <a:xfrm>
            <a:off x="5215905" y="2308012"/>
            <a:ext cx="4369020" cy="1231106"/>
          </a:xfrm>
          <a:prstGeom prst="rect">
            <a:avLst/>
          </a:prstGeom>
          <a:noFill/>
        </p:spPr>
        <p:txBody>
          <a:bodyPr wrap="square" rtlCol="0">
            <a:spAutoFit/>
          </a:bodyPr>
          <a:lstStyle/>
          <a:p>
            <a:r>
              <a:rPr kumimoji="1" lang="en-US" altLang="ja-JP" sz="1400" dirty="0"/>
              <a:t>【</a:t>
            </a:r>
            <a:r>
              <a:rPr kumimoji="1" lang="ja-JP" altLang="en-US" sz="1200" dirty="0"/>
              <a:t>理由</a:t>
            </a:r>
            <a:r>
              <a:rPr kumimoji="1" lang="en-US" altLang="ja-JP" sz="1200" dirty="0"/>
              <a:t>】</a:t>
            </a:r>
          </a:p>
          <a:p>
            <a:r>
              <a:rPr lang="ja-JP" altLang="en-US" sz="1200" dirty="0"/>
              <a:t>①　今年度も継続して計画の改定作業を実施するにあたり、　</a:t>
            </a:r>
            <a:endParaRPr lang="en-US" altLang="ja-JP" sz="1200" dirty="0"/>
          </a:p>
          <a:p>
            <a:r>
              <a:rPr lang="ja-JP" altLang="en-US" sz="1200" dirty="0"/>
              <a:t>　今年度において最低限「</a:t>
            </a:r>
            <a:r>
              <a:rPr lang="ja-JP" altLang="en-US" sz="1200" b="1" dirty="0"/>
              <a:t>現時点における正確な情報</a:t>
            </a:r>
            <a:r>
              <a:rPr lang="ja-JP" altLang="en-US" sz="1200" dirty="0"/>
              <a:t>」に更</a:t>
            </a:r>
            <a:endParaRPr lang="en-US" altLang="ja-JP" sz="1200" dirty="0"/>
          </a:p>
          <a:p>
            <a:r>
              <a:rPr lang="ja-JP" altLang="en-US" sz="1200" dirty="0"/>
              <a:t>　新する必要があること。</a:t>
            </a:r>
            <a:endParaRPr lang="en-US" altLang="ja-JP" sz="1200" dirty="0"/>
          </a:p>
          <a:p>
            <a:r>
              <a:rPr lang="ja-JP" altLang="en-US" sz="1200" dirty="0"/>
              <a:t>②　これまで改定が実施されなかった間に行われてた埼玉県</a:t>
            </a:r>
            <a:endParaRPr lang="en-US" altLang="ja-JP" sz="1200" dirty="0"/>
          </a:p>
          <a:p>
            <a:r>
              <a:rPr lang="ja-JP" altLang="en-US" sz="1200" dirty="0"/>
              <a:t>　計画の更新に対応（市計画への反映）する必要があること。</a:t>
            </a:r>
            <a:endParaRPr lang="en-US" altLang="ja-JP" sz="1200" dirty="0"/>
          </a:p>
        </p:txBody>
      </p:sp>
      <p:cxnSp>
        <p:nvCxnSpPr>
          <p:cNvPr id="3" name="直線コネクタ 2">
            <a:extLst>
              <a:ext uri="{FF2B5EF4-FFF2-40B4-BE49-F238E27FC236}">
                <a16:creationId xmlns:a16="http://schemas.microsoft.com/office/drawing/2014/main" id="{0B04BD40-7ED3-39FD-3291-868202CCA5A5}"/>
              </a:ext>
            </a:extLst>
          </p:cNvPr>
          <p:cNvCxnSpPr>
            <a:cxnSpLocks/>
          </p:cNvCxnSpPr>
          <p:nvPr/>
        </p:nvCxnSpPr>
        <p:spPr>
          <a:xfrm>
            <a:off x="272480" y="4041068"/>
            <a:ext cx="944845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DF70C6DA-1BD5-7FB7-CDC8-7966E8BCC019}"/>
              </a:ext>
            </a:extLst>
          </p:cNvPr>
          <p:cNvSpPr txBox="1"/>
          <p:nvPr/>
        </p:nvSpPr>
        <p:spPr>
          <a:xfrm>
            <a:off x="202522" y="915107"/>
            <a:ext cx="6694694" cy="461665"/>
          </a:xfrm>
          <a:prstGeom prst="rect">
            <a:avLst/>
          </a:prstGeom>
          <a:noFill/>
        </p:spPr>
        <p:txBody>
          <a:bodyPr wrap="square" rtlCol="0">
            <a:spAutoFit/>
          </a:bodyPr>
          <a:lstStyle/>
          <a:p>
            <a:r>
              <a:rPr kumimoji="1" lang="ja-JP" altLang="en-US" sz="2400" dirty="0">
                <a:latin typeface="AR P丸ゴシック体E" panose="020F0900000000000000" pitchFamily="50" charset="-128"/>
                <a:ea typeface="AR P丸ゴシック体E" panose="020F0900000000000000" pitchFamily="50" charset="-128"/>
              </a:rPr>
              <a:t>１　計画の改定に関すること（計画改定の方針）</a:t>
            </a:r>
          </a:p>
        </p:txBody>
      </p:sp>
      <p:sp>
        <p:nvSpPr>
          <p:cNvPr id="11" name="テキスト ボックス 10">
            <a:extLst>
              <a:ext uri="{FF2B5EF4-FFF2-40B4-BE49-F238E27FC236}">
                <a16:creationId xmlns:a16="http://schemas.microsoft.com/office/drawing/2014/main" id="{55DFA21C-4EE0-8AAA-8524-AEFA8E2D5258}"/>
              </a:ext>
            </a:extLst>
          </p:cNvPr>
          <p:cNvSpPr txBox="1"/>
          <p:nvPr/>
        </p:nvSpPr>
        <p:spPr>
          <a:xfrm>
            <a:off x="182600" y="4169523"/>
            <a:ext cx="4970533" cy="461665"/>
          </a:xfrm>
          <a:prstGeom prst="rect">
            <a:avLst/>
          </a:prstGeom>
          <a:noFill/>
        </p:spPr>
        <p:txBody>
          <a:bodyPr wrap="square" rtlCol="0">
            <a:spAutoFit/>
          </a:bodyPr>
          <a:lstStyle/>
          <a:p>
            <a:r>
              <a:rPr lang="ja-JP" altLang="en-US" sz="2400" dirty="0">
                <a:latin typeface="AR P丸ゴシック体E" panose="020F0900000000000000" pitchFamily="50" charset="-128"/>
                <a:ea typeface="AR P丸ゴシック体E" panose="020F0900000000000000" pitchFamily="50" charset="-128"/>
              </a:rPr>
              <a:t>２　</a:t>
            </a:r>
            <a:r>
              <a:rPr kumimoji="1" lang="ja-JP" altLang="en-US" sz="2400" dirty="0">
                <a:latin typeface="AR P丸ゴシック体E" panose="020F0900000000000000" pitchFamily="50" charset="-128"/>
                <a:ea typeface="AR P丸ゴシック体E" panose="020F0900000000000000" pitchFamily="50" charset="-128"/>
              </a:rPr>
              <a:t>防災会議の運営に関すること</a:t>
            </a:r>
          </a:p>
        </p:txBody>
      </p:sp>
    </p:spTree>
    <p:extLst>
      <p:ext uri="{BB962C8B-B14F-4D97-AF65-F5344CB8AC3E}">
        <p14:creationId xmlns:p14="http://schemas.microsoft.com/office/powerpoint/2010/main" val="1030051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4F27A1F-DF39-2F07-6565-2BCCA96C7EAC}"/>
              </a:ext>
            </a:extLst>
          </p:cNvPr>
          <p:cNvSpPr>
            <a:spLocks noGrp="1"/>
          </p:cNvSpPr>
          <p:nvPr>
            <p:ph type="sldNum" sz="quarter" idx="12"/>
          </p:nvPr>
        </p:nvSpPr>
        <p:spPr>
          <a:xfrm>
            <a:off x="7544223" y="6390079"/>
            <a:ext cx="2078436" cy="365125"/>
          </a:xfrm>
        </p:spPr>
        <p:txBody>
          <a:bodyPr/>
          <a:lstStyle/>
          <a:p>
            <a:r>
              <a:rPr lang="ja-JP" altLang="en-US" dirty="0"/>
              <a:t>６</a:t>
            </a:r>
          </a:p>
        </p:txBody>
      </p:sp>
      <p:sp>
        <p:nvSpPr>
          <p:cNvPr id="5" name="四角形 150">
            <a:extLst>
              <a:ext uri="{FF2B5EF4-FFF2-40B4-BE49-F238E27FC236}">
                <a16:creationId xmlns:a16="http://schemas.microsoft.com/office/drawing/2014/main" id="{78E18E5D-F5B6-49A8-9C5A-46C56821315B}"/>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en-US" altLang="ja-JP" sz="2800" dirty="0">
                <a:solidFill>
                  <a:schemeClr val="bg1"/>
                </a:solidFill>
                <a:latin typeface="AR丸ゴシック体E"/>
                <a:ea typeface="AR丸ゴシック体E"/>
              </a:rPr>
              <a:t>【</a:t>
            </a:r>
            <a:r>
              <a:rPr lang="ja-JP" altLang="en-US" sz="2800" dirty="0">
                <a:solidFill>
                  <a:schemeClr val="bg1"/>
                </a:solidFill>
                <a:latin typeface="AR丸ゴシック体E"/>
                <a:ea typeface="AR丸ゴシック体E"/>
              </a:rPr>
              <a:t>参考</a:t>
            </a:r>
            <a:r>
              <a:rPr lang="en-US" altLang="ja-JP" sz="2800" dirty="0">
                <a:solidFill>
                  <a:schemeClr val="bg1"/>
                </a:solidFill>
                <a:latin typeface="AR丸ゴシック体E"/>
                <a:ea typeface="AR丸ゴシック体E"/>
              </a:rPr>
              <a:t>】</a:t>
            </a:r>
            <a:r>
              <a:rPr lang="ja-JP" altLang="en-US" sz="2800" dirty="0">
                <a:solidFill>
                  <a:schemeClr val="bg1"/>
                </a:solidFill>
                <a:latin typeface="AR丸ゴシック体E"/>
                <a:ea typeface="AR丸ゴシック体E"/>
              </a:rPr>
              <a:t>埼玉県地域防災計画の改定内容</a:t>
            </a:r>
            <a:endParaRPr kumimoji="1" lang="ja-JP" altLang="en-US" dirty="0">
              <a:solidFill>
                <a:schemeClr val="bg1"/>
              </a:solidFill>
              <a:latin typeface="AR丸ゴシック体E"/>
              <a:ea typeface="AR丸ゴシック体E"/>
            </a:endParaRPr>
          </a:p>
        </p:txBody>
      </p:sp>
      <p:sp>
        <p:nvSpPr>
          <p:cNvPr id="17" name="テキスト ボックス 16">
            <a:extLst>
              <a:ext uri="{FF2B5EF4-FFF2-40B4-BE49-F238E27FC236}">
                <a16:creationId xmlns:a16="http://schemas.microsoft.com/office/drawing/2014/main" id="{F7A17FB6-BDF9-62CE-25AD-476FFAAB9482}"/>
              </a:ext>
            </a:extLst>
          </p:cNvPr>
          <p:cNvSpPr txBox="1"/>
          <p:nvPr/>
        </p:nvSpPr>
        <p:spPr>
          <a:xfrm>
            <a:off x="283342" y="824139"/>
            <a:ext cx="9339318" cy="1015663"/>
          </a:xfrm>
          <a:prstGeom prst="rect">
            <a:avLst/>
          </a:prstGeom>
          <a:noFill/>
        </p:spPr>
        <p:txBody>
          <a:bodyPr wrap="square" rtlCol="0">
            <a:spAutoFit/>
          </a:bodyPr>
          <a:lstStyle/>
          <a:p>
            <a:r>
              <a:rPr kumimoji="1" lang="ja-JP" altLang="en-US" dirty="0"/>
              <a:t>　</a:t>
            </a:r>
            <a:r>
              <a:rPr kumimoji="1" lang="ja-JP" altLang="en-US" sz="1400" dirty="0"/>
              <a:t>埼玉県地域防災計画は令和２年度、３年度及び５年度に計画改定を実施している。県計画の修正事項については、当市において施策及び事務として既に実施しているものもあるが、市の地域防災計画の記載事項としてに反映させる必要がある。これらの市計画への</a:t>
            </a:r>
            <a:r>
              <a:rPr lang="ja-JP" altLang="en-US" sz="1400" dirty="0"/>
              <a:t>反映</a:t>
            </a:r>
            <a:r>
              <a:rPr kumimoji="1" lang="ja-JP" altLang="en-US" sz="1400" dirty="0"/>
              <a:t>には「</a:t>
            </a:r>
            <a:r>
              <a:rPr kumimoji="1" lang="ja-JP" altLang="en-US" sz="1400" b="1" dirty="0"/>
              <a:t>総則又は各論の修正</a:t>
            </a:r>
            <a:r>
              <a:rPr kumimoji="1" lang="ja-JP" altLang="en-US" sz="1400" dirty="0"/>
              <a:t>」によるものと「</a:t>
            </a:r>
            <a:r>
              <a:rPr kumimoji="1" lang="ja-JP" altLang="en-US" sz="1400" b="1" dirty="0"/>
              <a:t>情報の時点修正</a:t>
            </a:r>
            <a:r>
              <a:rPr kumimoji="1" lang="ja-JP" altLang="en-US" sz="1400" dirty="0"/>
              <a:t>」によるものがあるが、いずれも</a:t>
            </a:r>
            <a:r>
              <a:rPr kumimoji="1" lang="ja-JP" altLang="en-US" sz="1400" b="1" dirty="0"/>
              <a:t>令和６年度及び７年度において修正を完了</a:t>
            </a:r>
            <a:r>
              <a:rPr kumimoji="1" lang="ja-JP" altLang="en-US" sz="1400" dirty="0"/>
              <a:t>させるものとする。</a:t>
            </a:r>
            <a:endParaRPr kumimoji="1" lang="ja-JP" altLang="en-US" sz="1600" dirty="0"/>
          </a:p>
        </p:txBody>
      </p:sp>
      <p:graphicFrame>
        <p:nvGraphicFramePr>
          <p:cNvPr id="18" name="表 17">
            <a:extLst>
              <a:ext uri="{FF2B5EF4-FFF2-40B4-BE49-F238E27FC236}">
                <a16:creationId xmlns:a16="http://schemas.microsoft.com/office/drawing/2014/main" id="{A3132AEE-710C-1720-1FBE-45966A408870}"/>
              </a:ext>
            </a:extLst>
          </p:cNvPr>
          <p:cNvGraphicFramePr>
            <a:graphicFrameLocks noGrp="1"/>
          </p:cNvGraphicFramePr>
          <p:nvPr>
            <p:extLst>
              <p:ext uri="{D42A27DB-BD31-4B8C-83A1-F6EECF244321}">
                <p14:modId xmlns:p14="http://schemas.microsoft.com/office/powerpoint/2010/main" val="3119213134"/>
              </p:ext>
            </p:extLst>
          </p:nvPr>
        </p:nvGraphicFramePr>
        <p:xfrm>
          <a:off x="335981" y="1843871"/>
          <a:ext cx="9045511" cy="1371600"/>
        </p:xfrm>
        <a:graphic>
          <a:graphicData uri="http://schemas.openxmlformats.org/drawingml/2006/table">
            <a:tbl>
              <a:tblPr bandCol="1">
                <a:tableStyleId>{5C22544A-7EE6-4342-B048-85BDC9FD1C3A}</a:tableStyleId>
              </a:tblPr>
              <a:tblGrid>
                <a:gridCol w="2060735">
                  <a:extLst>
                    <a:ext uri="{9D8B030D-6E8A-4147-A177-3AD203B41FA5}">
                      <a16:colId xmlns:a16="http://schemas.microsoft.com/office/drawing/2014/main" val="1505381120"/>
                    </a:ext>
                  </a:extLst>
                </a:gridCol>
                <a:gridCol w="1188132">
                  <a:extLst>
                    <a:ext uri="{9D8B030D-6E8A-4147-A177-3AD203B41FA5}">
                      <a16:colId xmlns:a16="http://schemas.microsoft.com/office/drawing/2014/main" val="2315471520"/>
                    </a:ext>
                  </a:extLst>
                </a:gridCol>
                <a:gridCol w="5796644">
                  <a:extLst>
                    <a:ext uri="{9D8B030D-6E8A-4147-A177-3AD203B41FA5}">
                      <a16:colId xmlns:a16="http://schemas.microsoft.com/office/drawing/2014/main" val="3041665952"/>
                    </a:ext>
                  </a:extLst>
                </a:gridCol>
              </a:tblGrid>
              <a:tr h="221557">
                <a:tc rowSpan="5">
                  <a:txBody>
                    <a:bodyPr/>
                    <a:lstStyle/>
                    <a:p>
                      <a:r>
                        <a:rPr lang="ja-JP" altLang="en-US" sz="1600" b="1" dirty="0">
                          <a:latin typeface="BIZ UDPゴシック" panose="020B0400000000000000" pitchFamily="50" charset="-128"/>
                          <a:ea typeface="BIZ UDPゴシック" panose="020B0400000000000000" pitchFamily="50" charset="-128"/>
                        </a:rPr>
                        <a:t>過去の災害対応の</a:t>
                      </a:r>
                      <a:endParaRPr lang="en-US" altLang="ja-JP" sz="1600" b="1"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教訓を踏まえた修正</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BIZ UDゴシック" panose="020B0400000000000000" pitchFamily="49" charset="-128"/>
                          <a:ea typeface="BIZ UDゴシック" panose="020B0400000000000000" pitchFamily="49" charset="-128"/>
                        </a:rPr>
                        <a:t>令和２年度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ja-JP" altLang="en-US" sz="1200" b="0" u="none" strike="noStrike" dirty="0">
                          <a:effectLst/>
                          <a:latin typeface="BIZ UDゴシック" panose="020B0400000000000000" pitchFamily="49" charset="-128"/>
                          <a:ea typeface="BIZ UDゴシック" panose="020B0400000000000000" pitchFamily="49" charset="-128"/>
                        </a:rPr>
                        <a:t>① 避難に関する情報への理解促進</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1504577"/>
                  </a:ext>
                </a:extLst>
              </a:tr>
              <a:tr h="221557">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b="0" u="none" strike="noStrike" dirty="0">
                          <a:effectLst/>
                          <a:latin typeface="BIZ UDゴシック" panose="020B0400000000000000" pitchFamily="49" charset="-128"/>
                          <a:ea typeface="BIZ UDゴシック" panose="020B0400000000000000" pitchFamily="49" charset="-128"/>
                        </a:rPr>
                        <a:t>② マイ・タイムラインの作成・普及</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38719669"/>
                  </a:ext>
                </a:extLst>
              </a:tr>
              <a:tr h="221557">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u="none" strike="noStrike" dirty="0">
                          <a:effectLst/>
                          <a:latin typeface="BIZ UDゴシック" panose="020B0400000000000000" pitchFamily="49" charset="-128"/>
                          <a:ea typeface="BIZ UDゴシック" panose="020B0400000000000000" pitchFamily="49" charset="-128"/>
                        </a:rPr>
                        <a:t>③ 市町村長による避難情報の発令基準の改定</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12484751"/>
                  </a:ext>
                </a:extLst>
              </a:tr>
              <a:tr h="221557">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u="none" strike="noStrike" dirty="0">
                          <a:effectLst/>
                          <a:latin typeface="BIZ UDゴシック" panose="020B0400000000000000" pitchFamily="49" charset="-128"/>
                          <a:ea typeface="BIZ UDゴシック" panose="020B0400000000000000" pitchFamily="49" charset="-128"/>
                        </a:rPr>
                        <a:t>④ 国や他都道府県からの人的・物的応援の受入体制の整備</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78680418"/>
                  </a:ext>
                </a:extLst>
              </a:tr>
              <a:tr h="221557">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b="0" u="none" strike="noStrike" dirty="0">
                          <a:effectLst/>
                          <a:latin typeface="BIZ UDゴシック" panose="020B0400000000000000" pitchFamily="49" charset="-128"/>
                          <a:ea typeface="BIZ UDゴシック" panose="020B0400000000000000" pitchFamily="49" charset="-128"/>
                        </a:rPr>
                        <a:t>⑤ 県と市町村が一体となり、県外被災市町村に応援職員を派遣</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158945568"/>
                  </a:ext>
                </a:extLst>
              </a:tr>
            </a:tbl>
          </a:graphicData>
        </a:graphic>
      </p:graphicFrame>
      <p:graphicFrame>
        <p:nvGraphicFramePr>
          <p:cNvPr id="19" name="表 18">
            <a:extLst>
              <a:ext uri="{FF2B5EF4-FFF2-40B4-BE49-F238E27FC236}">
                <a16:creationId xmlns:a16="http://schemas.microsoft.com/office/drawing/2014/main" id="{A4713BCA-0021-EE8F-05EB-1AF36A002C24}"/>
              </a:ext>
            </a:extLst>
          </p:cNvPr>
          <p:cNvGraphicFramePr>
            <a:graphicFrameLocks noGrp="1"/>
          </p:cNvGraphicFramePr>
          <p:nvPr>
            <p:extLst>
              <p:ext uri="{D42A27DB-BD31-4B8C-83A1-F6EECF244321}">
                <p14:modId xmlns:p14="http://schemas.microsoft.com/office/powerpoint/2010/main" val="3744624488"/>
              </p:ext>
            </p:extLst>
          </p:nvPr>
        </p:nvGraphicFramePr>
        <p:xfrm>
          <a:off x="331901" y="3295987"/>
          <a:ext cx="9049591" cy="842178"/>
        </p:xfrm>
        <a:graphic>
          <a:graphicData uri="http://schemas.openxmlformats.org/drawingml/2006/table">
            <a:tbl>
              <a:tblPr bandCol="1">
                <a:tableStyleId>{5C22544A-7EE6-4342-B048-85BDC9FD1C3A}</a:tableStyleId>
              </a:tblPr>
              <a:tblGrid>
                <a:gridCol w="2064815">
                  <a:extLst>
                    <a:ext uri="{9D8B030D-6E8A-4147-A177-3AD203B41FA5}">
                      <a16:colId xmlns:a16="http://schemas.microsoft.com/office/drawing/2014/main" val="3278629856"/>
                    </a:ext>
                  </a:extLst>
                </a:gridCol>
                <a:gridCol w="1188132">
                  <a:extLst>
                    <a:ext uri="{9D8B030D-6E8A-4147-A177-3AD203B41FA5}">
                      <a16:colId xmlns:a16="http://schemas.microsoft.com/office/drawing/2014/main" val="2492422694"/>
                    </a:ext>
                  </a:extLst>
                </a:gridCol>
                <a:gridCol w="5796644">
                  <a:extLst>
                    <a:ext uri="{9D8B030D-6E8A-4147-A177-3AD203B41FA5}">
                      <a16:colId xmlns:a16="http://schemas.microsoft.com/office/drawing/2014/main" val="2983830909"/>
                    </a:ext>
                  </a:extLst>
                </a:gridCol>
              </a:tblGrid>
              <a:tr h="220082">
                <a:tc rowSpan="3">
                  <a:txBody>
                    <a:bodyPr/>
                    <a:lstStyle/>
                    <a:p>
                      <a:r>
                        <a:rPr lang="ja-JP" altLang="en-US" sz="1600" b="1" dirty="0">
                          <a:latin typeface="BIZ UDPゴシック" panose="020B0400000000000000" pitchFamily="50" charset="-128"/>
                          <a:ea typeface="BIZ UDPゴシック" panose="020B0400000000000000" pitchFamily="50" charset="-128"/>
                        </a:rPr>
                        <a:t>災害対応を取り巻く動向を踏まえた修正</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kumimoji="1" lang="ja-JP" altLang="en-US" sz="1400" dirty="0">
                          <a:latin typeface="BIZ UDゴシック" panose="020B0400000000000000" pitchFamily="49" charset="-128"/>
                          <a:ea typeface="BIZ UDゴシック" panose="020B0400000000000000" pitchFamily="49" charset="-128"/>
                        </a:rPr>
                        <a:t>令和２年度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ja-JP" altLang="en-US" sz="1200" u="none" strike="noStrike" dirty="0">
                          <a:effectLst/>
                          <a:latin typeface="BIZ UDゴシック" panose="020B0400000000000000" pitchFamily="49" charset="-128"/>
                          <a:ea typeface="BIZ UDゴシック" panose="020B0400000000000000" pitchFamily="49" charset="-128"/>
                        </a:rPr>
                        <a:t>⑥ 女性や要配慮者のニーズが高い物資等の拡充</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14716015"/>
                  </a:ext>
                </a:extLst>
              </a:tr>
              <a:tr h="274415">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u="none" strike="noStrike" dirty="0">
                          <a:effectLst/>
                          <a:latin typeface="BIZ UDゴシック" panose="020B0400000000000000" pitchFamily="49" charset="-128"/>
                          <a:ea typeface="BIZ UDゴシック" panose="020B0400000000000000" pitchFamily="49" charset="-128"/>
                        </a:rPr>
                        <a:t>⑦ 埼玉県・市町村半壊特別給付金制度を新設</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51223258"/>
                  </a:ext>
                </a:extLst>
              </a:tr>
              <a:tr h="293443">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u="none" strike="noStrike" dirty="0">
                          <a:effectLst/>
                          <a:latin typeface="BIZ UDゴシック" panose="020B0400000000000000" pitchFamily="49" charset="-128"/>
                          <a:ea typeface="BIZ UDゴシック" panose="020B0400000000000000" pitchFamily="49" charset="-128"/>
                        </a:rPr>
                        <a:t>⑧ 住宅の応急修理の対象拡大への対応</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49935889"/>
                  </a:ext>
                </a:extLst>
              </a:tr>
            </a:tbl>
          </a:graphicData>
        </a:graphic>
      </p:graphicFrame>
      <p:graphicFrame>
        <p:nvGraphicFramePr>
          <p:cNvPr id="20" name="表 19">
            <a:extLst>
              <a:ext uri="{FF2B5EF4-FFF2-40B4-BE49-F238E27FC236}">
                <a16:creationId xmlns:a16="http://schemas.microsoft.com/office/drawing/2014/main" id="{6B701468-7C9E-2A2F-A67C-7D076592227B}"/>
              </a:ext>
            </a:extLst>
          </p:cNvPr>
          <p:cNvGraphicFramePr>
            <a:graphicFrameLocks noGrp="1"/>
          </p:cNvGraphicFramePr>
          <p:nvPr>
            <p:extLst>
              <p:ext uri="{D42A27DB-BD31-4B8C-83A1-F6EECF244321}">
                <p14:modId xmlns:p14="http://schemas.microsoft.com/office/powerpoint/2010/main" val="2627178901"/>
              </p:ext>
            </p:extLst>
          </p:nvPr>
        </p:nvGraphicFramePr>
        <p:xfrm>
          <a:off x="335980" y="4229311"/>
          <a:ext cx="9045511" cy="822960"/>
        </p:xfrm>
        <a:graphic>
          <a:graphicData uri="http://schemas.openxmlformats.org/drawingml/2006/table">
            <a:tbl>
              <a:tblPr bandCol="1">
                <a:tableStyleId>{5C22544A-7EE6-4342-B048-85BDC9FD1C3A}</a:tableStyleId>
              </a:tblPr>
              <a:tblGrid>
                <a:gridCol w="2060736">
                  <a:extLst>
                    <a:ext uri="{9D8B030D-6E8A-4147-A177-3AD203B41FA5}">
                      <a16:colId xmlns:a16="http://schemas.microsoft.com/office/drawing/2014/main" val="3278629856"/>
                    </a:ext>
                  </a:extLst>
                </a:gridCol>
                <a:gridCol w="1184784">
                  <a:extLst>
                    <a:ext uri="{9D8B030D-6E8A-4147-A177-3AD203B41FA5}">
                      <a16:colId xmlns:a16="http://schemas.microsoft.com/office/drawing/2014/main" val="2492422694"/>
                    </a:ext>
                  </a:extLst>
                </a:gridCol>
                <a:gridCol w="5799991">
                  <a:extLst>
                    <a:ext uri="{9D8B030D-6E8A-4147-A177-3AD203B41FA5}">
                      <a16:colId xmlns:a16="http://schemas.microsoft.com/office/drawing/2014/main" val="2983830909"/>
                    </a:ext>
                  </a:extLst>
                </a:gridCol>
              </a:tblGrid>
              <a:tr h="0">
                <a:tc rowSpan="3">
                  <a:txBody>
                    <a:bodyPr/>
                    <a:lstStyle/>
                    <a:p>
                      <a:r>
                        <a:rPr lang="ja-JP" altLang="en-US" sz="1600" b="1" dirty="0">
                          <a:latin typeface="BIZ UDPゴシック" panose="020B0400000000000000" pitchFamily="50" charset="-128"/>
                          <a:ea typeface="BIZ UDPゴシック" panose="020B0400000000000000" pitchFamily="50" charset="-128"/>
                        </a:rPr>
                        <a:t>災害対策基本法の</a:t>
                      </a:r>
                      <a:endParaRPr lang="en-US" altLang="ja-JP" sz="1600" b="1"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改正を踏まえた修正</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kumimoji="1" lang="ja-JP" altLang="en-US" sz="1400" dirty="0">
                          <a:latin typeface="BIZ UDゴシック" panose="020B0400000000000000" pitchFamily="49" charset="-128"/>
                          <a:ea typeface="BIZ UDゴシック" panose="020B0400000000000000" pitchFamily="49" charset="-128"/>
                        </a:rPr>
                        <a:t>令和３年度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ja-JP" altLang="en-US" sz="1200" u="none" strike="noStrike" dirty="0">
                          <a:effectLst/>
                          <a:latin typeface="BIZ UDゴシック" panose="020B0400000000000000" pitchFamily="49" charset="-128"/>
                          <a:ea typeface="BIZ UDゴシック" panose="020B0400000000000000" pitchFamily="49" charset="-128"/>
                        </a:rPr>
                        <a:t>⑨ 避難勧告を廃止し、避難指示に一本化するなど避難情報の改正を追加</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14716015"/>
                  </a:ext>
                </a:extLst>
              </a:tr>
              <a:tr h="225921">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b="0" u="none" strike="noStrike" dirty="0">
                          <a:effectLst/>
                          <a:latin typeface="BIZ UDゴシック" panose="020B0400000000000000" pitchFamily="49" charset="-128"/>
                          <a:ea typeface="BIZ UDゴシック" panose="020B0400000000000000" pitchFamily="49" charset="-128"/>
                        </a:rPr>
                        <a:t>⑩ 個別避難計画作成の努力義務化による位置付けの強化を反映</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51223258"/>
                  </a:ext>
                </a:extLst>
              </a:tr>
              <a:tr h="225921">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b="0" u="none" strike="noStrike" dirty="0">
                          <a:effectLst/>
                          <a:latin typeface="BIZ UDゴシック" panose="020B0400000000000000" pitchFamily="49" charset="-128"/>
                          <a:ea typeface="BIZ UDゴシック" panose="020B0400000000000000" pitchFamily="49" charset="-128"/>
                        </a:rPr>
                        <a:t>⑪ 発災前に居住者等を広域避難させる際の市町村間の協議などを追加</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49935889"/>
                  </a:ext>
                </a:extLst>
              </a:tr>
            </a:tbl>
          </a:graphicData>
        </a:graphic>
      </p:graphicFrame>
      <p:graphicFrame>
        <p:nvGraphicFramePr>
          <p:cNvPr id="22" name="表 21">
            <a:extLst>
              <a:ext uri="{FF2B5EF4-FFF2-40B4-BE49-F238E27FC236}">
                <a16:creationId xmlns:a16="http://schemas.microsoft.com/office/drawing/2014/main" id="{5914F161-6E1F-93BE-85BB-50AF4EF0E9D3}"/>
              </a:ext>
            </a:extLst>
          </p:cNvPr>
          <p:cNvGraphicFramePr>
            <a:graphicFrameLocks noGrp="1"/>
          </p:cNvGraphicFramePr>
          <p:nvPr>
            <p:extLst>
              <p:ext uri="{D42A27DB-BD31-4B8C-83A1-F6EECF244321}">
                <p14:modId xmlns:p14="http://schemas.microsoft.com/office/powerpoint/2010/main" val="3195972557"/>
              </p:ext>
            </p:extLst>
          </p:nvPr>
        </p:nvGraphicFramePr>
        <p:xfrm>
          <a:off x="331900" y="5143418"/>
          <a:ext cx="9049592" cy="1402080"/>
        </p:xfrm>
        <a:graphic>
          <a:graphicData uri="http://schemas.openxmlformats.org/drawingml/2006/table">
            <a:tbl>
              <a:tblPr bandCol="1">
                <a:tableStyleId>{5C22544A-7EE6-4342-B048-85BDC9FD1C3A}</a:tableStyleId>
              </a:tblPr>
              <a:tblGrid>
                <a:gridCol w="2064816">
                  <a:extLst>
                    <a:ext uri="{9D8B030D-6E8A-4147-A177-3AD203B41FA5}">
                      <a16:colId xmlns:a16="http://schemas.microsoft.com/office/drawing/2014/main" val="2907421885"/>
                    </a:ext>
                  </a:extLst>
                </a:gridCol>
                <a:gridCol w="1191758">
                  <a:extLst>
                    <a:ext uri="{9D8B030D-6E8A-4147-A177-3AD203B41FA5}">
                      <a16:colId xmlns:a16="http://schemas.microsoft.com/office/drawing/2014/main" val="2012224083"/>
                    </a:ext>
                  </a:extLst>
                </a:gridCol>
                <a:gridCol w="5793018">
                  <a:extLst>
                    <a:ext uri="{9D8B030D-6E8A-4147-A177-3AD203B41FA5}">
                      <a16:colId xmlns:a16="http://schemas.microsoft.com/office/drawing/2014/main" val="3339473339"/>
                    </a:ext>
                  </a:extLst>
                </a:gridCol>
              </a:tblGrid>
              <a:tr h="244882">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防災基本計画の改定を踏まえた修正</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a:latin typeface="BIZ UDゴシック" panose="020B0400000000000000" pitchFamily="49" charset="-128"/>
                          <a:ea typeface="BIZ UDゴシック" panose="020B0400000000000000" pitchFamily="49" charset="-128"/>
                        </a:rPr>
                        <a:t>令和２年度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ja-JP" altLang="en-US" sz="1200" b="0" u="none" strike="noStrike" dirty="0">
                          <a:effectLst/>
                          <a:latin typeface="BIZ UDゴシック" panose="020B0400000000000000" pitchFamily="49" charset="-128"/>
                          <a:ea typeface="BIZ UDゴシック" panose="020B0400000000000000" pitchFamily="49" charset="-128"/>
                        </a:rPr>
                        <a:t>⑫ 避難所における感染症対策</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15990406"/>
                  </a:ext>
                </a:extLst>
              </a:tr>
              <a:tr h="244882">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b="0" u="none" strike="noStrike" dirty="0">
                          <a:effectLst/>
                          <a:latin typeface="BIZ UDゴシック" panose="020B0400000000000000" pitchFamily="49" charset="-128"/>
                          <a:ea typeface="BIZ UDゴシック" panose="020B0400000000000000" pitchFamily="49" charset="-128"/>
                        </a:rPr>
                        <a:t>⑬ 国の物資調達・輸送調整等支援システムにより備蓄状況を確認</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95777538"/>
                  </a:ext>
                </a:extLst>
              </a:tr>
              <a:tr h="244882">
                <a:tc vMerge="1">
                  <a:txBody>
                    <a:bodyPr/>
                    <a:lstStyle/>
                    <a:p>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ゴシック" panose="020B0400000000000000" pitchFamily="49" charset="-128"/>
                          <a:ea typeface="BIZ UDゴシック" panose="020B0400000000000000" pitchFamily="49" charset="-128"/>
                        </a:rPr>
                        <a:t>令和３年度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ja-JP" altLang="en-US" sz="1200" b="0" u="none" strike="noStrike" dirty="0">
                          <a:effectLst/>
                          <a:latin typeface="BIZ UDゴシック" panose="020B0400000000000000" pitchFamily="49" charset="-128"/>
                          <a:ea typeface="BIZ UDゴシック" panose="020B0400000000000000" pitchFamily="49" charset="-128"/>
                        </a:rPr>
                        <a:t>⑭ 女性の視点を踏まえた防災対策の推進</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611658923"/>
                  </a:ext>
                </a:extLst>
              </a:tr>
              <a:tr h="244882">
                <a:tc vMerge="1">
                  <a:txBody>
                    <a:bodyPr/>
                    <a:lstStyle/>
                    <a:p>
                      <a:endParaRPr kumimoji="1" lang="ja-JP" altLang="en-US" dirty="0"/>
                    </a:p>
                  </a:txBody>
                  <a:tcPr/>
                </a:tc>
                <a:tc vMerge="1">
                  <a:txBody>
                    <a:bodyPr/>
                    <a:lstStyle/>
                    <a:p>
                      <a:endParaRPr kumimoji="1" lang="ja-JP" altLang="en-US" dirty="0"/>
                    </a:p>
                  </a:txBody>
                  <a:tcPr/>
                </a:tc>
                <a:tc>
                  <a:txBody>
                    <a:bodyPr/>
                    <a:lstStyle/>
                    <a:p>
                      <a:r>
                        <a:rPr lang="ja-JP" altLang="en-US" sz="1200" b="0" u="none" strike="noStrike" dirty="0">
                          <a:effectLst/>
                          <a:latin typeface="BIZ UDゴシック" panose="020B0400000000000000" pitchFamily="49" charset="-128"/>
                          <a:ea typeface="BIZ UDゴシック" panose="020B0400000000000000" pitchFamily="49" charset="-128"/>
                        </a:rPr>
                        <a:t>⑮ 避難行動の妨げとなる正常性バイアス等の理解の促進</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59720212"/>
                  </a:ext>
                </a:extLst>
              </a:tr>
              <a:tr h="173388">
                <a:tc vMerge="1">
                  <a:txBody>
                    <a:bodyPr/>
                    <a:lstStyle/>
                    <a:p>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ゴシック" panose="020B0400000000000000" pitchFamily="49" charset="-128"/>
                          <a:ea typeface="BIZ UDゴシック" panose="020B0400000000000000" pitchFamily="49" charset="-128"/>
                        </a:rPr>
                        <a:t>令和５年度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ja-JP" altLang="en-US" sz="1200" u="none" strike="noStrike" dirty="0">
                          <a:effectLst/>
                          <a:latin typeface="BIZ UDゴシック" panose="020B0400000000000000" pitchFamily="49" charset="-128"/>
                          <a:ea typeface="BIZ UDゴシック" panose="020B0400000000000000" pitchFamily="49" charset="-128"/>
                        </a:rPr>
                        <a:t>⑯ 地震に関する情報の伝達</a:t>
                      </a:r>
                      <a:r>
                        <a:rPr lang="en-US" altLang="ja-JP" sz="1200" u="none" strike="noStrike" dirty="0">
                          <a:effectLst/>
                          <a:latin typeface="BIZ UDゴシック" panose="020B0400000000000000" pitchFamily="49" charset="-128"/>
                          <a:ea typeface="BIZ UDゴシック" panose="020B0400000000000000" pitchFamily="49" charset="-128"/>
                        </a:rPr>
                        <a:t>(</a:t>
                      </a:r>
                      <a:r>
                        <a:rPr lang="ja-JP" altLang="en-US" sz="1200" u="none" strike="noStrike" dirty="0">
                          <a:effectLst/>
                          <a:latin typeface="BIZ UDゴシック" panose="020B0400000000000000" pitchFamily="49" charset="-128"/>
                          <a:ea typeface="BIZ UDゴシック" panose="020B0400000000000000" pitchFamily="49" charset="-128"/>
                        </a:rPr>
                        <a:t>北海道・三陸沖後発地震注意報、長周期地震動階級</a:t>
                      </a:r>
                      <a:r>
                        <a:rPr lang="en-US" altLang="ja-JP" sz="1200" u="none" strike="noStrike" dirty="0">
                          <a:effectLst/>
                          <a:latin typeface="BIZ UDゴシック" panose="020B0400000000000000" pitchFamily="49" charset="-128"/>
                          <a:ea typeface="BIZ UDゴシック" panose="020B0400000000000000" pitchFamily="49" charset="-128"/>
                        </a:rPr>
                        <a:t>)</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87617614"/>
                  </a:ext>
                </a:extLst>
              </a:tr>
            </a:tbl>
          </a:graphicData>
        </a:graphic>
      </p:graphicFrame>
    </p:spTree>
    <p:extLst>
      <p:ext uri="{BB962C8B-B14F-4D97-AF65-F5344CB8AC3E}">
        <p14:creationId xmlns:p14="http://schemas.microsoft.com/office/powerpoint/2010/main" val="1276376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5C9C749-62E8-DE3C-246A-C48A4E45C766}"/>
              </a:ext>
            </a:extLst>
          </p:cNvPr>
          <p:cNvSpPr>
            <a:spLocks noGrp="1"/>
          </p:cNvSpPr>
          <p:nvPr>
            <p:ph type="sldNum" sz="quarter" idx="12"/>
          </p:nvPr>
        </p:nvSpPr>
        <p:spPr>
          <a:xfrm>
            <a:off x="7586488" y="6434800"/>
            <a:ext cx="2078436" cy="365125"/>
          </a:xfrm>
        </p:spPr>
        <p:txBody>
          <a:bodyPr/>
          <a:lstStyle/>
          <a:p>
            <a:r>
              <a:rPr lang="en-US" altLang="ja-JP" dirty="0"/>
              <a:t>7</a:t>
            </a:r>
            <a:endParaRPr lang="ja-JP" altLang="en-US" dirty="0"/>
          </a:p>
        </p:txBody>
      </p:sp>
      <p:sp>
        <p:nvSpPr>
          <p:cNvPr id="5" name="四角形 150">
            <a:extLst>
              <a:ext uri="{FF2B5EF4-FFF2-40B4-BE49-F238E27FC236}">
                <a16:creationId xmlns:a16="http://schemas.microsoft.com/office/drawing/2014/main" id="{F9DB9CD4-0D85-9AA1-8C83-84AF0F71B8F4}"/>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総則編の改定イメージ①</a:t>
            </a:r>
            <a:endParaRPr kumimoji="1" lang="ja-JP" altLang="en-US" dirty="0">
              <a:solidFill>
                <a:schemeClr val="bg1"/>
              </a:solidFill>
              <a:latin typeface="AR丸ゴシック体E"/>
              <a:ea typeface="AR丸ゴシック体E"/>
            </a:endParaRPr>
          </a:p>
        </p:txBody>
      </p:sp>
      <p:sp>
        <p:nvSpPr>
          <p:cNvPr id="6" name="テキスト 52">
            <a:extLst>
              <a:ext uri="{FF2B5EF4-FFF2-40B4-BE49-F238E27FC236}">
                <a16:creationId xmlns:a16="http://schemas.microsoft.com/office/drawing/2014/main" id="{ADEBCB29-39D0-44EE-517F-A2CEE3507C20}"/>
              </a:ext>
            </a:extLst>
          </p:cNvPr>
          <p:cNvSpPr txBox="1"/>
          <p:nvPr/>
        </p:nvSpPr>
        <p:spPr>
          <a:xfrm>
            <a:off x="699234" y="1172030"/>
            <a:ext cx="8922196" cy="584775"/>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txBody>
          <a:bodyPr wrap="square">
            <a:spAutoFit/>
          </a:bodyPr>
          <a:lstStyle/>
          <a:p>
            <a:pPr>
              <a:defRPr lang="ja-JP" altLang="en-US"/>
            </a:pPr>
            <a:r>
              <a:rPr lang="ja-JP" altLang="en-US" b="1" dirty="0"/>
              <a:t>　</a:t>
            </a:r>
            <a:r>
              <a:rPr lang="ja-JP" altLang="en-US" sz="1400" dirty="0">
                <a:latin typeface="BIZ UDゴシック" panose="020B0400000000000000" pitchFamily="49" charset="-128"/>
                <a:ea typeface="BIZ UDゴシック" panose="020B0400000000000000" pitchFamily="49" charset="-128"/>
              </a:rPr>
              <a:t>すでに役割を終えた記述、必ずしも記載する必要のない項目を整理・削除し、総則全体を</a:t>
            </a:r>
            <a:r>
              <a:rPr lang="ja-JP" altLang="en-US" sz="1400" b="1" dirty="0">
                <a:solidFill>
                  <a:srgbClr val="FF0000"/>
                </a:solidFill>
                <a:latin typeface="BIZ UDゴシック" panose="020B0400000000000000" pitchFamily="49" charset="-128"/>
                <a:ea typeface="BIZ UDゴシック" panose="020B0400000000000000" pitchFamily="49" charset="-128"/>
              </a:rPr>
              <a:t>ボリュームダウンさせた上で簡潔なものとする</a:t>
            </a:r>
            <a:r>
              <a:rPr lang="ja-JP" altLang="en-US" sz="1400" dirty="0">
                <a:latin typeface="BIZ UDゴシック" panose="020B0400000000000000" pitchFamily="49" charset="-128"/>
                <a:ea typeface="BIZ UDゴシック" panose="020B0400000000000000" pitchFamily="49" charset="-128"/>
              </a:rPr>
              <a:t>。</a:t>
            </a:r>
            <a:endParaRPr lang="en-US" altLang="ja-JP" sz="1600" dirty="0"/>
          </a:p>
        </p:txBody>
      </p:sp>
      <p:sp>
        <p:nvSpPr>
          <p:cNvPr id="7" name="四角形: 角を丸くする 6">
            <a:extLst>
              <a:ext uri="{FF2B5EF4-FFF2-40B4-BE49-F238E27FC236}">
                <a16:creationId xmlns:a16="http://schemas.microsoft.com/office/drawing/2014/main" id="{105A0B73-27E2-AE72-1DE2-A720B8182D36}"/>
              </a:ext>
            </a:extLst>
          </p:cNvPr>
          <p:cNvSpPr/>
          <p:nvPr/>
        </p:nvSpPr>
        <p:spPr>
          <a:xfrm>
            <a:off x="272865" y="886204"/>
            <a:ext cx="7704856" cy="325482"/>
          </a:xfrm>
          <a:prstGeom prst="roundRect">
            <a:avLst>
              <a:gd name="adj" fmla="val 49965"/>
            </a:avLst>
          </a:prstGeom>
          <a:solidFill>
            <a:schemeClr val="accent6">
              <a:lumMod val="20000"/>
              <a:lumOff val="80000"/>
            </a:schemeClr>
          </a:solidFill>
          <a:ln>
            <a:solidFill>
              <a:schemeClr val="accent6"/>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lang="ja-JP" altLang="en-US"/>
            </a:pPr>
            <a:r>
              <a:rPr lang="ja-JP" altLang="en-US" sz="2000" b="1" dirty="0">
                <a:solidFill>
                  <a:schemeClr val="tx1"/>
                </a:solidFill>
              </a:rPr>
              <a:t>１ 冗長な記載内容の整理 ➡ 大幅なボリュームダウン</a:t>
            </a:r>
            <a:endParaRPr lang="en-US" altLang="ja-JP" b="1" dirty="0">
              <a:solidFill>
                <a:schemeClr val="tx1"/>
              </a:solidFill>
            </a:endParaRPr>
          </a:p>
        </p:txBody>
      </p:sp>
      <p:sp>
        <p:nvSpPr>
          <p:cNvPr id="9" name="テキスト 52">
            <a:extLst>
              <a:ext uri="{FF2B5EF4-FFF2-40B4-BE49-F238E27FC236}">
                <a16:creationId xmlns:a16="http://schemas.microsoft.com/office/drawing/2014/main" id="{A6E36F6A-61F4-7607-C551-AB5091E3B3E1}"/>
              </a:ext>
            </a:extLst>
          </p:cNvPr>
          <p:cNvSpPr txBox="1"/>
          <p:nvPr/>
        </p:nvSpPr>
        <p:spPr>
          <a:xfrm>
            <a:off x="697141" y="2261849"/>
            <a:ext cx="8922196" cy="584775"/>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txBody>
          <a:bodyPr wrap="square">
            <a:spAutoFit/>
          </a:bodyPr>
          <a:lstStyle/>
          <a:p>
            <a:pPr>
              <a:defRPr lang="ja-JP" altLang="en-US"/>
            </a:pPr>
            <a:r>
              <a:rPr lang="ja-JP" altLang="en-US" b="1" dirty="0"/>
              <a:t>　</a:t>
            </a:r>
            <a:r>
              <a:rPr lang="ja-JP" altLang="en-US" sz="1400" b="1" dirty="0">
                <a:solidFill>
                  <a:srgbClr val="FF0000"/>
                </a:solidFill>
                <a:latin typeface="BIZ UDゴシック" panose="020B0400000000000000" pitchFamily="49" charset="-128"/>
                <a:ea typeface="BIZ UDゴシック" panose="020B0400000000000000" pitchFamily="49" charset="-128"/>
              </a:rPr>
              <a:t>現在、第５次総合振興計画（目標像３、施策３</a:t>
            </a:r>
            <a:r>
              <a:rPr lang="en-US" altLang="ja-JP" sz="1400" b="1" dirty="0">
                <a:solidFill>
                  <a:srgbClr val="FF0000"/>
                </a:solidFill>
                <a:latin typeface="BIZ UDゴシック" panose="020B0400000000000000" pitchFamily="49" charset="-128"/>
                <a:ea typeface="BIZ UDゴシック" panose="020B0400000000000000" pitchFamily="49" charset="-128"/>
              </a:rPr>
              <a:t>-</a:t>
            </a:r>
            <a:r>
              <a:rPr lang="ja-JP" altLang="en-US" sz="1400" b="1" dirty="0">
                <a:solidFill>
                  <a:srgbClr val="FF0000"/>
                </a:solidFill>
                <a:latin typeface="BIZ UDゴシック" panose="020B0400000000000000" pitchFamily="49" charset="-128"/>
                <a:ea typeface="BIZ UDゴシック" panose="020B0400000000000000" pitchFamily="49" charset="-128"/>
              </a:rPr>
              <a:t>１）及び国土強靭化計画（基本目標）との整合は図られていない</a:t>
            </a:r>
            <a:r>
              <a:rPr lang="ja-JP" altLang="en-US" sz="1400" dirty="0">
                <a:latin typeface="BIZ UDゴシック" panose="020B0400000000000000" pitchFamily="49" charset="-128"/>
                <a:ea typeface="BIZ UDゴシック" panose="020B0400000000000000" pitchFamily="49" charset="-128"/>
              </a:rPr>
              <a:t>ため、上位計画に示された施策の方針を踏まえて「基本方針」を定める必要がある。</a:t>
            </a:r>
            <a:endParaRPr lang="en-US" altLang="ja-JP" sz="1600" dirty="0"/>
          </a:p>
        </p:txBody>
      </p:sp>
      <p:sp>
        <p:nvSpPr>
          <p:cNvPr id="15" name="四角形: 角を丸くする 14">
            <a:extLst>
              <a:ext uri="{FF2B5EF4-FFF2-40B4-BE49-F238E27FC236}">
                <a16:creationId xmlns:a16="http://schemas.microsoft.com/office/drawing/2014/main" id="{B8476774-101D-951D-C8B8-05C7D1BC44C8}"/>
              </a:ext>
            </a:extLst>
          </p:cNvPr>
          <p:cNvSpPr/>
          <p:nvPr/>
        </p:nvSpPr>
        <p:spPr>
          <a:xfrm>
            <a:off x="272865" y="1953840"/>
            <a:ext cx="7704856" cy="325482"/>
          </a:xfrm>
          <a:prstGeom prst="roundRect">
            <a:avLst>
              <a:gd name="adj" fmla="val 49965"/>
            </a:avLst>
          </a:prstGeom>
          <a:solidFill>
            <a:schemeClr val="accent6">
              <a:lumMod val="20000"/>
              <a:lumOff val="80000"/>
            </a:schemeClr>
          </a:solidFill>
          <a:ln>
            <a:solidFill>
              <a:schemeClr val="accent6"/>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lang="ja-JP" altLang="en-US"/>
            </a:pPr>
            <a:r>
              <a:rPr lang="ja-JP" altLang="en-US" sz="2000" b="1" dirty="0">
                <a:solidFill>
                  <a:schemeClr val="tx1"/>
                </a:solidFill>
              </a:rPr>
              <a:t>２ 基本方針等について上位計画との整合を図る</a:t>
            </a:r>
            <a:endParaRPr lang="en-US" altLang="ja-JP" sz="2000" b="1" dirty="0">
              <a:solidFill>
                <a:schemeClr val="tx1"/>
              </a:solidFill>
            </a:endParaRPr>
          </a:p>
        </p:txBody>
      </p:sp>
      <p:sp>
        <p:nvSpPr>
          <p:cNvPr id="2" name="テキスト 52">
            <a:extLst>
              <a:ext uri="{FF2B5EF4-FFF2-40B4-BE49-F238E27FC236}">
                <a16:creationId xmlns:a16="http://schemas.microsoft.com/office/drawing/2014/main" id="{42AEBF96-4BFB-1C1D-4ACC-5F15F06BB64B}"/>
              </a:ext>
            </a:extLst>
          </p:cNvPr>
          <p:cNvSpPr txBox="1"/>
          <p:nvPr/>
        </p:nvSpPr>
        <p:spPr>
          <a:xfrm>
            <a:off x="726459" y="4816839"/>
            <a:ext cx="8922196" cy="1615827"/>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txBody>
          <a:bodyPr wrap="square">
            <a:spAutoFit/>
          </a:bodyPr>
          <a:lstStyle/>
          <a:p>
            <a:pPr>
              <a:defRPr lang="ja-JP" altLang="en-US"/>
            </a:pPr>
            <a:r>
              <a:rPr lang="ja-JP" altLang="en-US" b="1" dirty="0"/>
              <a:t>　</a:t>
            </a:r>
            <a:r>
              <a:rPr lang="ja-JP" altLang="en-US" sz="1400" dirty="0">
                <a:latin typeface="BIZ UDゴシック" panose="020B0400000000000000" pitchFamily="49" charset="-128"/>
                <a:ea typeface="BIZ UDゴシック" panose="020B0400000000000000" pitchFamily="49" charset="-128"/>
              </a:rPr>
              <a:t>災害対策基本法第４２条では、「毎年地域防災計画に検討を加え、必要があると認めるときはこれを修正しなければならない」と規定している。</a:t>
            </a:r>
            <a:endParaRPr lang="en-US" altLang="ja-JP" sz="1400" dirty="0">
              <a:latin typeface="BIZ UDゴシック" panose="020B0400000000000000" pitchFamily="49" charset="-128"/>
              <a:ea typeface="BIZ UDゴシック" panose="020B0400000000000000" pitchFamily="49" charset="-128"/>
            </a:endParaRPr>
          </a:p>
          <a:p>
            <a:pPr>
              <a:defRPr lang="ja-JP" altLang="en-US"/>
            </a:pPr>
            <a:r>
              <a:rPr lang="ja-JP" altLang="en-US" sz="1400" dirty="0">
                <a:latin typeface="BIZ UDゴシック" panose="020B0400000000000000" pitchFamily="49" charset="-128"/>
                <a:ea typeface="BIZ UDゴシック" panose="020B0400000000000000" pitchFamily="49" charset="-128"/>
              </a:rPr>
              <a:t>　これは毎年計画を改定することを求める趣旨ではないこと、また、基本方針等については施策実施の根拠となるものであるから、一定期間は修正せずに掲げる必要がある。</a:t>
            </a:r>
            <a:endParaRPr lang="en-US" altLang="ja-JP" sz="1400" dirty="0">
              <a:latin typeface="BIZ UDゴシック" panose="020B0400000000000000" pitchFamily="49" charset="-128"/>
              <a:ea typeface="BIZ UDゴシック" panose="020B0400000000000000" pitchFamily="49" charset="-128"/>
            </a:endParaRPr>
          </a:p>
          <a:p>
            <a:pPr>
              <a:defRPr lang="ja-JP" altLang="en-US"/>
            </a:pPr>
            <a:r>
              <a:rPr lang="ja-JP" altLang="en-US" sz="1400" dirty="0">
                <a:latin typeface="BIZ UDゴシック" panose="020B0400000000000000" pitchFamily="49" charset="-128"/>
                <a:ea typeface="BIZ UDゴシック" panose="020B0400000000000000" pitchFamily="49" charset="-128"/>
              </a:rPr>
              <a:t>　以上のことから、具体的な年限を定めないとしても、</a:t>
            </a:r>
            <a:r>
              <a:rPr lang="ja-JP" altLang="en-US" sz="1400" b="1" dirty="0">
                <a:solidFill>
                  <a:srgbClr val="FF0000"/>
                </a:solidFill>
                <a:latin typeface="BIZ UDゴシック" panose="020B0400000000000000" pitchFamily="49" charset="-128"/>
                <a:ea typeface="BIZ UDゴシック" panose="020B0400000000000000" pitchFamily="49" charset="-128"/>
              </a:rPr>
              <a:t>基本方針等に関しては一定のサイクルで実施・見直しを行うことを明示する。</a:t>
            </a:r>
            <a:endParaRPr lang="en-US" altLang="ja-JP" sz="1400" b="1" dirty="0">
              <a:solidFill>
                <a:srgbClr val="FF0000"/>
              </a:solidFill>
              <a:latin typeface="BIZ UDゴシック" panose="020B0400000000000000" pitchFamily="49" charset="-128"/>
              <a:ea typeface="BIZ UDゴシック" panose="020B0400000000000000" pitchFamily="49" charset="-128"/>
            </a:endParaRPr>
          </a:p>
          <a:p>
            <a:pPr>
              <a:defRPr lang="ja-JP" altLang="en-US"/>
            </a:pPr>
            <a:r>
              <a:rPr lang="ja-JP" altLang="en-US" sz="1100" dirty="0">
                <a:latin typeface="BIZ UDゴシック" panose="020B0400000000000000" pitchFamily="49" charset="-128"/>
                <a:ea typeface="BIZ UDゴシック" panose="020B0400000000000000" pitchFamily="49" charset="-128"/>
              </a:rPr>
              <a:t>（</a:t>
            </a:r>
            <a:r>
              <a:rPr lang="en-US" altLang="ja-JP" sz="1100"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一般的に地域防災計画では計画期間を定めない。これは「防災に関する手順書の集積」という性質によるものである。）</a:t>
            </a:r>
            <a:endParaRPr lang="en-US" altLang="ja-JP" sz="1600" dirty="0"/>
          </a:p>
        </p:txBody>
      </p:sp>
      <p:sp>
        <p:nvSpPr>
          <p:cNvPr id="3" name="テキスト 52">
            <a:extLst>
              <a:ext uri="{FF2B5EF4-FFF2-40B4-BE49-F238E27FC236}">
                <a16:creationId xmlns:a16="http://schemas.microsoft.com/office/drawing/2014/main" id="{BD80BDA3-6757-3EDC-0634-7EC4D753E5A4}"/>
              </a:ext>
            </a:extLst>
          </p:cNvPr>
          <p:cNvSpPr txBox="1"/>
          <p:nvPr/>
        </p:nvSpPr>
        <p:spPr>
          <a:xfrm>
            <a:off x="726459" y="3332352"/>
            <a:ext cx="8922196" cy="1015663"/>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txBody>
          <a:bodyPr wrap="square">
            <a:spAutoFit/>
          </a:bodyPr>
          <a:lstStyle/>
          <a:p>
            <a:pPr>
              <a:defRPr lang="ja-JP" altLang="en-US"/>
            </a:pPr>
            <a:r>
              <a:rPr lang="ja-JP" altLang="en-US" b="1" dirty="0"/>
              <a:t>　</a:t>
            </a:r>
            <a:r>
              <a:rPr lang="ja-JP" altLang="en-US" sz="1400" dirty="0">
                <a:latin typeface="BIZ UDゴシック" panose="020B0400000000000000" pitchFamily="49" charset="-128"/>
                <a:ea typeface="BIZ UDゴシック" panose="020B0400000000000000" pitchFamily="49" charset="-128"/>
              </a:rPr>
              <a:t>災害対策基本法第４２条では、地域防災計画の策定義務と、その内容が県の地域防災計画に抵触するものであってはならない旨が規定されているため、埼玉県が近年行った地域防災計画の改定内容とも整合を図る必要がある。具体的には、</a:t>
            </a:r>
            <a:r>
              <a:rPr lang="ja-JP" altLang="en-US" sz="1400" b="1" dirty="0">
                <a:solidFill>
                  <a:srgbClr val="FF0000"/>
                </a:solidFill>
                <a:latin typeface="BIZ UDゴシック" panose="020B0400000000000000" pitchFamily="49" charset="-128"/>
                <a:ea typeface="BIZ UDゴシック" panose="020B0400000000000000" pitchFamily="49" charset="-128"/>
              </a:rPr>
              <a:t>埼玉県が近年の改正により盛り込んだ「感染症対策」についての方針を総則において定める</a:t>
            </a:r>
            <a:r>
              <a:rPr lang="ja-JP" altLang="en-US" sz="1400" dirty="0">
                <a:latin typeface="BIZ UDゴシック" panose="020B0400000000000000" pitchFamily="49" charset="-128"/>
                <a:ea typeface="BIZ UDゴシック" panose="020B0400000000000000" pitchFamily="49" charset="-128"/>
              </a:rPr>
              <a:t>ものとする。（総則の方針に基づき、以後の各論・マニュアルの見直しに反映させるものとする。）</a:t>
            </a:r>
            <a:endParaRPr lang="en-US" altLang="ja-JP" sz="1600" dirty="0"/>
          </a:p>
        </p:txBody>
      </p:sp>
      <p:sp>
        <p:nvSpPr>
          <p:cNvPr id="8" name="四角形: 角を丸くする 7">
            <a:extLst>
              <a:ext uri="{FF2B5EF4-FFF2-40B4-BE49-F238E27FC236}">
                <a16:creationId xmlns:a16="http://schemas.microsoft.com/office/drawing/2014/main" id="{037AD988-7540-79AE-E765-D85B43B858BC}"/>
              </a:ext>
            </a:extLst>
          </p:cNvPr>
          <p:cNvSpPr/>
          <p:nvPr/>
        </p:nvSpPr>
        <p:spPr>
          <a:xfrm>
            <a:off x="300090" y="3029955"/>
            <a:ext cx="7704856" cy="325482"/>
          </a:xfrm>
          <a:prstGeom prst="roundRect">
            <a:avLst>
              <a:gd name="adj" fmla="val 49965"/>
            </a:avLst>
          </a:prstGeom>
          <a:solidFill>
            <a:schemeClr val="accent6">
              <a:lumMod val="20000"/>
              <a:lumOff val="80000"/>
            </a:schemeClr>
          </a:solidFill>
          <a:ln>
            <a:solidFill>
              <a:schemeClr val="accent6"/>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lang="ja-JP" altLang="en-US"/>
            </a:pPr>
            <a:r>
              <a:rPr lang="ja-JP" altLang="en-US" sz="2000" b="1" dirty="0">
                <a:solidFill>
                  <a:schemeClr val="tx1"/>
                </a:solidFill>
              </a:rPr>
              <a:t>３ 埼玉県地域防災計画との整合を図る</a:t>
            </a:r>
            <a:endParaRPr lang="en-US" altLang="ja-JP" b="1" dirty="0">
              <a:solidFill>
                <a:schemeClr val="tx1"/>
              </a:solidFill>
            </a:endParaRPr>
          </a:p>
        </p:txBody>
      </p:sp>
      <p:sp>
        <p:nvSpPr>
          <p:cNvPr id="10" name="四角形: 角を丸くする 9">
            <a:extLst>
              <a:ext uri="{FF2B5EF4-FFF2-40B4-BE49-F238E27FC236}">
                <a16:creationId xmlns:a16="http://schemas.microsoft.com/office/drawing/2014/main" id="{F621667C-6AF1-5589-49F5-FCB2EF2FA765}"/>
              </a:ext>
            </a:extLst>
          </p:cNvPr>
          <p:cNvSpPr/>
          <p:nvPr/>
        </p:nvSpPr>
        <p:spPr>
          <a:xfrm>
            <a:off x="300090" y="4491357"/>
            <a:ext cx="7704856" cy="325482"/>
          </a:xfrm>
          <a:prstGeom prst="roundRect">
            <a:avLst>
              <a:gd name="adj" fmla="val 49965"/>
            </a:avLst>
          </a:prstGeom>
          <a:solidFill>
            <a:schemeClr val="accent6">
              <a:lumMod val="20000"/>
              <a:lumOff val="80000"/>
            </a:schemeClr>
          </a:solidFill>
          <a:ln>
            <a:solidFill>
              <a:schemeClr val="accent6"/>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lang="ja-JP" altLang="en-US"/>
            </a:pPr>
            <a:r>
              <a:rPr lang="ja-JP" altLang="en-US" sz="2000" b="1" dirty="0">
                <a:solidFill>
                  <a:schemeClr val="tx1"/>
                </a:solidFill>
              </a:rPr>
              <a:t>４ 基本方針等の見直しサイクルについて明示する</a:t>
            </a:r>
            <a:endParaRPr lang="en-US" altLang="ja-JP" sz="2000" b="1" dirty="0">
              <a:solidFill>
                <a:schemeClr val="tx1"/>
              </a:solidFill>
            </a:endParaRPr>
          </a:p>
        </p:txBody>
      </p:sp>
    </p:spTree>
    <p:extLst>
      <p:ext uri="{BB962C8B-B14F-4D97-AF65-F5344CB8AC3E}">
        <p14:creationId xmlns:p14="http://schemas.microsoft.com/office/powerpoint/2010/main" val="2536290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四角形: 角を丸くする 13">
            <a:extLst>
              <a:ext uri="{FF2B5EF4-FFF2-40B4-BE49-F238E27FC236}">
                <a16:creationId xmlns:a16="http://schemas.microsoft.com/office/drawing/2014/main" id="{19EA84CC-D2A4-E322-B2C8-B110F7205604}"/>
              </a:ext>
            </a:extLst>
          </p:cNvPr>
          <p:cNvSpPr/>
          <p:nvPr/>
        </p:nvSpPr>
        <p:spPr>
          <a:xfrm>
            <a:off x="697141" y="1172833"/>
            <a:ext cx="4356484" cy="2783654"/>
          </a:xfrm>
          <a:prstGeom prst="roundRect">
            <a:avLst>
              <a:gd name="adj" fmla="val 9844"/>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b="1" u="sng" dirty="0">
              <a:solidFill>
                <a:schemeClr val="accent5"/>
              </a:solidFill>
              <a:latin typeface="BIZ UDゴシック" panose="020B0400000000000000" pitchFamily="49" charset="-128"/>
              <a:ea typeface="BIZ UDゴシック" panose="020B0400000000000000" pitchFamily="49" charset="-128"/>
            </a:endParaRPr>
          </a:p>
          <a:p>
            <a:endParaRPr lang="en-US" altLang="ja-JP" b="1" u="sng" dirty="0">
              <a:solidFill>
                <a:schemeClr val="accent5"/>
              </a:solidFill>
              <a:latin typeface="BIZ UDゴシック" panose="020B0400000000000000" pitchFamily="49" charset="-128"/>
              <a:ea typeface="BIZ UDゴシック" panose="020B0400000000000000" pitchFamily="49" charset="-128"/>
            </a:endParaRPr>
          </a:p>
          <a:p>
            <a:endParaRPr lang="en-US" altLang="ja-JP" b="1" u="sng" dirty="0">
              <a:solidFill>
                <a:schemeClr val="accent5"/>
              </a:solidFill>
              <a:latin typeface="BIZ UDゴシック" panose="020B0400000000000000" pitchFamily="49" charset="-128"/>
              <a:ea typeface="BIZ UDゴシック" panose="020B0400000000000000" pitchFamily="49" charset="-128"/>
            </a:endParaRPr>
          </a:p>
          <a:p>
            <a:r>
              <a:rPr kumimoji="1" lang="ja-JP" altLang="en-US" b="1" u="sng" dirty="0">
                <a:solidFill>
                  <a:schemeClr val="accent5"/>
                </a:solidFill>
                <a:latin typeface="BIZ UDゴシック" panose="020B0400000000000000" pitchFamily="49" charset="-128"/>
                <a:ea typeface="BIZ UDゴシック" panose="020B0400000000000000" pitchFamily="49" charset="-128"/>
              </a:rPr>
              <a:t>基本方針</a:t>
            </a:r>
            <a:r>
              <a:rPr kumimoji="1" lang="ja-JP" altLang="en-US" sz="1600" u="sng" dirty="0">
                <a:solidFill>
                  <a:schemeClr val="tx1"/>
                </a:solidFill>
                <a:latin typeface="BIZ UDゴシック" panose="020B0400000000000000" pitchFamily="49" charset="-128"/>
                <a:ea typeface="BIZ UDゴシック" panose="020B0400000000000000" pitchFamily="49" charset="-128"/>
              </a:rPr>
              <a:t>（要約）</a:t>
            </a:r>
            <a:endParaRPr kumimoji="1" lang="en-US" altLang="ja-JP" sz="1600" u="sng" dirty="0">
              <a:solidFill>
                <a:schemeClr val="tx1"/>
              </a:solidFill>
              <a:latin typeface="BIZ UDゴシック" panose="020B0400000000000000" pitchFamily="49" charset="-128"/>
              <a:ea typeface="BIZ UDゴシック" panose="020B0400000000000000" pitchFamily="49" charset="-128"/>
            </a:endParaRPr>
          </a:p>
          <a:p>
            <a:r>
              <a:rPr lang="ja-JP" altLang="en-US" sz="1400" dirty="0">
                <a:solidFill>
                  <a:schemeClr val="tx1"/>
                </a:solidFill>
                <a:latin typeface="BIZ UDゴシック" panose="020B0400000000000000" pitchFamily="49" charset="-128"/>
                <a:ea typeface="BIZ UDゴシック" panose="020B0400000000000000" pitchFamily="49" charset="-128"/>
              </a:rPr>
              <a:t>⑴　</a:t>
            </a:r>
            <a:r>
              <a:rPr lang="ja-JP" altLang="en-US" sz="1400" b="1" dirty="0">
                <a:solidFill>
                  <a:srgbClr val="FF0000"/>
                </a:solidFill>
                <a:latin typeface="BIZ UDゴシック" panose="020B0400000000000000" pitchFamily="49" charset="-128"/>
                <a:ea typeface="BIZ UDゴシック" panose="020B0400000000000000" pitchFamily="49" charset="-128"/>
              </a:rPr>
              <a:t>計画を策定</a:t>
            </a:r>
            <a:r>
              <a:rPr lang="ja-JP" altLang="en-US" sz="1400" dirty="0">
                <a:solidFill>
                  <a:schemeClr val="tx1"/>
                </a:solidFill>
                <a:latin typeface="BIZ UDゴシック" panose="020B0400000000000000" pitchFamily="49" charset="-128"/>
                <a:ea typeface="BIZ UDゴシック" panose="020B0400000000000000" pitchFamily="49" charset="-128"/>
              </a:rPr>
              <a:t>すること</a:t>
            </a:r>
            <a:endParaRPr lang="en-US" altLang="ja-JP" sz="1400" dirty="0">
              <a:solidFill>
                <a:schemeClr val="tx1"/>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solidFill>
                <a:latin typeface="BIZ UDゴシック" panose="020B0400000000000000" pitchFamily="49" charset="-128"/>
                <a:ea typeface="BIZ UDゴシック" panose="020B0400000000000000" pitchFamily="49" charset="-128"/>
              </a:rPr>
              <a:t>⑵　災害に強いまちづくりを推進するための</a:t>
            </a:r>
            <a:r>
              <a:rPr kumimoji="1" lang="ja-JP" altLang="en-US" sz="1400" b="1" dirty="0">
                <a:solidFill>
                  <a:srgbClr val="FF0000"/>
                </a:solidFill>
                <a:latin typeface="BIZ UDゴシック" panose="020B0400000000000000" pitchFamily="49" charset="-128"/>
                <a:ea typeface="BIZ UDゴシック" panose="020B0400000000000000" pitchFamily="49" charset="-128"/>
              </a:rPr>
              <a:t>方針</a:t>
            </a:r>
            <a:endParaRPr kumimoji="1" lang="en-US" altLang="ja-JP" sz="1400" b="1" dirty="0">
              <a:solidFill>
                <a:srgbClr val="FF0000"/>
              </a:solidFill>
              <a:latin typeface="BIZ UDゴシック" panose="020B0400000000000000" pitchFamily="49" charset="-128"/>
              <a:ea typeface="BIZ UDゴシック" panose="020B0400000000000000" pitchFamily="49" charset="-128"/>
            </a:endParaRPr>
          </a:p>
          <a:p>
            <a:r>
              <a:rPr lang="ja-JP" altLang="en-US" sz="1400" b="1" dirty="0">
                <a:solidFill>
                  <a:srgbClr val="FF0000"/>
                </a:solidFill>
                <a:latin typeface="BIZ UDゴシック" panose="020B0400000000000000" pitchFamily="49" charset="-128"/>
                <a:ea typeface="BIZ UDゴシック" panose="020B0400000000000000" pitchFamily="49" charset="-128"/>
              </a:rPr>
              <a:t>　</a:t>
            </a:r>
            <a:r>
              <a:rPr kumimoji="1" lang="ja-JP" altLang="en-US" sz="1400" b="1" dirty="0">
                <a:solidFill>
                  <a:srgbClr val="FF0000"/>
                </a:solidFill>
                <a:latin typeface="BIZ UDゴシック" panose="020B0400000000000000" pitchFamily="49" charset="-128"/>
                <a:ea typeface="BIZ UDゴシック" panose="020B0400000000000000" pitchFamily="49" charset="-128"/>
              </a:rPr>
              <a:t>を示す</a:t>
            </a:r>
            <a:r>
              <a:rPr kumimoji="1" lang="ja-JP" altLang="en-US" sz="1400" dirty="0">
                <a:solidFill>
                  <a:schemeClr val="tx1"/>
                </a:solidFill>
                <a:latin typeface="BIZ UDゴシック" panose="020B0400000000000000" pitchFamily="49" charset="-128"/>
                <a:ea typeface="BIZ UDゴシック" panose="020B0400000000000000" pitchFamily="49" charset="-128"/>
              </a:rPr>
              <a:t>こと</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lang="ja-JP" altLang="en-US" sz="1400" dirty="0">
                <a:solidFill>
                  <a:schemeClr val="tx1"/>
                </a:solidFill>
                <a:latin typeface="BIZ UDゴシック" panose="020B0400000000000000" pitchFamily="49" charset="-128"/>
                <a:ea typeface="BIZ UDゴシック" panose="020B0400000000000000" pitchFamily="49" charset="-128"/>
              </a:rPr>
              <a:t>⑶　他の</a:t>
            </a:r>
            <a:r>
              <a:rPr lang="ja-JP" altLang="en-US" sz="1400" b="1" dirty="0">
                <a:solidFill>
                  <a:srgbClr val="FF0000"/>
                </a:solidFill>
                <a:latin typeface="BIZ UDゴシック" panose="020B0400000000000000" pitchFamily="49" charset="-128"/>
                <a:ea typeface="BIZ UDゴシック" panose="020B0400000000000000" pitchFamily="49" charset="-128"/>
              </a:rPr>
              <a:t>計画及び法令等との整合</a:t>
            </a:r>
            <a:r>
              <a:rPr lang="ja-JP" altLang="en-US" sz="1400" dirty="0">
                <a:solidFill>
                  <a:schemeClr val="tx1"/>
                </a:solidFill>
                <a:latin typeface="BIZ UDゴシック" panose="020B0400000000000000" pitchFamily="49" charset="-128"/>
                <a:ea typeface="BIZ UDゴシック" panose="020B0400000000000000" pitchFamily="49" charset="-128"/>
              </a:rPr>
              <a:t>を図ること</a:t>
            </a:r>
            <a:endParaRPr lang="en-US" altLang="ja-JP" sz="1400" dirty="0">
              <a:solidFill>
                <a:schemeClr val="tx1"/>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solidFill>
                <a:latin typeface="BIZ UDゴシック" panose="020B0400000000000000" pitchFamily="49" charset="-128"/>
                <a:ea typeface="BIZ UDゴシック" panose="020B0400000000000000" pitchFamily="49" charset="-128"/>
              </a:rPr>
              <a:t>⑷　</a:t>
            </a:r>
            <a:r>
              <a:rPr kumimoji="1" lang="ja-JP" altLang="en-US" sz="1400" b="1" dirty="0">
                <a:solidFill>
                  <a:srgbClr val="FF0000"/>
                </a:solidFill>
                <a:latin typeface="BIZ UDゴシック" panose="020B0400000000000000" pitchFamily="49" charset="-128"/>
                <a:ea typeface="BIZ UDゴシック" panose="020B0400000000000000" pitchFamily="49" charset="-128"/>
              </a:rPr>
              <a:t>担当部課等を明示</a:t>
            </a:r>
            <a:r>
              <a:rPr kumimoji="1" lang="ja-JP" altLang="en-US" sz="1400" dirty="0">
                <a:solidFill>
                  <a:schemeClr val="tx1"/>
                </a:solidFill>
                <a:latin typeface="BIZ UDゴシック" panose="020B0400000000000000" pitchFamily="49" charset="-128"/>
                <a:ea typeface="BIZ UDゴシック" panose="020B0400000000000000" pitchFamily="49" charset="-128"/>
              </a:rPr>
              <a:t>する事</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9" name="四角形: 角を丸くする 8">
            <a:extLst>
              <a:ext uri="{FF2B5EF4-FFF2-40B4-BE49-F238E27FC236}">
                <a16:creationId xmlns:a16="http://schemas.microsoft.com/office/drawing/2014/main" id="{3FA4121A-D21A-A87C-B7DA-7E2F7DC5B406}"/>
              </a:ext>
            </a:extLst>
          </p:cNvPr>
          <p:cNvSpPr/>
          <p:nvPr/>
        </p:nvSpPr>
        <p:spPr>
          <a:xfrm>
            <a:off x="5169024" y="1160748"/>
            <a:ext cx="4356484" cy="2807952"/>
          </a:xfrm>
          <a:prstGeom prst="roundRect">
            <a:avLst>
              <a:gd name="adj" fmla="val 9224"/>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b="1" u="sng" dirty="0">
              <a:solidFill>
                <a:schemeClr val="accent5"/>
              </a:solidFill>
              <a:latin typeface="BIZ UDゴシック" panose="020B0400000000000000" pitchFamily="49" charset="-128"/>
              <a:ea typeface="BIZ UDゴシック" panose="020B0400000000000000" pitchFamily="49" charset="-128"/>
            </a:endParaRPr>
          </a:p>
          <a:p>
            <a:endParaRPr lang="en-US" altLang="ja-JP" b="1" u="sng" dirty="0">
              <a:solidFill>
                <a:schemeClr val="accent5"/>
              </a:solidFill>
              <a:latin typeface="BIZ UDゴシック" panose="020B0400000000000000" pitchFamily="49" charset="-128"/>
              <a:ea typeface="BIZ UDゴシック" panose="020B0400000000000000" pitchFamily="49" charset="-128"/>
            </a:endParaRPr>
          </a:p>
          <a:p>
            <a:r>
              <a:rPr kumimoji="1" lang="ja-JP" altLang="en-US" b="1" u="sng" dirty="0">
                <a:solidFill>
                  <a:schemeClr val="accent5"/>
                </a:solidFill>
                <a:latin typeface="BIZ UDゴシック" panose="020B0400000000000000" pitchFamily="49" charset="-128"/>
                <a:ea typeface="BIZ UDゴシック" panose="020B0400000000000000" pitchFamily="49" charset="-128"/>
              </a:rPr>
              <a:t>防災目標</a:t>
            </a:r>
            <a:r>
              <a:rPr kumimoji="1" lang="ja-JP" altLang="en-US" sz="1600" u="sng" dirty="0">
                <a:solidFill>
                  <a:schemeClr val="tx1"/>
                </a:solidFill>
                <a:latin typeface="BIZ UDゴシック" panose="020B0400000000000000" pitchFamily="49" charset="-128"/>
                <a:ea typeface="BIZ UDゴシック" panose="020B0400000000000000" pitchFamily="49" charset="-128"/>
              </a:rPr>
              <a:t>（要約）</a:t>
            </a:r>
            <a:endParaRPr kumimoji="1" lang="en-US" altLang="ja-JP" sz="1600" u="sng" dirty="0">
              <a:solidFill>
                <a:schemeClr val="tx1"/>
              </a:solidFill>
              <a:latin typeface="BIZ UDゴシック" panose="020B0400000000000000" pitchFamily="49" charset="-128"/>
              <a:ea typeface="BIZ UDゴシック" panose="020B0400000000000000" pitchFamily="49" charset="-128"/>
            </a:endParaRPr>
          </a:p>
          <a:p>
            <a:r>
              <a:rPr lang="ja-JP" altLang="en-US" sz="1400" dirty="0">
                <a:solidFill>
                  <a:schemeClr val="tx1"/>
                </a:solidFill>
                <a:latin typeface="BIZ UDゴシック" panose="020B0400000000000000" pitchFamily="49" charset="-128"/>
                <a:ea typeface="BIZ UDゴシック" panose="020B0400000000000000" pitchFamily="49" charset="-128"/>
              </a:rPr>
              <a:t>⑴　基本理念</a:t>
            </a:r>
            <a:endParaRPr lang="en-US" altLang="ja-JP" sz="1400" dirty="0">
              <a:solidFill>
                <a:schemeClr val="tx1"/>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solidFill>
                <a:latin typeface="BIZ UDゴシック" panose="020B0400000000000000" pitchFamily="49" charset="-128"/>
                <a:ea typeface="BIZ UDゴシック" panose="020B0400000000000000" pitchFamily="49" charset="-128"/>
              </a:rPr>
              <a:t>　「みどりと人間の自然な調和が保たれ、人間の</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lang="ja-JP" altLang="en-US" sz="1400" dirty="0">
                <a:solidFill>
                  <a:schemeClr val="tx1"/>
                </a:solidFill>
                <a:latin typeface="BIZ UDゴシック" panose="020B0400000000000000" pitchFamily="49" charset="-128"/>
                <a:ea typeface="BIZ UDゴシック" panose="020B0400000000000000" pitchFamily="49" charset="-128"/>
              </a:rPr>
              <a:t>　</a:t>
            </a:r>
            <a:r>
              <a:rPr kumimoji="1" lang="ja-JP" altLang="en-US" sz="1400" dirty="0">
                <a:solidFill>
                  <a:schemeClr val="tx1"/>
                </a:solidFill>
                <a:latin typeface="BIZ UDゴシック" panose="020B0400000000000000" pitchFamily="49" charset="-128"/>
                <a:ea typeface="BIZ UDゴシック" panose="020B0400000000000000" pitchFamily="49" charset="-128"/>
              </a:rPr>
              <a:t>生命が息づく豊かなまちの創出及び災害に強い</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lang="ja-JP" altLang="en-US" sz="1400" dirty="0">
                <a:solidFill>
                  <a:schemeClr val="tx1"/>
                </a:solidFill>
                <a:latin typeface="BIZ UDゴシック" panose="020B0400000000000000" pitchFamily="49" charset="-128"/>
                <a:ea typeface="BIZ UDゴシック" panose="020B0400000000000000" pitchFamily="49" charset="-128"/>
              </a:rPr>
              <a:t>　</a:t>
            </a:r>
            <a:r>
              <a:rPr kumimoji="1" lang="ja-JP" altLang="en-US" sz="1400" dirty="0">
                <a:solidFill>
                  <a:schemeClr val="tx1"/>
                </a:solidFill>
                <a:latin typeface="BIZ UDゴシック" panose="020B0400000000000000" pitchFamily="49" charset="-128"/>
                <a:ea typeface="BIZ UDゴシック" panose="020B0400000000000000" pitchFamily="49" charset="-128"/>
              </a:rPr>
              <a:t>安心して生活できるまちの創出」</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solidFill>
                <a:latin typeface="BIZ UDゴシック" panose="020B0400000000000000" pitchFamily="49" charset="-128"/>
                <a:ea typeface="BIZ UDゴシック" panose="020B0400000000000000" pitchFamily="49" charset="-128"/>
              </a:rPr>
              <a:t>⑵　基本目標</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lang="ja-JP" altLang="en-US" sz="1400" dirty="0">
                <a:solidFill>
                  <a:schemeClr val="tx1"/>
                </a:solidFill>
                <a:latin typeface="BIZ UDゴシック" panose="020B0400000000000000" pitchFamily="49" charset="-128"/>
                <a:ea typeface="BIZ UDゴシック" panose="020B0400000000000000" pitchFamily="49" charset="-128"/>
              </a:rPr>
              <a:t>　①　災害に強い防災体制の確立</a:t>
            </a:r>
            <a:endParaRPr lang="en-US" altLang="ja-JP" sz="1400" dirty="0">
              <a:solidFill>
                <a:schemeClr val="tx1"/>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solidFill>
                <a:latin typeface="BIZ UDゴシック" panose="020B0400000000000000" pitchFamily="49" charset="-128"/>
                <a:ea typeface="BIZ UDゴシック" panose="020B0400000000000000" pitchFamily="49" charset="-128"/>
              </a:rPr>
              <a:t>　②　災害に強い市民の育成</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lang="ja-JP" altLang="en-US" sz="1400" dirty="0">
                <a:solidFill>
                  <a:schemeClr val="tx1"/>
                </a:solidFill>
                <a:latin typeface="BIZ UDゴシック" panose="020B0400000000000000" pitchFamily="49" charset="-128"/>
                <a:ea typeface="BIZ UDゴシック" panose="020B0400000000000000" pitchFamily="49" charset="-128"/>
              </a:rPr>
              <a:t>　③　災害に強い防災都市構造</a:t>
            </a:r>
            <a:endParaRPr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3" name="テキスト 52">
            <a:extLst>
              <a:ext uri="{FF2B5EF4-FFF2-40B4-BE49-F238E27FC236}">
                <a16:creationId xmlns:a16="http://schemas.microsoft.com/office/drawing/2014/main" id="{FEEC10DF-9268-6B1A-682E-91F7ABF8D102}"/>
              </a:ext>
            </a:extLst>
          </p:cNvPr>
          <p:cNvSpPr txBox="1"/>
          <p:nvPr/>
        </p:nvSpPr>
        <p:spPr>
          <a:xfrm>
            <a:off x="708296" y="4669948"/>
            <a:ext cx="8922196" cy="369332"/>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txBody>
          <a:bodyPr wrap="square">
            <a:spAutoFit/>
          </a:bodyPr>
          <a:lstStyle/>
          <a:p>
            <a:pPr>
              <a:defRPr lang="ja-JP" altLang="en-US"/>
            </a:pPr>
            <a:r>
              <a:rPr lang="ja-JP" altLang="en-US" b="1" dirty="0"/>
              <a:t>　</a:t>
            </a:r>
            <a:r>
              <a:rPr lang="ja-JP" altLang="en-US" sz="1400" b="1" dirty="0">
                <a:latin typeface="BIZ UDゴシック" panose="020B0400000000000000" pitchFamily="49" charset="-128"/>
                <a:ea typeface="BIZ UDゴシック" panose="020B0400000000000000" pitchFamily="49" charset="-128"/>
              </a:rPr>
              <a:t>総則において定める基本方針は、施策の目的と目標が明確になるよう、簡潔に箇条書きで記載する</a:t>
            </a:r>
            <a:endParaRPr lang="en-US" altLang="ja-JP" sz="1400" dirty="0">
              <a:latin typeface="BIZ UDゴシック" panose="020B0400000000000000" pitchFamily="49" charset="-128"/>
              <a:ea typeface="BIZ UDゴシック" panose="020B0400000000000000" pitchFamily="49" charset="-128"/>
            </a:endParaRPr>
          </a:p>
        </p:txBody>
      </p:sp>
      <p:sp>
        <p:nvSpPr>
          <p:cNvPr id="4" name="スライド番号プレースホルダー 3">
            <a:extLst>
              <a:ext uri="{FF2B5EF4-FFF2-40B4-BE49-F238E27FC236}">
                <a16:creationId xmlns:a16="http://schemas.microsoft.com/office/drawing/2014/main" id="{95C9C749-62E8-DE3C-246A-C48A4E45C766}"/>
              </a:ext>
            </a:extLst>
          </p:cNvPr>
          <p:cNvSpPr>
            <a:spLocks noGrp="1"/>
          </p:cNvSpPr>
          <p:nvPr>
            <p:ph type="sldNum" sz="quarter" idx="12"/>
          </p:nvPr>
        </p:nvSpPr>
        <p:spPr>
          <a:xfrm>
            <a:off x="7552056" y="6353770"/>
            <a:ext cx="2078436" cy="365125"/>
          </a:xfrm>
        </p:spPr>
        <p:txBody>
          <a:bodyPr/>
          <a:lstStyle/>
          <a:p>
            <a:r>
              <a:rPr lang="en-US" altLang="ja-JP" dirty="0"/>
              <a:t>8</a:t>
            </a:r>
            <a:endParaRPr lang="ja-JP" altLang="en-US" dirty="0"/>
          </a:p>
        </p:txBody>
      </p:sp>
      <p:sp>
        <p:nvSpPr>
          <p:cNvPr id="5" name="四角形 150">
            <a:extLst>
              <a:ext uri="{FF2B5EF4-FFF2-40B4-BE49-F238E27FC236}">
                <a16:creationId xmlns:a16="http://schemas.microsoft.com/office/drawing/2014/main" id="{F9DB9CD4-0D85-9AA1-8C83-84AF0F71B8F4}"/>
              </a:ext>
            </a:extLst>
          </p:cNvPr>
          <p:cNvSpPr>
            <a:spLocks noGrp="1"/>
          </p:cNvSpPr>
          <p:nvPr>
            <p:ph type="title"/>
          </p:nvPr>
        </p:nvSpPr>
        <p:spPr>
          <a:xfrm>
            <a:off x="272865" y="189000"/>
            <a:ext cx="9357627" cy="635139"/>
          </a:xfrm>
          <a:prstGeom prst="rect">
            <a:avLst/>
          </a:prstGeom>
          <a:solidFill>
            <a:schemeClr val="accent6">
              <a:lumMod val="75000"/>
            </a:schemeClr>
          </a:solidFill>
          <a:ln>
            <a:solidFill>
              <a:schemeClr val="tx1"/>
            </a:solidFill>
          </a:ln>
        </p:spPr>
        <p:txBody>
          <a:bodyPr>
            <a:normAutofit/>
          </a:bodyPr>
          <a:lstStyle/>
          <a:p>
            <a:pPr algn="l"/>
            <a:r>
              <a:rPr lang="ja-JP" altLang="en-US" sz="2800" dirty="0">
                <a:solidFill>
                  <a:schemeClr val="bg1"/>
                </a:solidFill>
                <a:latin typeface="AR丸ゴシック体E"/>
                <a:ea typeface="AR丸ゴシック体E"/>
              </a:rPr>
              <a:t>総則編の改定イメージ②</a:t>
            </a:r>
            <a:endParaRPr kumimoji="1" lang="ja-JP" altLang="en-US" dirty="0">
              <a:solidFill>
                <a:schemeClr val="bg1"/>
              </a:solidFill>
              <a:latin typeface="AR丸ゴシック体E"/>
              <a:ea typeface="AR丸ゴシック体E"/>
            </a:endParaRPr>
          </a:p>
        </p:txBody>
      </p:sp>
      <p:sp>
        <p:nvSpPr>
          <p:cNvPr id="12" name="四角形: 角を丸くする 11">
            <a:extLst>
              <a:ext uri="{FF2B5EF4-FFF2-40B4-BE49-F238E27FC236}">
                <a16:creationId xmlns:a16="http://schemas.microsoft.com/office/drawing/2014/main" id="{FDEB27D6-2DC1-D5D7-15ED-446A475DC3C1}"/>
              </a:ext>
            </a:extLst>
          </p:cNvPr>
          <p:cNvSpPr/>
          <p:nvPr/>
        </p:nvSpPr>
        <p:spPr>
          <a:xfrm>
            <a:off x="272865" y="4365104"/>
            <a:ext cx="7704856" cy="325482"/>
          </a:xfrm>
          <a:prstGeom prst="roundRect">
            <a:avLst>
              <a:gd name="adj" fmla="val 49965"/>
            </a:avLst>
          </a:prstGeom>
          <a:solidFill>
            <a:schemeClr val="accent2">
              <a:lumMod val="20000"/>
              <a:lumOff val="80000"/>
            </a:schemeClr>
          </a:solidFill>
          <a:ln>
            <a:solidFill>
              <a:srgbClr val="FF0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lang="ja-JP" altLang="en-US"/>
            </a:pPr>
            <a:r>
              <a:rPr lang="ja-JP" altLang="en-US" sz="2000" b="1" dirty="0">
                <a:solidFill>
                  <a:schemeClr val="tx1"/>
                </a:solidFill>
              </a:rPr>
              <a:t>６ 基本方針等のイメージ</a:t>
            </a:r>
            <a:endParaRPr lang="en-US" altLang="ja-JP" sz="2000" b="1" dirty="0">
              <a:solidFill>
                <a:schemeClr val="tx1"/>
              </a:solidFill>
            </a:endParaRPr>
          </a:p>
        </p:txBody>
      </p:sp>
      <p:sp>
        <p:nvSpPr>
          <p:cNvPr id="8" name="四角形: 角を丸くする 7">
            <a:extLst>
              <a:ext uri="{FF2B5EF4-FFF2-40B4-BE49-F238E27FC236}">
                <a16:creationId xmlns:a16="http://schemas.microsoft.com/office/drawing/2014/main" id="{BB96ABFC-EA03-2774-A03D-C3CA8F274796}"/>
              </a:ext>
            </a:extLst>
          </p:cNvPr>
          <p:cNvSpPr/>
          <p:nvPr/>
        </p:nvSpPr>
        <p:spPr>
          <a:xfrm>
            <a:off x="708296" y="5319499"/>
            <a:ext cx="4172696" cy="325482"/>
          </a:xfrm>
          <a:prstGeom prst="roundRect">
            <a:avLst>
              <a:gd name="adj" fmla="val 49965"/>
            </a:avLst>
          </a:prstGeom>
          <a:solidFill>
            <a:srgbClr val="FFFF00"/>
          </a:solidFill>
          <a:ln>
            <a:solidFill>
              <a:srgbClr val="FF0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lang="ja-JP" altLang="en-US"/>
            </a:pPr>
            <a:r>
              <a:rPr lang="ja-JP" altLang="en-US" sz="2000" b="1" dirty="0">
                <a:solidFill>
                  <a:schemeClr val="tx1"/>
                </a:solidFill>
              </a:rPr>
              <a:t>市民自助力（地区防災力）の向上</a:t>
            </a:r>
            <a:endParaRPr lang="en-US" altLang="ja-JP" sz="2000" b="1" dirty="0">
              <a:solidFill>
                <a:schemeClr val="tx1"/>
              </a:solidFill>
            </a:endParaRPr>
          </a:p>
        </p:txBody>
      </p:sp>
      <p:sp>
        <p:nvSpPr>
          <p:cNvPr id="10" name="四角形: 角を丸くする 9">
            <a:extLst>
              <a:ext uri="{FF2B5EF4-FFF2-40B4-BE49-F238E27FC236}">
                <a16:creationId xmlns:a16="http://schemas.microsoft.com/office/drawing/2014/main" id="{EE0C1D4E-0001-EEB1-6768-C2A61421D3C2}"/>
              </a:ext>
            </a:extLst>
          </p:cNvPr>
          <p:cNvSpPr/>
          <p:nvPr/>
        </p:nvSpPr>
        <p:spPr>
          <a:xfrm>
            <a:off x="708296" y="5725331"/>
            <a:ext cx="5648860" cy="325482"/>
          </a:xfrm>
          <a:prstGeom prst="roundRect">
            <a:avLst>
              <a:gd name="adj" fmla="val 49965"/>
            </a:avLst>
          </a:prstGeom>
          <a:solidFill>
            <a:srgbClr val="FFFF00"/>
          </a:solidFill>
          <a:ln>
            <a:solidFill>
              <a:srgbClr val="FF0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lang="ja-JP" altLang="en-US"/>
            </a:pPr>
            <a:r>
              <a:rPr lang="ja-JP" altLang="en-US" sz="2000" b="1" dirty="0">
                <a:solidFill>
                  <a:schemeClr val="tx1"/>
                </a:solidFill>
              </a:rPr>
              <a:t>地域医療と災害医療の効果的な連携体制の構築</a:t>
            </a:r>
            <a:endParaRPr lang="en-US" altLang="ja-JP" sz="2000" b="1" dirty="0">
              <a:solidFill>
                <a:schemeClr val="tx1"/>
              </a:solidFill>
            </a:endParaRPr>
          </a:p>
        </p:txBody>
      </p:sp>
      <p:sp>
        <p:nvSpPr>
          <p:cNvPr id="11" name="四角形: 角を丸くする 10">
            <a:extLst>
              <a:ext uri="{FF2B5EF4-FFF2-40B4-BE49-F238E27FC236}">
                <a16:creationId xmlns:a16="http://schemas.microsoft.com/office/drawing/2014/main" id="{6BC2AB51-87B7-2EB2-D75A-1EEFC26FA281}"/>
              </a:ext>
            </a:extLst>
          </p:cNvPr>
          <p:cNvSpPr/>
          <p:nvPr/>
        </p:nvSpPr>
        <p:spPr>
          <a:xfrm>
            <a:off x="708632" y="6131163"/>
            <a:ext cx="3488284" cy="325482"/>
          </a:xfrm>
          <a:prstGeom prst="roundRect">
            <a:avLst>
              <a:gd name="adj" fmla="val 49965"/>
            </a:avLst>
          </a:prstGeom>
          <a:solidFill>
            <a:srgbClr val="FFFF00"/>
          </a:solidFill>
          <a:ln>
            <a:solidFill>
              <a:srgbClr val="FF0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lang="ja-JP" altLang="en-US"/>
            </a:pPr>
            <a:r>
              <a:rPr lang="ja-JP" altLang="en-US" sz="2000" b="1" dirty="0">
                <a:solidFill>
                  <a:schemeClr val="tx1"/>
                </a:solidFill>
              </a:rPr>
              <a:t>防災情報のデジタル化</a:t>
            </a:r>
            <a:endParaRPr lang="en-US" altLang="ja-JP" sz="2000" b="1" dirty="0">
              <a:solidFill>
                <a:schemeClr val="tx1"/>
              </a:solidFill>
            </a:endParaRPr>
          </a:p>
        </p:txBody>
      </p:sp>
      <p:sp>
        <p:nvSpPr>
          <p:cNvPr id="17" name="四角形: 角を丸くする 16">
            <a:extLst>
              <a:ext uri="{FF2B5EF4-FFF2-40B4-BE49-F238E27FC236}">
                <a16:creationId xmlns:a16="http://schemas.microsoft.com/office/drawing/2014/main" id="{8584B973-CB4A-0AAA-4470-81CFB125BE5D}"/>
              </a:ext>
            </a:extLst>
          </p:cNvPr>
          <p:cNvSpPr/>
          <p:nvPr/>
        </p:nvSpPr>
        <p:spPr>
          <a:xfrm>
            <a:off x="4951678" y="5319499"/>
            <a:ext cx="3709548" cy="325482"/>
          </a:xfrm>
          <a:prstGeom prst="roundRect">
            <a:avLst>
              <a:gd name="adj" fmla="val 49965"/>
            </a:avLst>
          </a:prstGeom>
          <a:solidFill>
            <a:srgbClr val="FFFF00"/>
          </a:solidFill>
          <a:ln>
            <a:solidFill>
              <a:srgbClr val="FF0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lang="ja-JP" altLang="en-US"/>
            </a:pPr>
            <a:r>
              <a:rPr lang="ja-JP" altLang="en-US" sz="2000" b="1" dirty="0">
                <a:solidFill>
                  <a:schemeClr val="tx1"/>
                </a:solidFill>
              </a:rPr>
              <a:t>災害対応のための組織力強化</a:t>
            </a:r>
            <a:endParaRPr lang="en-US" altLang="ja-JP" sz="2000" b="1" dirty="0">
              <a:solidFill>
                <a:schemeClr val="tx1"/>
              </a:solidFill>
            </a:endParaRPr>
          </a:p>
        </p:txBody>
      </p:sp>
      <p:sp>
        <p:nvSpPr>
          <p:cNvPr id="19" name="テキスト ボックス 18">
            <a:extLst>
              <a:ext uri="{FF2B5EF4-FFF2-40B4-BE49-F238E27FC236}">
                <a16:creationId xmlns:a16="http://schemas.microsoft.com/office/drawing/2014/main" id="{00707E7E-5452-A309-418C-747F3E4D646A}"/>
              </a:ext>
            </a:extLst>
          </p:cNvPr>
          <p:cNvSpPr txBox="1"/>
          <p:nvPr/>
        </p:nvSpPr>
        <p:spPr>
          <a:xfrm>
            <a:off x="-49572" y="5039280"/>
            <a:ext cx="1080306" cy="369332"/>
          </a:xfrm>
          <a:prstGeom prst="rect">
            <a:avLst/>
          </a:prstGeom>
          <a:noFill/>
        </p:spPr>
        <p:txBody>
          <a:bodyPr wrap="square" rtlCol="0">
            <a:spAutoFit/>
          </a:bodyPr>
          <a:lstStyle/>
          <a:p>
            <a:pPr algn="ctr"/>
            <a:r>
              <a:rPr kumimoji="1" lang="en-US" altLang="ja-JP" b="1" dirty="0"/>
              <a:t>【</a:t>
            </a:r>
            <a:r>
              <a:rPr kumimoji="1" lang="ja-JP" altLang="en-US" b="1" dirty="0"/>
              <a:t>例</a:t>
            </a:r>
            <a:r>
              <a:rPr kumimoji="1" lang="en-US" altLang="ja-JP" b="1" dirty="0"/>
              <a:t>】</a:t>
            </a:r>
            <a:endParaRPr kumimoji="1" lang="ja-JP" altLang="en-US" b="1" dirty="0"/>
          </a:p>
        </p:txBody>
      </p:sp>
      <p:sp>
        <p:nvSpPr>
          <p:cNvPr id="20" name="テキスト ボックス 19">
            <a:extLst>
              <a:ext uri="{FF2B5EF4-FFF2-40B4-BE49-F238E27FC236}">
                <a16:creationId xmlns:a16="http://schemas.microsoft.com/office/drawing/2014/main" id="{65C23D3A-4092-EE9B-123B-BBED03B2A44E}"/>
              </a:ext>
            </a:extLst>
          </p:cNvPr>
          <p:cNvSpPr txBox="1"/>
          <p:nvPr/>
        </p:nvSpPr>
        <p:spPr>
          <a:xfrm>
            <a:off x="4196916" y="6153588"/>
            <a:ext cx="1476163" cy="369332"/>
          </a:xfrm>
          <a:prstGeom prst="rect">
            <a:avLst/>
          </a:prstGeom>
          <a:noFill/>
        </p:spPr>
        <p:txBody>
          <a:bodyPr wrap="square" rtlCol="0">
            <a:spAutoFit/>
          </a:bodyPr>
          <a:lstStyle/>
          <a:p>
            <a:pPr algn="ctr"/>
            <a:r>
              <a:rPr kumimoji="1" lang="en-US" altLang="ja-JP" b="1" dirty="0"/>
              <a:t>…</a:t>
            </a:r>
            <a:r>
              <a:rPr kumimoji="1" lang="ja-JP" altLang="en-US" b="1" dirty="0"/>
              <a:t>　など</a:t>
            </a:r>
          </a:p>
        </p:txBody>
      </p:sp>
      <p:sp>
        <p:nvSpPr>
          <p:cNvPr id="13" name="四角形: 角を丸くする 12">
            <a:extLst>
              <a:ext uri="{FF2B5EF4-FFF2-40B4-BE49-F238E27FC236}">
                <a16:creationId xmlns:a16="http://schemas.microsoft.com/office/drawing/2014/main" id="{1B060BE9-0DF9-3DEA-E926-8ECC4A986192}"/>
              </a:ext>
            </a:extLst>
          </p:cNvPr>
          <p:cNvSpPr/>
          <p:nvPr/>
        </p:nvSpPr>
        <p:spPr>
          <a:xfrm>
            <a:off x="272865" y="907274"/>
            <a:ext cx="7704856" cy="325482"/>
          </a:xfrm>
          <a:prstGeom prst="roundRect">
            <a:avLst>
              <a:gd name="adj" fmla="val 49965"/>
            </a:avLst>
          </a:prstGeom>
          <a:solidFill>
            <a:schemeClr val="accent2">
              <a:lumMod val="20000"/>
              <a:lumOff val="80000"/>
            </a:schemeClr>
          </a:solidFill>
          <a:ln>
            <a:solidFill>
              <a:srgbClr val="FF0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lang="ja-JP" altLang="en-US"/>
            </a:pPr>
            <a:r>
              <a:rPr lang="ja-JP" altLang="en-US" sz="2000" b="1" dirty="0">
                <a:solidFill>
                  <a:schemeClr val="tx1"/>
                </a:solidFill>
              </a:rPr>
              <a:t>５ 「基本方針」及び「防災目標」の改定（明確化）</a:t>
            </a:r>
            <a:endParaRPr lang="en-US" altLang="ja-JP" sz="2000" b="1" dirty="0">
              <a:solidFill>
                <a:schemeClr val="tx1"/>
              </a:solidFill>
            </a:endParaRPr>
          </a:p>
        </p:txBody>
      </p:sp>
      <p:sp>
        <p:nvSpPr>
          <p:cNvPr id="16" name="テキスト ボックス 15">
            <a:extLst>
              <a:ext uri="{FF2B5EF4-FFF2-40B4-BE49-F238E27FC236}">
                <a16:creationId xmlns:a16="http://schemas.microsoft.com/office/drawing/2014/main" id="{DCEF8A1F-4702-8C77-E925-A90B9BFDACA2}"/>
              </a:ext>
            </a:extLst>
          </p:cNvPr>
          <p:cNvSpPr txBox="1"/>
          <p:nvPr/>
        </p:nvSpPr>
        <p:spPr>
          <a:xfrm>
            <a:off x="2482737" y="3861048"/>
            <a:ext cx="5256584"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kumimoji="1" lang="ja-JP" altLang="en-US" b="1" dirty="0">
                <a:solidFill>
                  <a:srgbClr val="FF0000"/>
                </a:solidFill>
              </a:rPr>
              <a:t>「行政の活動目的」として具体性に</a:t>
            </a:r>
            <a:r>
              <a:rPr lang="ja-JP" altLang="en-US" b="1" dirty="0">
                <a:solidFill>
                  <a:srgbClr val="FF0000"/>
                </a:solidFill>
              </a:rPr>
              <a:t>欠ける</a:t>
            </a:r>
            <a:endParaRPr kumimoji="1" lang="ja-JP" altLang="en-US" b="1" dirty="0">
              <a:solidFill>
                <a:srgbClr val="FF0000"/>
              </a:solidFill>
            </a:endParaRPr>
          </a:p>
        </p:txBody>
      </p:sp>
      <p:sp>
        <p:nvSpPr>
          <p:cNvPr id="23" name="思考の吹き出し: 雲形 22">
            <a:extLst>
              <a:ext uri="{FF2B5EF4-FFF2-40B4-BE49-F238E27FC236}">
                <a16:creationId xmlns:a16="http://schemas.microsoft.com/office/drawing/2014/main" id="{62C2997D-4194-AEEB-CFB9-FDA71DEA58FA}"/>
              </a:ext>
            </a:extLst>
          </p:cNvPr>
          <p:cNvSpPr/>
          <p:nvPr/>
        </p:nvSpPr>
        <p:spPr>
          <a:xfrm>
            <a:off x="2482736" y="1255182"/>
            <a:ext cx="2758295" cy="1029696"/>
          </a:xfrm>
          <a:prstGeom prst="cloudCallout">
            <a:avLst>
              <a:gd name="adj1" fmla="val -49718"/>
              <a:gd name="adj2" fmla="val 51166"/>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400" dirty="0">
              <a:solidFill>
                <a:schemeClr val="tx1"/>
              </a:solidFill>
              <a:latin typeface="BIZ UDゴシック" panose="020B0400000000000000" pitchFamily="49" charset="-128"/>
              <a:ea typeface="BIZ UDゴシック" panose="020B0400000000000000" pitchFamily="49" charset="-128"/>
            </a:endParaRPr>
          </a:p>
        </p:txBody>
      </p:sp>
      <p:sp>
        <p:nvSpPr>
          <p:cNvPr id="24" name="思考の吹き出し: 雲形 23">
            <a:extLst>
              <a:ext uri="{FF2B5EF4-FFF2-40B4-BE49-F238E27FC236}">
                <a16:creationId xmlns:a16="http://schemas.microsoft.com/office/drawing/2014/main" id="{14D6CC6B-6670-E798-E6D5-2F5C8DB5DC7C}"/>
              </a:ext>
            </a:extLst>
          </p:cNvPr>
          <p:cNvSpPr/>
          <p:nvPr/>
        </p:nvSpPr>
        <p:spPr>
          <a:xfrm>
            <a:off x="7077235" y="1184985"/>
            <a:ext cx="2686081" cy="1099893"/>
          </a:xfrm>
          <a:prstGeom prst="cloudCallout">
            <a:avLst>
              <a:gd name="adj1" fmla="val -55213"/>
              <a:gd name="adj2" fmla="val 23826"/>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A01CB71B-FD6C-8624-6B77-2F976F52E2DB}"/>
              </a:ext>
            </a:extLst>
          </p:cNvPr>
          <p:cNvSpPr txBox="1"/>
          <p:nvPr/>
        </p:nvSpPr>
        <p:spPr>
          <a:xfrm>
            <a:off x="7333326" y="1355060"/>
            <a:ext cx="2204596" cy="738664"/>
          </a:xfrm>
          <a:prstGeom prst="rect">
            <a:avLst/>
          </a:prstGeom>
          <a:noFill/>
        </p:spPr>
        <p:txBody>
          <a:bodyPr wrap="square" rtlCol="0">
            <a:spAutoFit/>
          </a:bodyPr>
          <a:lstStyle/>
          <a:p>
            <a:r>
              <a:rPr kumimoji="1" lang="ja-JP" altLang="en-US" sz="1400" dirty="0">
                <a:solidFill>
                  <a:schemeClr val="tx1"/>
                </a:solidFill>
                <a:latin typeface="BIZ UDゴシック" panose="020B0400000000000000" pitchFamily="49" charset="-128"/>
                <a:ea typeface="BIZ UDゴシック" panose="020B0400000000000000" pitchFamily="49" charset="-128"/>
              </a:rPr>
              <a:t>計画により実現しようとする状態像（到達すべき目標）が明確ではない</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p:txBody>
      </p:sp>
      <p:sp>
        <p:nvSpPr>
          <p:cNvPr id="26" name="テキスト ボックス 25">
            <a:extLst>
              <a:ext uri="{FF2B5EF4-FFF2-40B4-BE49-F238E27FC236}">
                <a16:creationId xmlns:a16="http://schemas.microsoft.com/office/drawing/2014/main" id="{BE4A70EE-9A97-C98D-8AAE-4D35C2932547}"/>
              </a:ext>
            </a:extLst>
          </p:cNvPr>
          <p:cNvSpPr txBox="1"/>
          <p:nvPr/>
        </p:nvSpPr>
        <p:spPr>
          <a:xfrm>
            <a:off x="2771667" y="1399621"/>
            <a:ext cx="2570889" cy="738664"/>
          </a:xfrm>
          <a:prstGeom prst="rect">
            <a:avLst/>
          </a:prstGeom>
          <a:noFill/>
        </p:spPr>
        <p:txBody>
          <a:bodyPr wrap="square" rtlCol="0">
            <a:spAutoFit/>
          </a:bodyPr>
          <a:lstStyle/>
          <a:p>
            <a:r>
              <a:rPr kumimoji="1" lang="ja-JP" altLang="en-US" sz="1400" dirty="0">
                <a:solidFill>
                  <a:schemeClr val="tx1"/>
                </a:solidFill>
                <a:latin typeface="BIZ UDゴシック" panose="020B0400000000000000" pitchFamily="49" charset="-128"/>
                <a:ea typeface="BIZ UDゴシック" panose="020B0400000000000000" pitchFamily="49" charset="-128"/>
              </a:rPr>
              <a:t>計画の基本方針が</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solidFill>
                <a:latin typeface="BIZ UDゴシック" panose="020B0400000000000000" pitchFamily="49" charset="-128"/>
                <a:ea typeface="BIZ UDゴシック" panose="020B0400000000000000" pitchFamily="49" charset="-128"/>
              </a:rPr>
              <a:t>「計画をどのように作るか」</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solidFill>
                <a:latin typeface="BIZ UDゴシック" panose="020B0400000000000000" pitchFamily="49" charset="-128"/>
                <a:ea typeface="BIZ UDゴシック" panose="020B0400000000000000" pitchFamily="49" charset="-128"/>
              </a:rPr>
              <a:t>となっている</a:t>
            </a:r>
          </a:p>
        </p:txBody>
      </p:sp>
      <p:sp>
        <p:nvSpPr>
          <p:cNvPr id="27" name="テキスト ボックス 26">
            <a:extLst>
              <a:ext uri="{FF2B5EF4-FFF2-40B4-BE49-F238E27FC236}">
                <a16:creationId xmlns:a16="http://schemas.microsoft.com/office/drawing/2014/main" id="{48BB8B84-BDE7-D412-153D-1C447B1CF23A}"/>
              </a:ext>
            </a:extLst>
          </p:cNvPr>
          <p:cNvSpPr txBox="1"/>
          <p:nvPr/>
        </p:nvSpPr>
        <p:spPr>
          <a:xfrm>
            <a:off x="2404011" y="1328343"/>
            <a:ext cx="540153" cy="461665"/>
          </a:xfrm>
          <a:prstGeom prst="rect">
            <a:avLst/>
          </a:prstGeom>
          <a:noFill/>
        </p:spPr>
        <p:txBody>
          <a:bodyPr wrap="square" rtlCol="0">
            <a:spAutoFit/>
          </a:bodyPr>
          <a:lstStyle/>
          <a:p>
            <a:pPr algn="ctr"/>
            <a:r>
              <a:rPr kumimoji="1" lang="ja-JP" altLang="en-US" sz="2400" dirty="0">
                <a:solidFill>
                  <a:srgbClr val="FF0000"/>
                </a:solidFill>
                <a:latin typeface="AR Pゴシック体S" panose="020B0A00000000000000" pitchFamily="50" charset="-128"/>
                <a:ea typeface="AR Pゴシック体S" panose="020B0A00000000000000" pitchFamily="50" charset="-128"/>
              </a:rPr>
              <a:t>？</a:t>
            </a:r>
          </a:p>
        </p:txBody>
      </p:sp>
      <p:sp>
        <p:nvSpPr>
          <p:cNvPr id="28" name="テキスト ボックス 27">
            <a:extLst>
              <a:ext uri="{FF2B5EF4-FFF2-40B4-BE49-F238E27FC236}">
                <a16:creationId xmlns:a16="http://schemas.microsoft.com/office/drawing/2014/main" id="{261FA6A2-C588-503B-A017-7D77396700F6}"/>
              </a:ext>
            </a:extLst>
          </p:cNvPr>
          <p:cNvSpPr txBox="1"/>
          <p:nvPr/>
        </p:nvSpPr>
        <p:spPr>
          <a:xfrm>
            <a:off x="6961836" y="1314074"/>
            <a:ext cx="540153" cy="461665"/>
          </a:xfrm>
          <a:prstGeom prst="rect">
            <a:avLst/>
          </a:prstGeom>
          <a:noFill/>
        </p:spPr>
        <p:txBody>
          <a:bodyPr wrap="square" rtlCol="0">
            <a:spAutoFit/>
          </a:bodyPr>
          <a:lstStyle/>
          <a:p>
            <a:pPr algn="ctr"/>
            <a:r>
              <a:rPr kumimoji="1" lang="ja-JP" altLang="en-US" sz="2400" dirty="0">
                <a:solidFill>
                  <a:srgbClr val="FF0000"/>
                </a:solidFill>
                <a:latin typeface="AR Pゴシック体S" panose="020B0A00000000000000" pitchFamily="50" charset="-128"/>
                <a:ea typeface="AR Pゴシック体S" panose="020B0A00000000000000" pitchFamily="50" charset="-128"/>
              </a:rPr>
              <a:t>？</a:t>
            </a:r>
          </a:p>
        </p:txBody>
      </p:sp>
    </p:spTree>
    <p:extLst>
      <p:ext uri="{BB962C8B-B14F-4D97-AF65-F5344CB8AC3E}">
        <p14:creationId xmlns:p14="http://schemas.microsoft.com/office/powerpoint/2010/main" val="351769509"/>
      </p:ext>
    </p:extLst>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4518</TotalTime>
  <Words>4179</Words>
  <Application>Microsoft Office PowerPoint</Application>
  <PresentationFormat>A4 210 x 297 mm</PresentationFormat>
  <Paragraphs>552</Paragraphs>
  <Slides>17</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17</vt:i4>
      </vt:variant>
    </vt:vector>
  </HeadingPairs>
  <TitlesOfParts>
    <vt:vector size="31" baseType="lpstr">
      <vt:lpstr>AR Pゴシック体M</vt:lpstr>
      <vt:lpstr>AR Pゴシック体S</vt:lpstr>
      <vt:lpstr>AR P丸ゴシック体E</vt:lpstr>
      <vt:lpstr>AR丸ゴシック体E</vt:lpstr>
      <vt:lpstr>BIZ UDPゴシック</vt:lpstr>
      <vt:lpstr>BIZ UDゴシック</vt:lpstr>
      <vt:lpstr>ＤＦ特太ゴシック体</vt:lpstr>
      <vt:lpstr>MS UI Gothic</vt:lpstr>
      <vt:lpstr>ＭＳ ゴシック</vt:lpstr>
      <vt:lpstr>ＭＳ 明朝</vt:lpstr>
      <vt:lpstr>游ゴシック</vt:lpstr>
      <vt:lpstr>游ゴシック Light</vt:lpstr>
      <vt:lpstr>Arial</vt:lpstr>
      <vt:lpstr>標準</vt:lpstr>
      <vt:lpstr>PowerPoint プレゼンテーション</vt:lpstr>
      <vt:lpstr>和光市地域防災計画（災害対策基本法の規定）</vt:lpstr>
      <vt:lpstr>和光市防災会議について①（設置根拠及び所掌事項）</vt:lpstr>
      <vt:lpstr>和光市防災会議について②（会議の構成）</vt:lpstr>
      <vt:lpstr>和光市防災会議について③（会議と計画改定）</vt:lpstr>
      <vt:lpstr>令和６年度における防災会議への諮問事項</vt:lpstr>
      <vt:lpstr>【参考】埼玉県地域防災計画の改定内容</vt:lpstr>
      <vt:lpstr>総則編の改定イメージ①</vt:lpstr>
      <vt:lpstr>総則編の改定イメージ②</vt:lpstr>
      <vt:lpstr>≪参考≫総合振興計画と国土強靭化計画の目標等</vt:lpstr>
      <vt:lpstr>≪参考≫基本方針（案）のイメージ</vt:lpstr>
      <vt:lpstr>情報アップデートのイメージ</vt:lpstr>
      <vt:lpstr>３年間での改定スケジュール①（期間・作業量）</vt:lpstr>
      <vt:lpstr>３年間での改定スケジュール②（まとめ）</vt:lpstr>
      <vt:lpstr>地域防災計画の改定スケジュール（令和６年度）</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Administrator</dc:creator>
  <cp:lastModifiedBy>阿部剛</cp:lastModifiedBy>
  <cp:revision>36</cp:revision>
  <cp:lastPrinted>2024-11-20T06:47:52Z</cp:lastPrinted>
  <dcterms:created xsi:type="dcterms:W3CDTF">2024-04-18T08:22:00Z</dcterms:created>
  <dcterms:modified xsi:type="dcterms:W3CDTF">2024-11-29T00:54:35Z</dcterms:modified>
</cp:coreProperties>
</file>