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84" r:id="rId2"/>
    <p:sldId id="290" r:id="rId3"/>
    <p:sldId id="296" r:id="rId4"/>
    <p:sldId id="292" r:id="rId5"/>
    <p:sldId id="293" r:id="rId6"/>
    <p:sldId id="294" r:id="rId7"/>
    <p:sldId id="297" r:id="rId8"/>
    <p:sldId id="298" r:id="rId9"/>
    <p:sldId id="308" r:id="rId10"/>
    <p:sldId id="299" r:id="rId11"/>
    <p:sldId id="300" r:id="rId12"/>
    <p:sldId id="275" r:id="rId13"/>
    <p:sldId id="301" r:id="rId14"/>
    <p:sldId id="302" r:id="rId15"/>
    <p:sldId id="282" r:id="rId16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039"/>
    <p:restoredTop sz="94660"/>
  </p:normalViewPr>
  <p:slideViewPr>
    <p:cSldViewPr>
      <p:cViewPr varScale="1">
        <p:scale>
          <a:sx n="110" d="100"/>
          <a:sy n="110" d="100"/>
        </p:scale>
        <p:origin x="1758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8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06495F-6063-4993-A734-166D669CB266}" type="datetimeFigureOut">
              <a:rPr kumimoji="1" lang="ja-JP" altLang="en-US" smtClean="0"/>
              <a:t>2025/2/13</a:t>
            </a:fld>
            <a:endParaRPr kumimoji="1" lang="ja-JP" altLang="en-US"/>
          </a:p>
        </p:txBody>
      </p:sp>
      <p:sp>
        <p:nvSpPr>
          <p:cNvPr id="1109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10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9EFFF0-29BD-4FE4-AA32-41D1110306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2025/2/13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495300" y="1652803"/>
            <a:ext cx="8915400" cy="1344149"/>
          </a:xfrm>
        </p:spPr>
        <p:txBody>
          <a:bodyPr/>
          <a:lstStyle>
            <a:lvl1pPr>
              <a:defRPr b="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495300" y="3092963"/>
            <a:ext cx="8915400" cy="23042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DFD87-2620-4AFB-9705-267B29DAA3B2}" type="datetime1">
              <a:rPr kumimoji="1" lang="ja-JP" altLang="en-US" smtClean="0"/>
              <a:t>2025/2/13</a:t>
            </a:fld>
            <a:endParaRPr kumimoji="1" lang="ja-JP" altLang="en-US"/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089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1736813"/>
            <a:ext cx="8915400" cy="4236469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109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4631C-2C11-4F66-9517-EF8CD7363433}" type="datetime1">
              <a:rPr kumimoji="1" lang="ja-JP" altLang="en-US" smtClean="0"/>
              <a:t>2025/2/13</a:t>
            </a:fld>
            <a:endParaRPr kumimoji="1" lang="ja-JP" altLang="en-US"/>
          </a:p>
        </p:txBody>
      </p:sp>
      <p:sp>
        <p:nvSpPr>
          <p:cNvPr id="109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698644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095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698644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109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D1460-76A5-43CD-BC71-4ED286AB2304}" type="datetime1">
              <a:rPr kumimoji="1" lang="ja-JP" altLang="en-US" smtClean="0"/>
              <a:t>2025/2/13</a:t>
            </a:fld>
            <a:endParaRPr kumimoji="1" lang="ja-JP" altLang="en-US"/>
          </a:p>
        </p:txBody>
      </p:sp>
      <p:sp>
        <p:nvSpPr>
          <p:cNvPr id="109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3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" y="1736813"/>
            <a:ext cx="8915400" cy="4281339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3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2C35F59-D8A3-4CD7-95C0-4BEEECC74252}" type="datetime1">
              <a:rPr kumimoji="1" lang="ja-JP" altLang="en-US" smtClean="0"/>
              <a:t>2025/2/13</a:t>
            </a:fld>
            <a:endParaRPr kumimoji="1" lang="ja-JP" altLang="en-US"/>
          </a:p>
        </p:txBody>
      </p:sp>
      <p:sp>
        <p:nvSpPr>
          <p:cNvPr id="104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04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495300" y="2948947"/>
            <a:ext cx="8915400" cy="1056117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04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184749"/>
            <a:ext cx="8915400" cy="176419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4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F1B99-0022-4024-8D1C-24C5E38C3008}" type="datetime1">
              <a:rPr kumimoji="1" lang="ja-JP" altLang="en-US" smtClean="0"/>
              <a:t>2025/2/13</a:t>
            </a:fld>
            <a:endParaRPr kumimoji="1" lang="ja-JP" altLang="en-US"/>
          </a:p>
        </p:txBody>
      </p:sp>
      <p:sp>
        <p:nvSpPr>
          <p:cNvPr id="104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050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736815"/>
            <a:ext cx="4301683" cy="423646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1051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70013" y="1736815"/>
            <a:ext cx="4340687" cy="423646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105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F5691-8318-4339-B0D3-84C063003E86}" type="datetime1">
              <a:rPr kumimoji="1" lang="ja-JP" altLang="en-US" smtClean="0"/>
              <a:t>2025/2/13</a:t>
            </a:fld>
            <a:endParaRPr kumimoji="1" lang="ja-JP" altLang="en-US"/>
          </a:p>
        </p:txBody>
      </p:sp>
      <p:sp>
        <p:nvSpPr>
          <p:cNvPr id="105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05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0168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58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01683" cy="379840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1059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109017" y="1535113"/>
            <a:ext cx="430168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60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109017" y="2174875"/>
            <a:ext cx="4301683" cy="379840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1061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1597F-4704-4484-A95D-4ADCC860991F}" type="datetime1">
              <a:rPr kumimoji="1" lang="ja-JP" altLang="en-US" smtClean="0"/>
              <a:t>2025/2/13</a:t>
            </a:fld>
            <a:endParaRPr kumimoji="1" lang="ja-JP" altLang="en-US"/>
          </a:p>
        </p:txBody>
      </p:sp>
      <p:sp>
        <p:nvSpPr>
          <p:cNvPr id="1062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066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B3FC7-3838-4580-8A3D-3AC68F1C41DC}" type="datetime1">
              <a:rPr kumimoji="1" lang="ja-JP" altLang="en-US" smtClean="0"/>
              <a:t>2025/2/13</a:t>
            </a:fld>
            <a:endParaRPr kumimoji="1" lang="ja-JP" altLang="en-US"/>
          </a:p>
        </p:txBody>
      </p:sp>
      <p:sp>
        <p:nvSpPr>
          <p:cNvPr id="1067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65BF2-D07F-41FD-8A24-5E90294B549A}" type="datetime1">
              <a:rPr kumimoji="1" lang="ja-JP" altLang="en-US" smtClean="0"/>
              <a:t>2025/2/13</a:t>
            </a:fld>
            <a:endParaRPr kumimoji="1" lang="ja-JP" altLang="en-US"/>
          </a:p>
        </p:txBody>
      </p:sp>
      <p:sp>
        <p:nvSpPr>
          <p:cNvPr id="1071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495301" y="273049"/>
            <a:ext cx="3259006" cy="1162051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07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938887" y="273052"/>
            <a:ext cx="5121391" cy="564233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1076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2" y="1700808"/>
            <a:ext cx="3259005" cy="427247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7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92756-40D1-4DF4-83B5-207697A5678E}" type="datetime1">
              <a:rPr kumimoji="1" lang="ja-JP" altLang="en-US" smtClean="0"/>
              <a:t>2025/2/13</a:t>
            </a:fld>
            <a:endParaRPr kumimoji="1" lang="ja-JP" altLang="en-US"/>
          </a:p>
        </p:txBody>
      </p:sp>
      <p:sp>
        <p:nvSpPr>
          <p:cNvPr id="1078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1941645" y="4689140"/>
            <a:ext cx="5943600" cy="566739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082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212643"/>
            <a:ext cx="5943600" cy="437882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  <a:endParaRPr kumimoji="1" lang="ja-JP" altLang="en-US" dirty="0"/>
          </a:p>
        </p:txBody>
      </p:sp>
      <p:sp>
        <p:nvSpPr>
          <p:cNvPr id="1083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01209"/>
            <a:ext cx="5943600" cy="6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8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69183-64C6-45A7-811D-41DCB81E0403}" type="datetime1">
              <a:rPr kumimoji="1" lang="ja-JP" altLang="en-US" smtClean="0"/>
              <a:t>2025/2/13</a:t>
            </a:fld>
            <a:endParaRPr kumimoji="1" lang="ja-JP" altLang="en-US"/>
          </a:p>
        </p:txBody>
      </p:sp>
      <p:sp>
        <p:nvSpPr>
          <p:cNvPr id="1085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729753" y="6237312"/>
            <a:ext cx="44464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endParaRPr kumimoji="1" lang="ja-JP" altLang="en-US"/>
          </a:p>
        </p:txBody>
      </p:sp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418653"/>
            <a:ext cx="8915400" cy="9941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736813"/>
            <a:ext cx="8915400" cy="428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5"/>
            <a:r>
              <a:rPr kumimoji="1" lang="ja-JP" altLang="en-US" dirty="0"/>
              <a:t>第 </a:t>
            </a:r>
            <a:r>
              <a:rPr kumimoji="1" lang="en-US" altLang="ja-JP" dirty="0"/>
              <a:t>6 </a:t>
            </a:r>
            <a:r>
              <a:rPr kumimoji="1" lang="ja-JP" altLang="en-US" dirty="0"/>
              <a:t>レベル</a:t>
            </a:r>
          </a:p>
          <a:p>
            <a:pPr lvl="6"/>
            <a:r>
              <a:rPr kumimoji="1" lang="ja-JP" altLang="en-US" dirty="0"/>
              <a:t>第 </a:t>
            </a:r>
            <a:r>
              <a:rPr kumimoji="1" lang="en-US" altLang="ja-JP" dirty="0"/>
              <a:t>7 </a:t>
            </a:r>
            <a:r>
              <a:rPr kumimoji="1" lang="ja-JP" altLang="en-US" dirty="0"/>
              <a:t>レベル</a:t>
            </a:r>
          </a:p>
          <a:p>
            <a:pPr lvl="7"/>
            <a:r>
              <a:rPr kumimoji="1" lang="ja-JP" altLang="en-US" dirty="0"/>
              <a:t>第 </a:t>
            </a:r>
            <a:r>
              <a:rPr kumimoji="1" lang="en-US" altLang="ja-JP" dirty="0"/>
              <a:t>8 </a:t>
            </a:r>
            <a:r>
              <a:rPr kumimoji="1" lang="ja-JP" altLang="en-US" dirty="0"/>
              <a:t>レベル</a:t>
            </a:r>
          </a:p>
          <a:p>
            <a:pPr lvl="8"/>
            <a:r>
              <a:rPr kumimoji="1" lang="ja-JP" altLang="en-US" dirty="0"/>
              <a:t>第 </a:t>
            </a:r>
            <a:r>
              <a:rPr kumimoji="1" lang="en-US" altLang="ja-JP" dirty="0"/>
              <a:t>9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1028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237312"/>
            <a:ext cx="20394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4F6618A4-9320-47CB-99F0-FD7984649548}" type="datetime1">
              <a:rPr kumimoji="1" lang="ja-JP" altLang="en-US" smtClean="0"/>
              <a:t>2025/2/13</a:t>
            </a:fld>
            <a:endParaRPr kumimoji="1" lang="ja-JP" altLang="en-US"/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332264" y="6237312"/>
            <a:ext cx="20784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b="0" kern="1200">
          <a:solidFill>
            <a:schemeClr val="tx1"/>
          </a:solidFill>
          <a:latin typeface="+mj-ea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4572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ea"/>
          <a:ea typeface="+mn-ea"/>
          <a:cs typeface="+mn-cs"/>
        </a:defRPr>
      </a:lvl1pPr>
      <a:lvl2pPr marL="9144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14500" indent="-342900" algn="l" defTabSz="914400" rtl="0" eaLnBrk="1" latinLnBrk="0" hangingPunct="1">
        <a:spcBef>
          <a:spcPct val="20000"/>
        </a:spcBef>
        <a:buSzPct val="100000"/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71700" marR="0" indent="-3429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3028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7pPr>
      <a:lvl8pPr marL="34861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8pPr>
      <a:lvl9pPr marL="39433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2174BBD-3DF7-326A-2E1A-3D987EF830D6}"/>
              </a:ext>
            </a:extLst>
          </p:cNvPr>
          <p:cNvSpPr txBox="1"/>
          <p:nvPr/>
        </p:nvSpPr>
        <p:spPr>
          <a:xfrm>
            <a:off x="1478614" y="1844824"/>
            <a:ext cx="6948772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令和６年度　第２回</a:t>
            </a:r>
            <a:endParaRPr kumimoji="1" lang="en-US" altLang="ja-JP" sz="3200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pPr algn="dist"/>
            <a:r>
              <a:rPr lang="ja-JP" altLang="en-US" sz="660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和光市防災会議</a:t>
            </a:r>
            <a:endParaRPr lang="en-US" altLang="ja-JP" sz="6600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CA705EA-463A-BCDB-A63B-3EC87FA66D63}"/>
              </a:ext>
            </a:extLst>
          </p:cNvPr>
          <p:cNvSpPr txBox="1"/>
          <p:nvPr/>
        </p:nvSpPr>
        <p:spPr>
          <a:xfrm>
            <a:off x="1721641" y="4041068"/>
            <a:ext cx="646271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MS UI Gothic" panose="020B0600070205080204" pitchFamily="50" charset="-128"/>
                <a:ea typeface="MS UI Gothic" panose="020B0600070205080204" pitchFamily="50" charset="-128"/>
              </a:rPr>
              <a:t>１　総則編改定（案）の主な内容</a:t>
            </a:r>
            <a:endParaRPr kumimoji="1" lang="en-US" altLang="ja-JP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lang="ja-JP" altLang="en-US" dirty="0">
                <a:latin typeface="MS UI Gothic" panose="020B0600070205080204" pitchFamily="50" charset="-128"/>
                <a:ea typeface="MS UI Gothic" panose="020B0600070205080204" pitchFamily="50" charset="-128"/>
              </a:rPr>
              <a:t>２　計画記載事項（全体）の時点修正（情報アップデート）について</a:t>
            </a:r>
            <a:endParaRPr lang="en-US" altLang="ja-JP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endParaRPr lang="en-US" altLang="ja-JP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lang="ja-JP" altLang="en-US" dirty="0">
                <a:latin typeface="MS UI Gothic" panose="020B0600070205080204" pitchFamily="50" charset="-128"/>
                <a:ea typeface="MS UI Gothic" panose="020B0600070205080204" pitchFamily="50" charset="-128"/>
              </a:rPr>
              <a:t>≪参考≫</a:t>
            </a:r>
            <a:endParaRPr lang="en-US" altLang="ja-JP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lang="ja-JP" altLang="en-US" dirty="0">
                <a:latin typeface="MS UI Gothic" panose="020B0600070205080204" pitchFamily="50" charset="-128"/>
                <a:ea typeface="MS UI Gothic" panose="020B0600070205080204" pitchFamily="50" charset="-128"/>
              </a:rPr>
              <a:t>〇令和７年度実施予定の改定作業（イメージ）について　</a:t>
            </a:r>
            <a:endParaRPr kumimoji="1" lang="ja-JP" altLang="en-US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96219BB-8B66-1EF7-73BE-39449782E2C9}"/>
              </a:ext>
            </a:extLst>
          </p:cNvPr>
          <p:cNvSpPr txBox="1"/>
          <p:nvPr/>
        </p:nvSpPr>
        <p:spPr>
          <a:xfrm>
            <a:off x="524508" y="476672"/>
            <a:ext cx="1584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資料</a:t>
            </a:r>
            <a:r>
              <a:rPr lang="ja-JP" altLang="en-US" sz="3200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２</a:t>
            </a:r>
            <a:endParaRPr kumimoji="1" lang="ja-JP" altLang="en-US" sz="3200" dirty="0"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278460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9B9883-ACC5-CB7E-8C61-8259CAC068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四角形 150">
            <a:extLst>
              <a:ext uri="{FF2B5EF4-FFF2-40B4-BE49-F238E27FC236}">
                <a16:creationId xmlns:a16="http://schemas.microsoft.com/office/drawing/2014/main" id="{084753E7-A5EF-6664-52FA-5E1E6CF8F7A6}"/>
              </a:ext>
            </a:extLst>
          </p:cNvPr>
          <p:cNvSpPr txBox="1">
            <a:spLocks/>
          </p:cNvSpPr>
          <p:nvPr/>
        </p:nvSpPr>
        <p:spPr>
          <a:xfrm>
            <a:off x="200472" y="255563"/>
            <a:ext cx="9357627" cy="635139"/>
          </a:xfrm>
          <a:prstGeom prst="rect">
            <a:avLst/>
          </a:prstGeom>
          <a:solidFill>
            <a:schemeClr val="accent5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b="0" kern="1200">
                <a:solidFill>
                  <a:schemeClr val="tx1"/>
                </a:solidFill>
                <a:latin typeface="+mj-ea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l"/>
            <a:r>
              <a:rPr lang="ja-JP" altLang="en-US" sz="2800" dirty="0">
                <a:solidFill>
                  <a:schemeClr val="bg1"/>
                </a:solidFill>
                <a:latin typeface="AR丸ゴシック体E"/>
                <a:ea typeface="AR丸ゴシック体E"/>
              </a:rPr>
              <a:t>主な改正内容７</a:t>
            </a:r>
            <a:r>
              <a:rPr lang="en-US" altLang="ja-JP" sz="2800" dirty="0">
                <a:solidFill>
                  <a:schemeClr val="bg1"/>
                </a:solidFill>
                <a:latin typeface="AR丸ゴシック体E"/>
                <a:ea typeface="AR丸ゴシック体E"/>
              </a:rPr>
              <a:t>(</a:t>
            </a:r>
            <a:r>
              <a:rPr lang="ja-JP" altLang="en-US" sz="2800" dirty="0">
                <a:solidFill>
                  <a:schemeClr val="bg1"/>
                </a:solidFill>
                <a:latin typeface="AR丸ゴシック体E"/>
                <a:ea typeface="AR丸ゴシック体E"/>
              </a:rPr>
              <a:t>第２章</a:t>
            </a:r>
            <a:r>
              <a:rPr lang="en-US" altLang="ja-JP" sz="2800" dirty="0">
                <a:solidFill>
                  <a:schemeClr val="bg1"/>
                </a:solidFill>
                <a:latin typeface="AR丸ゴシック体E"/>
                <a:ea typeface="AR丸ゴシック体E"/>
              </a:rPr>
              <a:t>)</a:t>
            </a:r>
            <a:r>
              <a:rPr lang="ja-JP" altLang="en-US" sz="2800" dirty="0">
                <a:solidFill>
                  <a:schemeClr val="bg1"/>
                </a:solidFill>
                <a:latin typeface="AR丸ゴシック体E"/>
                <a:ea typeface="AR丸ゴシック体E"/>
              </a:rPr>
              <a:t> 防災関係機関の処理すべき事務又は業務の大綱　</a:t>
            </a:r>
            <a:endParaRPr lang="ja-JP" altLang="en-US" dirty="0">
              <a:solidFill>
                <a:schemeClr val="bg1"/>
              </a:solidFill>
              <a:latin typeface="AR丸ゴシック体E"/>
              <a:ea typeface="AR丸ゴシック体E"/>
            </a:endParaRPr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9326127E-6E4F-FF4D-8680-5D0E3B7A4E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7043926"/>
              </p:ext>
            </p:extLst>
          </p:nvPr>
        </p:nvGraphicFramePr>
        <p:xfrm>
          <a:off x="200471" y="1246780"/>
          <a:ext cx="9357627" cy="524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1">
                  <a:extLst>
                    <a:ext uri="{9D8B030D-6E8A-4147-A177-3AD203B41FA5}">
                      <a16:colId xmlns:a16="http://schemas.microsoft.com/office/drawing/2014/main" val="3081526996"/>
                    </a:ext>
                  </a:extLst>
                </a:gridCol>
                <a:gridCol w="6477306">
                  <a:extLst>
                    <a:ext uri="{9D8B030D-6E8A-4147-A177-3AD203B41FA5}">
                      <a16:colId xmlns:a16="http://schemas.microsoft.com/office/drawing/2014/main" val="365129131"/>
                    </a:ext>
                  </a:extLst>
                </a:gridCol>
              </a:tblGrid>
              <a:tr h="39399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200" dirty="0"/>
                        <a:t>項目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200" dirty="0"/>
                        <a:t>内容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1844695"/>
                  </a:ext>
                </a:extLst>
              </a:tr>
              <a:tr h="3939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200" dirty="0"/>
                        <a:t>全般</a:t>
                      </a:r>
                      <a:endParaRPr lang="en-US" altLang="ja-JP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200" dirty="0"/>
                        <a:t>関係機関の掲載順を再編集</a:t>
                      </a:r>
                      <a:endParaRPr lang="en-US" altLang="ja-JP" sz="22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200" dirty="0"/>
                        <a:t>（近隣市と同様の構成とした）</a:t>
                      </a:r>
                      <a:endParaRPr lang="en-US" altLang="ja-JP" sz="2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465160"/>
                  </a:ext>
                </a:extLst>
              </a:tr>
              <a:tr h="393994">
                <a:tc>
                  <a:txBody>
                    <a:bodyPr/>
                    <a:lstStyle/>
                    <a:p>
                      <a:r>
                        <a:rPr lang="ja-JP" altLang="en-US" sz="2200" dirty="0"/>
                        <a:t>第２節　消防　</a:t>
                      </a:r>
                      <a:endParaRPr kumimoji="1" lang="ja-JP" alt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2200" dirty="0"/>
                        <a:t>⑴　埼玉県南西部消防局の業務を更新</a:t>
                      </a:r>
                      <a:endParaRPr lang="en-US" altLang="ja-JP" sz="2200" dirty="0"/>
                    </a:p>
                    <a:p>
                      <a:r>
                        <a:rPr lang="ja-JP" altLang="en-US" sz="2200" dirty="0"/>
                        <a:t>⑵　和光市消防団の記載を追加</a:t>
                      </a:r>
                      <a:endParaRPr lang="en-US" altLang="ja-JP" sz="2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21276919"/>
                  </a:ext>
                </a:extLst>
              </a:tr>
              <a:tr h="393994">
                <a:tc>
                  <a:txBody>
                    <a:bodyPr/>
                    <a:lstStyle/>
                    <a:p>
                      <a:r>
                        <a:rPr lang="ja-JP" altLang="en-US" sz="2200" dirty="0"/>
                        <a:t>第３節　県の機関　</a:t>
                      </a:r>
                      <a:endParaRPr kumimoji="1" lang="ja-JP" alt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200" dirty="0"/>
                        <a:t>記載全般を整理</a:t>
                      </a:r>
                      <a:endParaRPr lang="en-US" altLang="ja-JP" sz="22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200" dirty="0"/>
                        <a:t>（近隣市と同様の構成とした）</a:t>
                      </a:r>
                      <a:endParaRPr lang="en-US" altLang="ja-JP" sz="2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21311240"/>
                  </a:ext>
                </a:extLst>
              </a:tr>
              <a:tr h="393994">
                <a:tc>
                  <a:txBody>
                    <a:bodyPr/>
                    <a:lstStyle/>
                    <a:p>
                      <a:r>
                        <a:rPr kumimoji="1" lang="ja-JP" altLang="en-US" sz="2200" dirty="0"/>
                        <a:t>第４節　警察の機関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2200" dirty="0"/>
                        <a:t>記載の追加</a:t>
                      </a:r>
                      <a:endParaRPr kumimoji="1" lang="en-US" altLang="ja-JP" sz="2200" dirty="0"/>
                    </a:p>
                    <a:p>
                      <a:r>
                        <a:rPr kumimoji="1" lang="ja-JP" altLang="en-US" sz="2200" dirty="0"/>
                        <a:t>（現行計画では記載なし）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66430565"/>
                  </a:ext>
                </a:extLst>
              </a:tr>
              <a:tr h="393994">
                <a:tc>
                  <a:txBody>
                    <a:bodyPr/>
                    <a:lstStyle/>
                    <a:p>
                      <a:r>
                        <a:rPr lang="ja-JP" altLang="en-US" sz="2200" dirty="0"/>
                        <a:t>第８節　市民等</a:t>
                      </a:r>
                      <a:endParaRPr kumimoji="1" lang="ja-JP" alt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2200" dirty="0"/>
                        <a:t>記載を独立</a:t>
                      </a:r>
                      <a:endParaRPr lang="en-US" altLang="ja-JP" sz="2200" dirty="0"/>
                    </a:p>
                    <a:p>
                      <a:r>
                        <a:rPr lang="ja-JP" altLang="en-US" sz="2200" dirty="0"/>
                        <a:t>（現行計画では「和光市」の中に記載）</a:t>
                      </a:r>
                      <a:endParaRPr lang="en-US" altLang="ja-JP" sz="2200" dirty="0"/>
                    </a:p>
                    <a:p>
                      <a:r>
                        <a:rPr kumimoji="1" lang="ja-JP" altLang="en-US" sz="2200" dirty="0"/>
                        <a:t>　第１　市民</a:t>
                      </a:r>
                      <a:endParaRPr kumimoji="1" lang="en-US" altLang="ja-JP" sz="2200" dirty="0"/>
                    </a:p>
                    <a:p>
                      <a:r>
                        <a:rPr kumimoji="1" lang="ja-JP" altLang="en-US" sz="2200" dirty="0"/>
                        <a:t>　第２　自主防災組織</a:t>
                      </a:r>
                      <a:r>
                        <a:rPr kumimoji="1" lang="en-US" altLang="ja-JP" sz="2200" dirty="0"/>
                        <a:t>【</a:t>
                      </a:r>
                      <a:r>
                        <a:rPr kumimoji="1" lang="ja-JP" altLang="en-US" sz="2200" dirty="0"/>
                        <a:t>追加</a:t>
                      </a:r>
                      <a:r>
                        <a:rPr kumimoji="1" lang="en-US" altLang="ja-JP" sz="2200" dirty="0"/>
                        <a:t>】</a:t>
                      </a:r>
                    </a:p>
                    <a:p>
                      <a:r>
                        <a:rPr kumimoji="1" lang="ja-JP" altLang="en-US" sz="2200" dirty="0"/>
                        <a:t>　第３　事業所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11583316"/>
                  </a:ext>
                </a:extLst>
              </a:tr>
            </a:tbl>
          </a:graphicData>
        </a:graphic>
      </p:graphicFrame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A9053AA-10E4-E56F-B120-B3FA02D3D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10</a:t>
            </a:fld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5FD56616-7D5B-C6FA-EB15-4CCFEC991281}"/>
              </a:ext>
            </a:extLst>
          </p:cNvPr>
          <p:cNvSpPr txBox="1"/>
          <p:nvPr/>
        </p:nvSpPr>
        <p:spPr>
          <a:xfrm>
            <a:off x="128464" y="890702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【</a:t>
            </a:r>
            <a:r>
              <a:rPr lang="ja-JP" altLang="en-US" sz="1600" dirty="0">
                <a:latin typeface="AR丸ゴシック体E"/>
                <a:ea typeface="AR丸ゴシック体E"/>
              </a:rPr>
              <a:t>総則</a:t>
            </a:r>
            <a:r>
              <a:rPr lang="en-US" altLang="ja-JP" sz="1600" dirty="0">
                <a:latin typeface="AR丸ゴシック体E"/>
                <a:ea typeface="AR丸ゴシック体E"/>
              </a:rPr>
              <a:t>-13</a:t>
            </a:r>
            <a:r>
              <a:rPr lang="ja-JP" altLang="en-US" sz="1600" dirty="0">
                <a:latin typeface="AR丸ゴシック体E"/>
                <a:ea typeface="AR丸ゴシック体E"/>
              </a:rPr>
              <a:t>～</a:t>
            </a:r>
            <a:r>
              <a:rPr lang="en-US" altLang="ja-JP" sz="1600" dirty="0">
                <a:latin typeface="AR丸ゴシック体E"/>
                <a:ea typeface="AR丸ゴシック体E"/>
              </a:rPr>
              <a:t>】</a:t>
            </a:r>
            <a:endParaRPr kumimoji="1" lang="ja-JP" altLang="en-US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140896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7ECA56-D40B-347A-3AEA-CC76790E62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8878B61-8AA9-4703-A608-C297F0038A2A}"/>
              </a:ext>
            </a:extLst>
          </p:cNvPr>
          <p:cNvSpPr txBox="1"/>
          <p:nvPr/>
        </p:nvSpPr>
        <p:spPr>
          <a:xfrm>
            <a:off x="1568624" y="2708920"/>
            <a:ext cx="69487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２　計画記載事項（全体）の</a:t>
            </a:r>
            <a:endParaRPr kumimoji="1" lang="en-US" altLang="ja-JP" sz="3600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r>
              <a:rPr kumimoji="1" lang="ja-JP" altLang="en-US" sz="360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時点修正（情報アップデート）について</a:t>
            </a:r>
            <a:endParaRPr kumimoji="1" lang="en-US" altLang="ja-JP" sz="3200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936961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7CDA680-9858-D44A-254D-658476080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86040" y="6387201"/>
            <a:ext cx="2078436" cy="365125"/>
          </a:xfrm>
        </p:spPr>
        <p:txBody>
          <a:bodyPr/>
          <a:lstStyle/>
          <a:p>
            <a:r>
              <a:rPr lang="en-US" altLang="ja-JP" dirty="0"/>
              <a:t>11</a:t>
            </a:r>
            <a:endParaRPr lang="ja-JP" altLang="en-US" dirty="0"/>
          </a:p>
        </p:txBody>
      </p:sp>
      <p:sp>
        <p:nvSpPr>
          <p:cNvPr id="5" name="四角形 150">
            <a:extLst>
              <a:ext uri="{FF2B5EF4-FFF2-40B4-BE49-F238E27FC236}">
                <a16:creationId xmlns:a16="http://schemas.microsoft.com/office/drawing/2014/main" id="{AE14E4A1-5306-5867-6EA5-9C8B976309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2865" y="189000"/>
            <a:ext cx="9357627" cy="635139"/>
          </a:xfrm>
          <a:prstGeom prst="rect">
            <a:avLst/>
          </a:prstGeom>
          <a:solidFill>
            <a:schemeClr val="accent5"/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l"/>
            <a:r>
              <a:rPr lang="ja-JP" altLang="en-US" sz="2800" dirty="0">
                <a:solidFill>
                  <a:schemeClr val="bg1"/>
                </a:solidFill>
                <a:latin typeface="AR丸ゴシック体E"/>
                <a:ea typeface="AR丸ゴシック体E"/>
              </a:rPr>
              <a:t>≪参考≫第１回会議資料から（情報アップデートのイメージ）</a:t>
            </a:r>
            <a:endParaRPr kumimoji="1" lang="ja-JP" altLang="en-US" dirty="0">
              <a:solidFill>
                <a:schemeClr val="bg1"/>
              </a:solidFill>
              <a:latin typeface="AR丸ゴシック体E"/>
              <a:ea typeface="AR丸ゴシック体E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1F71729-C10B-9C92-ABFE-FBBFEA978FE5}"/>
              </a:ext>
            </a:extLst>
          </p:cNvPr>
          <p:cNvSpPr txBox="1"/>
          <p:nvPr/>
        </p:nvSpPr>
        <p:spPr>
          <a:xfrm>
            <a:off x="277193" y="1274493"/>
            <a:ext cx="9357626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ja-JP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(2)</a:t>
            </a:r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和光市の対策</a:t>
            </a:r>
          </a:p>
          <a:p>
            <a:pPr algn="r"/>
            <a:r>
              <a:rPr lang="en-US" altLang="ja-JP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【</a:t>
            </a:r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建築課、危機管理室、</a:t>
            </a:r>
            <a:r>
              <a:rPr lang="ja-JP" altLang="en-US" b="1" u="sng" dirty="0">
                <a:solidFill>
                  <a:srgbClr val="FF0000"/>
                </a:solidFill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総務人権課</a:t>
            </a:r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、都市整備課</a:t>
            </a:r>
            <a:r>
              <a:rPr lang="en-US" altLang="ja-JP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】</a:t>
            </a:r>
          </a:p>
          <a:p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ア　耐震化の方針</a:t>
            </a:r>
          </a:p>
          <a:p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　市は、</a:t>
            </a:r>
            <a:r>
              <a:rPr lang="ja-JP" altLang="en-US" b="1" u="sng" dirty="0">
                <a:solidFill>
                  <a:srgbClr val="FF0000"/>
                </a:solidFill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和光市既存建築物耐震改修促進計画（計画期間：平成</a:t>
            </a:r>
            <a:r>
              <a:rPr lang="en-US" altLang="ja-JP" b="1" u="sng" dirty="0">
                <a:solidFill>
                  <a:srgbClr val="FF0000"/>
                </a:solidFill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28</a:t>
            </a:r>
            <a:r>
              <a:rPr lang="ja-JP" altLang="en-US" b="1" u="sng" dirty="0">
                <a:solidFill>
                  <a:srgbClr val="FF0000"/>
                </a:solidFill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年度～平成</a:t>
            </a:r>
            <a:r>
              <a:rPr lang="en-US" altLang="ja-JP" b="1" u="sng" dirty="0">
                <a:solidFill>
                  <a:srgbClr val="FF0000"/>
                </a:solidFill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32</a:t>
            </a:r>
            <a:r>
              <a:rPr lang="ja-JP" altLang="en-US" b="1" u="sng" dirty="0">
                <a:solidFill>
                  <a:srgbClr val="FF0000"/>
                </a:solidFill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年度、</a:t>
            </a:r>
            <a:endParaRPr lang="en-US" altLang="ja-JP" b="1" u="sng" dirty="0">
              <a:solidFill>
                <a:srgbClr val="FF0000"/>
              </a:solidFill>
              <a:latin typeface="AR Pゴシック体M" panose="020B0600000000000000" pitchFamily="50" charset="-128"/>
              <a:ea typeface="AR Pゴシック体M" panose="020B0600000000000000" pitchFamily="50" charset="-128"/>
            </a:endParaRPr>
          </a:p>
          <a:p>
            <a:r>
              <a:rPr lang="ja-JP" altLang="en-US" b="1" dirty="0">
                <a:solidFill>
                  <a:srgbClr val="FF0000"/>
                </a:solidFill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　　</a:t>
            </a:r>
            <a:r>
              <a:rPr lang="ja-JP" altLang="en-US" b="1" u="sng" dirty="0">
                <a:solidFill>
                  <a:srgbClr val="FF0000"/>
                </a:solidFill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平成</a:t>
            </a:r>
            <a:r>
              <a:rPr lang="en-US" altLang="ja-JP" b="1" u="sng" dirty="0">
                <a:solidFill>
                  <a:srgbClr val="FF0000"/>
                </a:solidFill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28</a:t>
            </a:r>
            <a:r>
              <a:rPr lang="ja-JP" altLang="en-US" b="1" u="sng" dirty="0">
                <a:solidFill>
                  <a:srgbClr val="FF0000"/>
                </a:solidFill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年</a:t>
            </a:r>
            <a:r>
              <a:rPr lang="en-US" altLang="ja-JP" b="1" u="sng" dirty="0">
                <a:solidFill>
                  <a:srgbClr val="FF0000"/>
                </a:solidFill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3</a:t>
            </a:r>
            <a:r>
              <a:rPr lang="ja-JP" altLang="en-US" b="1" u="sng" dirty="0">
                <a:solidFill>
                  <a:srgbClr val="FF0000"/>
                </a:solidFill>
                <a:latin typeface="AR Pゴシック体M" panose="020B0600000000000000" pitchFamily="50" charset="-128"/>
                <a:ea typeface="AR Pゴシック体M" panose="020B0600000000000000" pitchFamily="50" charset="-128"/>
              </a:rPr>
              <a:t>月改定）</a:t>
            </a:r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に基づき、建築物の耐震化を推進する。なお、一定期間ごとに耐</a:t>
            </a:r>
            <a:endParaRPr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震化の進捗状況を判断し、必要があれば見直しを行う。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26DCD48-7B2E-4F86-9F64-FAC9DE358416}"/>
              </a:ext>
            </a:extLst>
          </p:cNvPr>
          <p:cNvSpPr txBox="1"/>
          <p:nvPr/>
        </p:nvSpPr>
        <p:spPr>
          <a:xfrm>
            <a:off x="6501172" y="864650"/>
            <a:ext cx="328907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≪</a:t>
            </a:r>
            <a:r>
              <a:rPr lang="en-US" altLang="ja-JP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Ⅲ</a:t>
            </a:r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震災対策編　</a:t>
            </a:r>
            <a:r>
              <a:rPr lang="en-US" altLang="ja-JP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23</a:t>
            </a:r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ページ≫</a:t>
            </a:r>
            <a:endParaRPr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A1D31B7-EE65-3253-11AF-7554D0599BB1}"/>
              </a:ext>
            </a:extLst>
          </p:cNvPr>
          <p:cNvSpPr txBox="1"/>
          <p:nvPr/>
        </p:nvSpPr>
        <p:spPr>
          <a:xfrm>
            <a:off x="263915" y="873356"/>
            <a:ext cx="681332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例１：　課名の変更（修正）及び引用する計画の更新情報を反映</a:t>
            </a:r>
            <a:endParaRPr lang="en-US" altLang="ja-JP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F9FCE451-9283-2C18-28C3-7F2DB5E3D51A}"/>
              </a:ext>
            </a:extLst>
          </p:cNvPr>
          <p:cNvSpPr txBox="1"/>
          <p:nvPr/>
        </p:nvSpPr>
        <p:spPr>
          <a:xfrm>
            <a:off x="2664614" y="3461762"/>
            <a:ext cx="49551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≪</a:t>
            </a:r>
            <a:r>
              <a:rPr lang="en-US" altLang="ja-JP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Ⅲ</a:t>
            </a:r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震災対策編　</a:t>
            </a:r>
            <a:r>
              <a:rPr lang="en-US" altLang="ja-JP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139</a:t>
            </a:r>
            <a:r>
              <a:rPr lang="ja-JP" altLang="en-US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ページ≫</a:t>
            </a:r>
            <a:endParaRPr lang="en-US" altLang="ja-JP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40C7A0D7-60E4-A6EE-36B9-52476FFED3C7}"/>
              </a:ext>
            </a:extLst>
          </p:cNvPr>
          <p:cNvSpPr txBox="1"/>
          <p:nvPr/>
        </p:nvSpPr>
        <p:spPr>
          <a:xfrm>
            <a:off x="264408" y="3453824"/>
            <a:ext cx="285238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例２：　図表の情報修正</a:t>
            </a:r>
            <a:endParaRPr lang="en-US" altLang="ja-JP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graphicFrame>
        <p:nvGraphicFramePr>
          <p:cNvPr id="26" name="表 25">
            <a:extLst>
              <a:ext uri="{FF2B5EF4-FFF2-40B4-BE49-F238E27FC236}">
                <a16:creationId xmlns:a16="http://schemas.microsoft.com/office/drawing/2014/main" id="{7004997A-604E-7D87-580F-97632E6F9D60}"/>
              </a:ext>
            </a:extLst>
          </p:cNvPr>
          <p:cNvGraphicFramePr>
            <a:graphicFrameLocks noGrp="1"/>
          </p:cNvGraphicFramePr>
          <p:nvPr/>
        </p:nvGraphicFramePr>
        <p:xfrm>
          <a:off x="704528" y="3902329"/>
          <a:ext cx="6899765" cy="25175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1787">
                  <a:extLst>
                    <a:ext uri="{9D8B030D-6E8A-4147-A177-3AD203B41FA5}">
                      <a16:colId xmlns:a16="http://schemas.microsoft.com/office/drawing/2014/main" val="3572252844"/>
                    </a:ext>
                  </a:extLst>
                </a:gridCol>
                <a:gridCol w="1678633">
                  <a:extLst>
                    <a:ext uri="{9D8B030D-6E8A-4147-A177-3AD203B41FA5}">
                      <a16:colId xmlns:a16="http://schemas.microsoft.com/office/drawing/2014/main" val="52872534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3035453972"/>
                    </a:ext>
                  </a:extLst>
                </a:gridCol>
                <a:gridCol w="878007">
                  <a:extLst>
                    <a:ext uri="{9D8B030D-6E8A-4147-A177-3AD203B41FA5}">
                      <a16:colId xmlns:a16="http://schemas.microsoft.com/office/drawing/2014/main" val="2261793986"/>
                    </a:ext>
                  </a:extLst>
                </a:gridCol>
                <a:gridCol w="1377242">
                  <a:extLst>
                    <a:ext uri="{9D8B030D-6E8A-4147-A177-3AD203B41FA5}">
                      <a16:colId xmlns:a16="http://schemas.microsoft.com/office/drawing/2014/main" val="3822803261"/>
                    </a:ext>
                  </a:extLst>
                </a:gridCol>
              </a:tblGrid>
              <a:tr h="290321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名称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所在地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面積（㎡）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仮設可能量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の目安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（㎥）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7551433"/>
                  </a:ext>
                </a:extLst>
              </a:tr>
              <a:tr h="173711">
                <a:tc v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総面積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有効面積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7135532"/>
                  </a:ext>
                </a:extLst>
              </a:tr>
              <a:tr h="284053"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旧清掃センター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新倉</a:t>
                      </a:r>
                      <a:r>
                        <a:rPr kumimoji="1" lang="en-US" altLang="ja-JP" sz="1200" dirty="0"/>
                        <a:t>8-2592-1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/>
                        <a:t>2,559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/>
                        <a:t>1,791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/>
                        <a:t>3,582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7228299"/>
                  </a:ext>
                </a:extLst>
              </a:tr>
              <a:tr h="284053">
                <a:tc>
                  <a:txBody>
                    <a:bodyPr/>
                    <a:lstStyle/>
                    <a:p>
                      <a:r>
                        <a:rPr kumimoji="1" lang="ja-JP" altLang="en-US" sz="1200" strike="sngStrike" dirty="0"/>
                        <a:t>荒川河川敷運動公園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strike="sngStrike" dirty="0"/>
                        <a:t>新倉・下新倉地内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strike="sngStrike" dirty="0"/>
                        <a:t>86,397</a:t>
                      </a:r>
                      <a:endParaRPr kumimoji="1" lang="ja-JP" altLang="en-US" sz="1200" strike="sngStrik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strike="sngStrike" dirty="0"/>
                        <a:t>60,478</a:t>
                      </a:r>
                      <a:endParaRPr kumimoji="1" lang="ja-JP" altLang="en-US" sz="1200" strike="sngStrik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strike="sngStrike" dirty="0"/>
                        <a:t>120,956</a:t>
                      </a:r>
                      <a:endParaRPr kumimoji="1" lang="ja-JP" altLang="en-US" sz="1200" strike="sngStrik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9791361"/>
                  </a:ext>
                </a:extLst>
              </a:tr>
              <a:tr h="284053"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運動場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南</a:t>
                      </a:r>
                      <a:r>
                        <a:rPr kumimoji="1" lang="en-US" altLang="ja-JP" sz="1200" dirty="0"/>
                        <a:t>2-1535-11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/>
                        <a:t>21,975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/>
                        <a:t>15,383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/>
                        <a:t>30,765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7382443"/>
                  </a:ext>
                </a:extLst>
              </a:tr>
              <a:tr h="284053">
                <a:tc>
                  <a:txBody>
                    <a:bodyPr/>
                    <a:lstStyle/>
                    <a:p>
                      <a:r>
                        <a:rPr kumimoji="1" lang="ja-JP" altLang="en-US" sz="1200" u="none" strike="sngStrike" dirty="0"/>
                        <a:t>坂下庭球場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u="none" strike="sngStrike" dirty="0"/>
                        <a:t>下新倉</a:t>
                      </a:r>
                      <a:r>
                        <a:rPr kumimoji="1" lang="en-US" altLang="ja-JP" sz="1200" u="none" strike="sngStrike" dirty="0"/>
                        <a:t>4-769-3</a:t>
                      </a:r>
                      <a:endParaRPr kumimoji="1" lang="ja-JP" altLang="en-US" sz="1200" u="none" strike="sngStrik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u="none" strike="sngStrike" dirty="0"/>
                        <a:t>1,989</a:t>
                      </a:r>
                      <a:endParaRPr kumimoji="1" lang="ja-JP" altLang="en-US" sz="1200" u="none" strike="sngStrik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u="none" strike="sngStrike" dirty="0"/>
                        <a:t>1,392</a:t>
                      </a:r>
                      <a:endParaRPr kumimoji="1" lang="ja-JP" altLang="en-US" sz="1200" u="none" strike="sngStrik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u="none" strike="sngStrike" dirty="0"/>
                        <a:t>2,785</a:t>
                      </a:r>
                      <a:endParaRPr kumimoji="1" lang="ja-JP" altLang="en-US" sz="1200" u="none" strike="sngStrike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0495065"/>
                  </a:ext>
                </a:extLst>
              </a:tr>
              <a:tr h="284053"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花ノ木ゲートボール場・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花ノ木公園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新倉</a:t>
                      </a:r>
                      <a:r>
                        <a:rPr kumimoji="1" lang="en-US" altLang="ja-JP" sz="1200" dirty="0"/>
                        <a:t>2-3450</a:t>
                      </a:r>
                    </a:p>
                    <a:p>
                      <a:r>
                        <a:rPr kumimoji="1" lang="ja-JP" altLang="en-US" sz="1200" dirty="0"/>
                        <a:t>新倉</a:t>
                      </a:r>
                      <a:r>
                        <a:rPr kumimoji="1" lang="en-US" altLang="ja-JP" sz="1200" dirty="0"/>
                        <a:t>2-3431</a:t>
                      </a:r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/>
                        <a:t>1,710</a:t>
                      </a:r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/>
                        <a:t>1,197</a:t>
                      </a:r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/>
                        <a:t>2,394</a:t>
                      </a:r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35884"/>
                  </a:ext>
                </a:extLst>
              </a:tr>
              <a:tr h="284053">
                <a:tc>
                  <a:txBody>
                    <a:bodyPr/>
                    <a:lstStyle/>
                    <a:p>
                      <a:r>
                        <a:rPr kumimoji="1" lang="ja-JP" altLang="en-US" sz="1200" b="1" u="sng" dirty="0">
                          <a:solidFill>
                            <a:srgbClr val="FF0000"/>
                          </a:solidFill>
                        </a:rPr>
                        <a:t>アグリパーク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u="sng" dirty="0">
                          <a:solidFill>
                            <a:srgbClr val="FF0000"/>
                          </a:solidFill>
                        </a:rPr>
                        <a:t>新倉</a:t>
                      </a:r>
                      <a:r>
                        <a:rPr kumimoji="1" lang="en-US" altLang="ja-JP" sz="1200" b="1" u="sng" dirty="0">
                          <a:solidFill>
                            <a:srgbClr val="FF0000"/>
                          </a:solidFill>
                        </a:rPr>
                        <a:t>8-10-30</a:t>
                      </a:r>
                      <a:endParaRPr kumimoji="1" lang="ja-JP" altLang="en-US" sz="1200" b="1" u="sng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b="1" u="sng" dirty="0">
                          <a:solidFill>
                            <a:srgbClr val="FF0000"/>
                          </a:solidFill>
                        </a:rPr>
                        <a:t>2,593</a:t>
                      </a:r>
                      <a:endParaRPr kumimoji="1" lang="ja-JP" altLang="en-US" sz="1200" b="1" u="sng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b="1" u="sng" dirty="0">
                          <a:solidFill>
                            <a:srgbClr val="FF0000"/>
                          </a:solidFill>
                        </a:rPr>
                        <a:t>1,815</a:t>
                      </a:r>
                      <a:endParaRPr kumimoji="1" lang="ja-JP" altLang="en-US" sz="1200" b="1" u="sng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b="1" u="sng" dirty="0">
                          <a:solidFill>
                            <a:srgbClr val="FF0000"/>
                          </a:solidFill>
                        </a:rPr>
                        <a:t>3,630</a:t>
                      </a:r>
                      <a:endParaRPr kumimoji="1" lang="ja-JP" altLang="en-US" sz="1200" b="1" u="sng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0665191"/>
                  </a:ext>
                </a:extLst>
              </a:tr>
            </a:tbl>
          </a:graphicData>
        </a:graphic>
      </p:graphicFrame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4B80B4B-F95B-5E4B-62CE-ED896F31DA8B}"/>
              </a:ext>
            </a:extLst>
          </p:cNvPr>
          <p:cNvSpPr txBox="1"/>
          <p:nvPr/>
        </p:nvSpPr>
        <p:spPr>
          <a:xfrm>
            <a:off x="150216" y="4783633"/>
            <a:ext cx="5760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400" b="1" dirty="0"/>
              <a:t>削除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A9D85775-1E3B-BA2F-DE31-177AC95ED6B7}"/>
              </a:ext>
            </a:extLst>
          </p:cNvPr>
          <p:cNvSpPr txBox="1"/>
          <p:nvPr/>
        </p:nvSpPr>
        <p:spPr>
          <a:xfrm>
            <a:off x="150216" y="5408262"/>
            <a:ext cx="5760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400" b="1" dirty="0"/>
              <a:t>削除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55C0586B-3604-1E0D-0431-158A905C6A77}"/>
              </a:ext>
            </a:extLst>
          </p:cNvPr>
          <p:cNvSpPr txBox="1"/>
          <p:nvPr/>
        </p:nvSpPr>
        <p:spPr>
          <a:xfrm>
            <a:off x="150216" y="6124022"/>
            <a:ext cx="5760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400" b="1" dirty="0">
                <a:solidFill>
                  <a:srgbClr val="FF0000"/>
                </a:solidFill>
              </a:rPr>
              <a:t>追加</a:t>
            </a:r>
            <a:endParaRPr kumimoji="1" lang="ja-JP" altLang="en-US" sz="1400" b="1" dirty="0">
              <a:solidFill>
                <a:srgbClr val="FF0000"/>
              </a:solidFill>
            </a:endParaRPr>
          </a:p>
        </p:txBody>
      </p:sp>
      <p:sp>
        <p:nvSpPr>
          <p:cNvPr id="31" name="吹き出し: 角を丸めた四角形 30">
            <a:extLst>
              <a:ext uri="{FF2B5EF4-FFF2-40B4-BE49-F238E27FC236}">
                <a16:creationId xmlns:a16="http://schemas.microsoft.com/office/drawing/2014/main" id="{C866C74C-02B7-63FF-7098-F969CE942D1B}"/>
              </a:ext>
            </a:extLst>
          </p:cNvPr>
          <p:cNvSpPr/>
          <p:nvPr/>
        </p:nvSpPr>
        <p:spPr>
          <a:xfrm>
            <a:off x="7077236" y="2774280"/>
            <a:ext cx="2424974" cy="679544"/>
          </a:xfrm>
          <a:prstGeom prst="wedgeRoundRectCallout">
            <a:avLst>
              <a:gd name="adj1" fmla="val -40984"/>
              <a:gd name="adj2" fmla="val -176859"/>
              <a:gd name="adj3" fmla="val 16667"/>
            </a:avLst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</a:rPr>
              <a:t>組織改正に伴う課名の変更（修正）</a:t>
            </a:r>
          </a:p>
        </p:txBody>
      </p:sp>
      <p:sp>
        <p:nvSpPr>
          <p:cNvPr id="32" name="吹き出し: 角を丸めた四角形 31">
            <a:extLst>
              <a:ext uri="{FF2B5EF4-FFF2-40B4-BE49-F238E27FC236}">
                <a16:creationId xmlns:a16="http://schemas.microsoft.com/office/drawing/2014/main" id="{E23DCCF7-DD13-BA2C-9426-CED6F29D771A}"/>
              </a:ext>
            </a:extLst>
          </p:cNvPr>
          <p:cNvSpPr/>
          <p:nvPr/>
        </p:nvSpPr>
        <p:spPr>
          <a:xfrm>
            <a:off x="3116796" y="2766539"/>
            <a:ext cx="3125552" cy="679544"/>
          </a:xfrm>
          <a:prstGeom prst="wedgeRoundRectCallout">
            <a:avLst>
              <a:gd name="adj1" fmla="val -51007"/>
              <a:gd name="adj2" fmla="val -105094"/>
              <a:gd name="adj3" fmla="val 16667"/>
            </a:avLst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</a:rPr>
              <a:t>引用計画の更新情報を反映</a:t>
            </a:r>
          </a:p>
        </p:txBody>
      </p:sp>
      <p:sp>
        <p:nvSpPr>
          <p:cNvPr id="34" name="四角形: 角を丸くする 33">
            <a:extLst>
              <a:ext uri="{FF2B5EF4-FFF2-40B4-BE49-F238E27FC236}">
                <a16:creationId xmlns:a16="http://schemas.microsoft.com/office/drawing/2014/main" id="{6B494D08-9D39-B537-3BB1-7DFCABE913F1}"/>
              </a:ext>
            </a:extLst>
          </p:cNvPr>
          <p:cNvSpPr/>
          <p:nvPr/>
        </p:nvSpPr>
        <p:spPr>
          <a:xfrm>
            <a:off x="150216" y="4783633"/>
            <a:ext cx="7611096" cy="1715414"/>
          </a:xfrm>
          <a:prstGeom prst="roundRect">
            <a:avLst>
              <a:gd name="adj" fmla="val 11590"/>
            </a:avLst>
          </a:prstGeom>
          <a:noFill/>
          <a:ln w="349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吹き出し: 角を丸めた四角形 32">
            <a:extLst>
              <a:ext uri="{FF2B5EF4-FFF2-40B4-BE49-F238E27FC236}">
                <a16:creationId xmlns:a16="http://schemas.microsoft.com/office/drawing/2014/main" id="{3237B3D3-4206-AB54-8935-B392C4C7081C}"/>
              </a:ext>
            </a:extLst>
          </p:cNvPr>
          <p:cNvSpPr/>
          <p:nvPr/>
        </p:nvSpPr>
        <p:spPr>
          <a:xfrm>
            <a:off x="7278576" y="4350690"/>
            <a:ext cx="2350186" cy="679544"/>
          </a:xfrm>
          <a:prstGeom prst="wedgeRoundRectCallout">
            <a:avLst>
              <a:gd name="adj1" fmla="val -82101"/>
              <a:gd name="adj2" fmla="val 131990"/>
              <a:gd name="adj3" fmla="val 16667"/>
            </a:avLst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</a:rPr>
              <a:t>図表内の情報の更新（加除・修正）</a:t>
            </a:r>
          </a:p>
        </p:txBody>
      </p:sp>
    </p:spTree>
    <p:extLst>
      <p:ext uri="{BB962C8B-B14F-4D97-AF65-F5344CB8AC3E}">
        <p14:creationId xmlns:p14="http://schemas.microsoft.com/office/powerpoint/2010/main" val="2792953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9A7283-F0C1-0AF4-13BC-31D2C5668C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四角形 150">
            <a:extLst>
              <a:ext uri="{FF2B5EF4-FFF2-40B4-BE49-F238E27FC236}">
                <a16:creationId xmlns:a16="http://schemas.microsoft.com/office/drawing/2014/main" id="{51C6049A-B46B-5258-DE1C-6557A851C534}"/>
              </a:ext>
            </a:extLst>
          </p:cNvPr>
          <p:cNvSpPr txBox="1">
            <a:spLocks/>
          </p:cNvSpPr>
          <p:nvPr/>
        </p:nvSpPr>
        <p:spPr>
          <a:xfrm>
            <a:off x="200472" y="255563"/>
            <a:ext cx="9357627" cy="635139"/>
          </a:xfrm>
          <a:prstGeom prst="rect">
            <a:avLst/>
          </a:prstGeom>
          <a:solidFill>
            <a:schemeClr val="accent5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b="0" kern="1200">
                <a:solidFill>
                  <a:schemeClr val="tx1"/>
                </a:solidFill>
                <a:latin typeface="+mj-ea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l"/>
            <a:r>
              <a:rPr lang="ja-JP" altLang="en-US" sz="2800" dirty="0">
                <a:solidFill>
                  <a:schemeClr val="bg1"/>
                </a:solidFill>
                <a:latin typeface="AR丸ゴシック体E"/>
                <a:ea typeface="AR丸ゴシック体E"/>
              </a:rPr>
              <a:t>情報アップデートの内容</a:t>
            </a:r>
            <a:endParaRPr lang="ja-JP" altLang="en-US" dirty="0">
              <a:solidFill>
                <a:schemeClr val="bg1"/>
              </a:solidFill>
              <a:latin typeface="AR丸ゴシック体E"/>
              <a:ea typeface="AR丸ゴシック体E"/>
            </a:endParaRPr>
          </a:p>
        </p:txBody>
      </p:sp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42AD50C5-09DC-F262-1FDF-9C7B1F86E7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0096617"/>
              </p:ext>
            </p:extLst>
          </p:nvPr>
        </p:nvGraphicFramePr>
        <p:xfrm>
          <a:off x="200472" y="1376772"/>
          <a:ext cx="9392886" cy="51144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0802">
                  <a:extLst>
                    <a:ext uri="{9D8B030D-6E8A-4147-A177-3AD203B41FA5}">
                      <a16:colId xmlns:a16="http://schemas.microsoft.com/office/drawing/2014/main" val="1846372993"/>
                    </a:ext>
                  </a:extLst>
                </a:gridCol>
                <a:gridCol w="6972084">
                  <a:extLst>
                    <a:ext uri="{9D8B030D-6E8A-4147-A177-3AD203B41FA5}">
                      <a16:colId xmlns:a16="http://schemas.microsoft.com/office/drawing/2014/main" val="3815028410"/>
                    </a:ext>
                  </a:extLst>
                </a:gridCol>
              </a:tblGrid>
              <a:tr h="44916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項目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/>
                        <a:t>更新内容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6690926"/>
                  </a:ext>
                </a:extLst>
              </a:tr>
              <a:tr h="4212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dirty="0"/>
                        <a:t>1</a:t>
                      </a:r>
                      <a:r>
                        <a:rPr lang="ja-JP" altLang="en-US" sz="1600" dirty="0"/>
                        <a:t>　組織名の変更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　⑴　組織内の部署名変更</a:t>
                      </a:r>
                      <a:endParaRPr kumimoji="1" lang="en-US" altLang="ja-JP" sz="1600" dirty="0"/>
                    </a:p>
                    <a:p>
                      <a:r>
                        <a:rPr kumimoji="1" lang="ja-JP" altLang="en-US" sz="1600" dirty="0"/>
                        <a:t>　⑵　社名等の変更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535174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/>
                        <a:t>2</a:t>
                      </a:r>
                      <a:r>
                        <a:rPr kumimoji="1" lang="ja-JP" altLang="en-US" sz="1600" dirty="0"/>
                        <a:t>　図表等の更新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　図表（概念図やフローチャート等）及び一覧表（情報や制度を整理して掲載するもの）➡　新版への差し替え・内容の修正及び追加等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6625887"/>
                  </a:ext>
                </a:extLst>
              </a:tr>
              <a:tr h="8858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dirty="0"/>
                        <a:t>3</a:t>
                      </a:r>
                      <a:r>
                        <a:rPr lang="ja-JP" altLang="en-US" sz="1600" dirty="0"/>
                        <a:t>　引用法令・計画等の</a:t>
                      </a:r>
                      <a:endParaRPr lang="en-US" altLang="ja-JP" sz="16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dirty="0"/>
                        <a:t>　修正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　⑴　引用されている法令の改正等に伴う名称や条項番号等の修正</a:t>
                      </a:r>
                      <a:endParaRPr kumimoji="1" lang="en-US" altLang="ja-JP" sz="1600" dirty="0"/>
                    </a:p>
                    <a:p>
                      <a:r>
                        <a:rPr kumimoji="1" lang="ja-JP" altLang="en-US" sz="1600" dirty="0"/>
                        <a:t>　⑵　引用されている計画等の改定・廃止等に伴い、記載内容の変更が必</a:t>
                      </a:r>
                      <a:endParaRPr kumimoji="1" lang="en-US" altLang="ja-JP" sz="1600" dirty="0"/>
                    </a:p>
                    <a:p>
                      <a:r>
                        <a:rPr kumimoji="1" lang="ja-JP" altLang="en-US" sz="1600" dirty="0"/>
                        <a:t>　　要になるもの（本計画の趣旨・方針等に影響のない範囲）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5744317"/>
                  </a:ext>
                </a:extLst>
              </a:tr>
              <a:tr h="11593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dirty="0"/>
                        <a:t>4</a:t>
                      </a:r>
                      <a:r>
                        <a:rPr lang="ja-JP" altLang="en-US" sz="1600" dirty="0"/>
                        <a:t>　埼玉県地域防災計画</a:t>
                      </a:r>
                      <a:endParaRPr lang="en-US" altLang="ja-JP" sz="16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dirty="0"/>
                        <a:t>　の改定に伴う修正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　令和２年度から５年度までに改定（変更・修正）された事項のうち、現時点において情報を更新（整合性の検討等の必要がなく、新旧の情報を入れ替えること）ができるもの</a:t>
                      </a:r>
                      <a:endParaRPr kumimoji="1" lang="en-US" altLang="ja-JP" sz="1600" dirty="0"/>
                    </a:p>
                    <a:p>
                      <a:r>
                        <a:rPr kumimoji="1" lang="ja-JP" altLang="en-US" sz="1600" dirty="0"/>
                        <a:t>　⑴　名称・基準等の変更等を県計画の記載どおりに改めるもの</a:t>
                      </a:r>
                      <a:endParaRPr kumimoji="1" lang="en-US" altLang="ja-JP" sz="1600" dirty="0"/>
                    </a:p>
                    <a:p>
                      <a:r>
                        <a:rPr kumimoji="1" lang="ja-JP" altLang="en-US" sz="1600" dirty="0"/>
                        <a:t>　⑵　県計画において新たな情報が追加された事項について、本計画にお</a:t>
                      </a:r>
                      <a:endParaRPr kumimoji="1" lang="en-US" altLang="ja-JP" sz="1600" dirty="0"/>
                    </a:p>
                    <a:p>
                      <a:r>
                        <a:rPr kumimoji="1" lang="ja-JP" altLang="en-US" sz="1600" dirty="0"/>
                        <a:t>　　いても同様に追加するもの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97955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/>
                        <a:t>5</a:t>
                      </a:r>
                      <a:r>
                        <a:rPr kumimoji="1" lang="ja-JP" altLang="en-US" sz="1600" dirty="0"/>
                        <a:t>　その他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　⑴　用字、用語、名称等の変更又は削除</a:t>
                      </a:r>
                      <a:endParaRPr kumimoji="1" lang="en-US" altLang="ja-JP" sz="1600" dirty="0"/>
                    </a:p>
                    <a:p>
                      <a:r>
                        <a:rPr kumimoji="1" lang="ja-JP" altLang="en-US" sz="1600" dirty="0"/>
                        <a:t>　⑵　記載内容を最新の情報に更新</a:t>
                      </a:r>
                      <a:endParaRPr kumimoji="1" lang="en-US" altLang="ja-JP" sz="1600" dirty="0"/>
                    </a:p>
                    <a:p>
                      <a:r>
                        <a:rPr kumimoji="1" lang="ja-JP" altLang="en-US" sz="1600" dirty="0"/>
                        <a:t>　⑶　項目の追加又は削除（項目の繰り上げ・繰り下げを含む）</a:t>
                      </a:r>
                      <a:endParaRPr kumimoji="1" lang="en-US" altLang="ja-JP" sz="1600" dirty="0"/>
                    </a:p>
                    <a:p>
                      <a:r>
                        <a:rPr kumimoji="1" lang="ja-JP" altLang="en-US" sz="1600" dirty="0"/>
                        <a:t>　⑷　図表等の追加（挿入）又は削除　</a:t>
                      </a:r>
                      <a:endParaRPr kumimoji="1" lang="en-US" altLang="ja-JP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127387"/>
                  </a:ext>
                </a:extLst>
              </a:tr>
            </a:tbl>
          </a:graphicData>
        </a:graphic>
      </p:graphicFrame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FF3507B-FD78-40BD-EC9B-188D2D869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76175" y="6419874"/>
            <a:ext cx="2078436" cy="365125"/>
          </a:xfrm>
        </p:spPr>
        <p:txBody>
          <a:bodyPr/>
          <a:lstStyle/>
          <a:p>
            <a:fld id="{2C9400E4-C46D-48FA-AEA0-ED136F70A0E5}" type="slidenum">
              <a:rPr kumimoji="1" lang="ja-JP" altLang="en-US" smtClean="0"/>
              <a:t>13</a:t>
            </a:fld>
            <a:endParaRPr kumimoji="1" lang="ja-JP" altLang="en-US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55B9E13-69C6-8F57-3371-C76AF9242F64}"/>
              </a:ext>
            </a:extLst>
          </p:cNvPr>
          <p:cNvSpPr txBox="1"/>
          <p:nvPr/>
        </p:nvSpPr>
        <p:spPr>
          <a:xfrm>
            <a:off x="200472" y="949071"/>
            <a:ext cx="93541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rgbClr val="FF0000"/>
                </a:solidFill>
              </a:rPr>
              <a:t>★今年度実施する情報更新は、防災会議において議論する余地のない事項に限る</a:t>
            </a:r>
          </a:p>
        </p:txBody>
      </p:sp>
    </p:spTree>
    <p:extLst>
      <p:ext uri="{BB962C8B-B14F-4D97-AF65-F5344CB8AC3E}">
        <p14:creationId xmlns:p14="http://schemas.microsoft.com/office/powerpoint/2010/main" val="21615959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844EAF-8506-9DF5-BE13-BA0BA04FDD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A7F545F-B4EC-4318-E3A3-EB27E7686173}"/>
              </a:ext>
            </a:extLst>
          </p:cNvPr>
          <p:cNvSpPr txBox="1"/>
          <p:nvPr/>
        </p:nvSpPr>
        <p:spPr>
          <a:xfrm>
            <a:off x="596516" y="2492896"/>
            <a:ext cx="8712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≪参考≫</a:t>
            </a:r>
          </a:p>
          <a:p>
            <a:r>
              <a:rPr kumimoji="1" lang="ja-JP" altLang="en-US" sz="360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　令和７年度実施予定の改定作業（イメージ）</a:t>
            </a:r>
          </a:p>
        </p:txBody>
      </p:sp>
    </p:spTree>
    <p:extLst>
      <p:ext uri="{BB962C8B-B14F-4D97-AF65-F5344CB8AC3E}">
        <p14:creationId xmlns:p14="http://schemas.microsoft.com/office/powerpoint/2010/main" val="22829321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9368295-614B-3E4D-54A9-2C039F520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37276" y="6266160"/>
            <a:ext cx="2078436" cy="365125"/>
          </a:xfrm>
        </p:spPr>
        <p:txBody>
          <a:bodyPr/>
          <a:lstStyle/>
          <a:p>
            <a:r>
              <a:rPr lang="en-US" altLang="ja-JP" dirty="0"/>
              <a:t>13</a:t>
            </a:r>
            <a:endParaRPr lang="ja-JP" altLang="en-US" dirty="0"/>
          </a:p>
        </p:txBody>
      </p:sp>
      <p:sp>
        <p:nvSpPr>
          <p:cNvPr id="5" name="四角形 150">
            <a:extLst>
              <a:ext uri="{FF2B5EF4-FFF2-40B4-BE49-F238E27FC236}">
                <a16:creationId xmlns:a16="http://schemas.microsoft.com/office/drawing/2014/main" id="{A8B16B1F-E0F2-6608-2545-C7A60FC02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6476" y="80628"/>
            <a:ext cx="9357627" cy="635139"/>
          </a:xfrm>
          <a:prstGeom prst="rect">
            <a:avLst/>
          </a:prstGeom>
          <a:solidFill>
            <a:schemeClr val="accent5"/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l"/>
            <a:r>
              <a:rPr kumimoji="1" lang="ja-JP" altLang="en-US" sz="2800" dirty="0">
                <a:solidFill>
                  <a:schemeClr val="bg1"/>
                </a:solidFill>
                <a:latin typeface="AR丸ゴシック体E"/>
                <a:ea typeface="AR丸ゴシック体E"/>
              </a:rPr>
              <a:t>≪参考≫</a:t>
            </a:r>
            <a:r>
              <a:rPr lang="ja-JP" altLang="en-US" sz="2800" dirty="0">
                <a:solidFill>
                  <a:schemeClr val="bg1"/>
                </a:solidFill>
                <a:latin typeface="AR丸ゴシック体E"/>
                <a:ea typeface="AR丸ゴシック体E"/>
              </a:rPr>
              <a:t>第１回会議資料から（３年間での改定スケジュール）</a:t>
            </a:r>
            <a:endParaRPr kumimoji="1" lang="ja-JP" altLang="en-US" dirty="0">
              <a:solidFill>
                <a:schemeClr val="bg1"/>
              </a:solidFill>
              <a:latin typeface="AR丸ゴシック体E"/>
              <a:ea typeface="AR丸ゴシック体E"/>
            </a:endParaRPr>
          </a:p>
        </p:txBody>
      </p:sp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D727ECB6-3AC7-00FB-1A2F-DA66A816A5DF}"/>
              </a:ext>
            </a:extLst>
          </p:cNvPr>
          <p:cNvGraphicFramePr>
            <a:graphicFrameLocks noGrp="1"/>
          </p:cNvGraphicFramePr>
          <p:nvPr/>
        </p:nvGraphicFramePr>
        <p:xfrm>
          <a:off x="236476" y="1160748"/>
          <a:ext cx="9357628" cy="4372399"/>
        </p:xfrm>
        <a:graphic>
          <a:graphicData uri="http://schemas.openxmlformats.org/drawingml/2006/table">
            <a:tbl>
              <a:tblPr firstCol="1" bandCol="1">
                <a:tableStyleId>{93296810-A885-4BE3-A3E7-6D5BEEA58F35}</a:tableStyleId>
              </a:tblPr>
              <a:tblGrid>
                <a:gridCol w="1237908">
                  <a:extLst>
                    <a:ext uri="{9D8B030D-6E8A-4147-A177-3AD203B41FA5}">
                      <a16:colId xmlns:a16="http://schemas.microsoft.com/office/drawing/2014/main" val="2111613981"/>
                    </a:ext>
                  </a:extLst>
                </a:gridCol>
                <a:gridCol w="444376">
                  <a:extLst>
                    <a:ext uri="{9D8B030D-6E8A-4147-A177-3AD203B41FA5}">
                      <a16:colId xmlns:a16="http://schemas.microsoft.com/office/drawing/2014/main" val="3928897645"/>
                    </a:ext>
                  </a:extLst>
                </a:gridCol>
                <a:gridCol w="444376">
                  <a:extLst>
                    <a:ext uri="{9D8B030D-6E8A-4147-A177-3AD203B41FA5}">
                      <a16:colId xmlns:a16="http://schemas.microsoft.com/office/drawing/2014/main" val="2787261915"/>
                    </a:ext>
                  </a:extLst>
                </a:gridCol>
                <a:gridCol w="476118">
                  <a:extLst>
                    <a:ext uri="{9D8B030D-6E8A-4147-A177-3AD203B41FA5}">
                      <a16:colId xmlns:a16="http://schemas.microsoft.com/office/drawing/2014/main" val="3427648216"/>
                    </a:ext>
                  </a:extLst>
                </a:gridCol>
                <a:gridCol w="476118">
                  <a:extLst>
                    <a:ext uri="{9D8B030D-6E8A-4147-A177-3AD203B41FA5}">
                      <a16:colId xmlns:a16="http://schemas.microsoft.com/office/drawing/2014/main" val="1030337157"/>
                    </a:ext>
                  </a:extLst>
                </a:gridCol>
                <a:gridCol w="507859">
                  <a:extLst>
                    <a:ext uri="{9D8B030D-6E8A-4147-A177-3AD203B41FA5}">
                      <a16:colId xmlns:a16="http://schemas.microsoft.com/office/drawing/2014/main" val="2572255089"/>
                    </a:ext>
                  </a:extLst>
                </a:gridCol>
                <a:gridCol w="539599">
                  <a:extLst>
                    <a:ext uri="{9D8B030D-6E8A-4147-A177-3AD203B41FA5}">
                      <a16:colId xmlns:a16="http://schemas.microsoft.com/office/drawing/2014/main" val="825274340"/>
                    </a:ext>
                  </a:extLst>
                </a:gridCol>
                <a:gridCol w="1346254">
                  <a:extLst>
                    <a:ext uri="{9D8B030D-6E8A-4147-A177-3AD203B41FA5}">
                      <a16:colId xmlns:a16="http://schemas.microsoft.com/office/drawing/2014/main" val="847672883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303584821"/>
                    </a:ext>
                  </a:extLst>
                </a:gridCol>
                <a:gridCol w="1404156">
                  <a:extLst>
                    <a:ext uri="{9D8B030D-6E8A-4147-A177-3AD203B41FA5}">
                      <a16:colId xmlns:a16="http://schemas.microsoft.com/office/drawing/2014/main" val="3900868463"/>
                    </a:ext>
                  </a:extLst>
                </a:gridCol>
                <a:gridCol w="968696">
                  <a:extLst>
                    <a:ext uri="{9D8B030D-6E8A-4147-A177-3AD203B41FA5}">
                      <a16:colId xmlns:a16="http://schemas.microsoft.com/office/drawing/2014/main" val="2150145581"/>
                    </a:ext>
                  </a:extLst>
                </a:gridCol>
              </a:tblGrid>
              <a:tr h="689381">
                <a:tc row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/>
                        <a:t>地域防災計画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/>
                        <a:t>関係（上位）計画</a:t>
                      </a:r>
                      <a:endParaRPr kumimoji="1" lang="en-US" altLang="ja-JP" sz="2000" b="1" dirty="0"/>
                    </a:p>
                    <a:p>
                      <a:pPr algn="ctr"/>
                      <a:r>
                        <a:rPr kumimoji="1" lang="en-US" altLang="ja-JP" sz="1400" b="0" dirty="0"/>
                        <a:t>(</a:t>
                      </a:r>
                      <a:r>
                        <a:rPr kumimoji="1" lang="ja-JP" altLang="en-US" sz="1400" b="0" dirty="0"/>
                        <a:t>地域防災計画との整合を確認</a:t>
                      </a:r>
                      <a:r>
                        <a:rPr kumimoji="1" lang="en-US" altLang="ja-JP" sz="1400" b="0" dirty="0"/>
                        <a:t>)</a:t>
                      </a:r>
                      <a:endParaRPr kumimoji="1" lang="ja-JP" altLang="en-US" sz="14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dist"/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/>
                        <a:t>市民参加</a:t>
                      </a:r>
                      <a:endParaRPr kumimoji="1" lang="en-US" altLang="ja-JP" sz="1400" b="0" dirty="0"/>
                    </a:p>
                    <a:p>
                      <a:pPr algn="ctr"/>
                      <a:r>
                        <a:rPr kumimoji="1" lang="ja-JP" altLang="en-US" sz="1400" b="0" dirty="0"/>
                        <a:t>手続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7373753"/>
                  </a:ext>
                </a:extLst>
              </a:tr>
              <a:tr h="1614875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dirty="0"/>
                        <a:t>総則編</a:t>
                      </a: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dirty="0"/>
                        <a:t>被害想定編</a:t>
                      </a: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dirty="0"/>
                        <a:t>震災対策編</a:t>
                      </a: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dirty="0"/>
                        <a:t>風水害対策編</a:t>
                      </a: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dirty="0"/>
                        <a:t>各種事故対策編</a:t>
                      </a: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情報の時点修正</a:t>
                      </a: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総合振興計画</a:t>
                      </a:r>
                      <a:endParaRPr kumimoji="1" lang="en-US" altLang="ja-JP" sz="1400" dirty="0"/>
                    </a:p>
                    <a:p>
                      <a:pPr algn="ctr"/>
                      <a:r>
                        <a:rPr kumimoji="1" lang="en-US" altLang="ja-JP" sz="1400" dirty="0"/>
                        <a:t>(</a:t>
                      </a:r>
                      <a:r>
                        <a:rPr kumimoji="1" lang="ja-JP" altLang="en-US" sz="1400" dirty="0"/>
                        <a:t>中間見直し</a:t>
                      </a:r>
                      <a:r>
                        <a:rPr kumimoji="1" lang="en-US" altLang="ja-JP" sz="1400" dirty="0"/>
                        <a:t>)</a:t>
                      </a:r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国土強靭化計画</a:t>
                      </a:r>
                      <a:endParaRPr kumimoji="1" lang="en-US" altLang="ja-JP" sz="1400" dirty="0"/>
                    </a:p>
                    <a:p>
                      <a:pPr algn="ctr"/>
                      <a:r>
                        <a:rPr kumimoji="1" lang="ja-JP" altLang="en-US" sz="1400" dirty="0"/>
                        <a:t>（第２期計画）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埼玉県地域</a:t>
                      </a:r>
                      <a:endParaRPr kumimoji="1" lang="en-US" altLang="ja-JP" sz="1400" dirty="0"/>
                    </a:p>
                    <a:p>
                      <a:pPr algn="ctr"/>
                      <a:r>
                        <a:rPr kumimoji="1" lang="ja-JP" altLang="en-US" sz="1400" dirty="0"/>
                        <a:t>防災計画等</a:t>
                      </a:r>
                      <a:endParaRPr kumimoji="1" lang="en-US" altLang="ja-JP" sz="1400" dirty="0"/>
                    </a:p>
                    <a:p>
                      <a:pPr algn="ctr"/>
                      <a:endParaRPr kumimoji="1" lang="en-US" altLang="ja-JP" sz="1400" dirty="0"/>
                    </a:p>
                    <a:p>
                      <a:pPr algn="ctr"/>
                      <a:r>
                        <a:rPr kumimoji="1" lang="en-US" altLang="ja-JP" sz="1200" dirty="0"/>
                        <a:t>※</a:t>
                      </a:r>
                      <a:r>
                        <a:rPr kumimoji="1" lang="ja-JP" altLang="en-US" sz="1200" dirty="0"/>
                        <a:t>関係法令の改正等を含む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4373167"/>
                  </a:ext>
                </a:extLst>
              </a:tr>
              <a:tr h="6893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令和６年度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/>
                        <a:t>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意見</a:t>
                      </a:r>
                      <a:endParaRPr kumimoji="1" lang="en-US" altLang="ja-JP" sz="1400" dirty="0"/>
                    </a:p>
                    <a:p>
                      <a:pPr algn="ctr"/>
                      <a:r>
                        <a:rPr kumimoji="1" lang="ja-JP" altLang="en-US" sz="1400" dirty="0"/>
                        <a:t>募集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4682409"/>
                  </a:ext>
                </a:extLst>
              </a:tr>
              <a:tr h="6893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令和７年度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/>
                        <a:t>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意見</a:t>
                      </a:r>
                      <a:endParaRPr kumimoji="1" lang="en-US" altLang="ja-JP" sz="1400" dirty="0"/>
                    </a:p>
                    <a:p>
                      <a:pPr algn="ctr"/>
                      <a:r>
                        <a:rPr kumimoji="1" lang="ja-JP" altLang="en-US" sz="1400" dirty="0"/>
                        <a:t>募集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0243772"/>
                  </a:ext>
                </a:extLst>
              </a:tr>
              <a:tr h="6893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令和８年度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パブリック</a:t>
                      </a:r>
                      <a:endParaRPr kumimoji="1" lang="en-US" altLang="ja-JP" sz="1200" dirty="0"/>
                    </a:p>
                    <a:p>
                      <a:pPr algn="ctr"/>
                      <a:r>
                        <a:rPr kumimoji="1" lang="ja-JP" altLang="en-US" sz="1200" dirty="0"/>
                        <a:t>コメント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184235"/>
                  </a:ext>
                </a:extLst>
              </a:tr>
            </a:tbl>
          </a:graphicData>
        </a:graphic>
      </p:graphicFrame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6EB078E-9314-C73A-C8FF-7155386C63F4}"/>
              </a:ext>
            </a:extLst>
          </p:cNvPr>
          <p:cNvSpPr txBox="1"/>
          <p:nvPr/>
        </p:nvSpPr>
        <p:spPr>
          <a:xfrm>
            <a:off x="3797459" y="821772"/>
            <a:ext cx="57966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◎：改定（見直し）を実施　</a:t>
            </a:r>
            <a:r>
              <a:rPr lang="ja-JP" altLang="en-US" sz="1400" dirty="0"/>
              <a:t>△：必要に応じて改定（見直し）を実施</a:t>
            </a:r>
            <a:endParaRPr kumimoji="1" lang="ja-JP" altLang="en-US" sz="1400" dirty="0"/>
          </a:p>
        </p:txBody>
      </p:sp>
      <p:sp>
        <p:nvSpPr>
          <p:cNvPr id="13" name="四角形: 角を丸くする 12">
            <a:extLst>
              <a:ext uri="{FF2B5EF4-FFF2-40B4-BE49-F238E27FC236}">
                <a16:creationId xmlns:a16="http://schemas.microsoft.com/office/drawing/2014/main" id="{01F62E56-0176-44AF-2930-3B5B59C577AD}"/>
              </a:ext>
            </a:extLst>
          </p:cNvPr>
          <p:cNvSpPr/>
          <p:nvPr/>
        </p:nvSpPr>
        <p:spPr>
          <a:xfrm>
            <a:off x="1532620" y="4261670"/>
            <a:ext cx="320622" cy="1188132"/>
          </a:xfrm>
          <a:prstGeom prst="roundRect">
            <a:avLst/>
          </a:prstGeom>
          <a:noFill/>
          <a:ln w="381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吹き出し: 線 (強調線付き) 14">
            <a:extLst>
              <a:ext uri="{FF2B5EF4-FFF2-40B4-BE49-F238E27FC236}">
                <a16:creationId xmlns:a16="http://schemas.microsoft.com/office/drawing/2014/main" id="{197A5D49-F213-DEBB-1B95-39FAA430BDF1}"/>
              </a:ext>
            </a:extLst>
          </p:cNvPr>
          <p:cNvSpPr/>
          <p:nvPr/>
        </p:nvSpPr>
        <p:spPr>
          <a:xfrm>
            <a:off x="840011" y="5985823"/>
            <a:ext cx="2520280" cy="576064"/>
          </a:xfrm>
          <a:prstGeom prst="accentCallout1">
            <a:avLst>
              <a:gd name="adj1" fmla="val 15727"/>
              <a:gd name="adj2" fmla="val 305"/>
              <a:gd name="adj3" fmla="val -105191"/>
              <a:gd name="adj4" fmla="val 27320"/>
            </a:avLst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chemeClr val="tx1"/>
                </a:solidFill>
              </a:rPr>
              <a:t>関係</a:t>
            </a:r>
            <a:r>
              <a:rPr kumimoji="1" lang="en-US" altLang="ja-JP" sz="1400" dirty="0">
                <a:solidFill>
                  <a:schemeClr val="tx1"/>
                </a:solidFill>
              </a:rPr>
              <a:t>(</a:t>
            </a:r>
            <a:r>
              <a:rPr kumimoji="1" lang="ja-JP" altLang="en-US" sz="1400" dirty="0">
                <a:solidFill>
                  <a:schemeClr val="tx1"/>
                </a:solidFill>
              </a:rPr>
              <a:t>上位</a:t>
            </a:r>
            <a:r>
              <a:rPr kumimoji="1" lang="en-US" altLang="ja-JP" sz="1400" dirty="0">
                <a:solidFill>
                  <a:schemeClr val="tx1"/>
                </a:solidFill>
              </a:rPr>
              <a:t>)</a:t>
            </a:r>
            <a:r>
              <a:rPr lang="ja-JP" altLang="en-US" sz="1400" dirty="0">
                <a:solidFill>
                  <a:schemeClr val="tx1"/>
                </a:solidFill>
              </a:rPr>
              <a:t>計画の改定に伴い整合性を確認し、必要に応じて改定</a:t>
            </a:r>
            <a:r>
              <a:rPr lang="en-US" altLang="ja-JP" sz="1400" dirty="0">
                <a:solidFill>
                  <a:schemeClr val="tx1"/>
                </a:solidFill>
              </a:rPr>
              <a:t>(</a:t>
            </a:r>
            <a:r>
              <a:rPr lang="ja-JP" altLang="en-US" sz="1400" dirty="0">
                <a:solidFill>
                  <a:schemeClr val="tx1"/>
                </a:solidFill>
              </a:rPr>
              <a:t>見直し</a:t>
            </a:r>
            <a:r>
              <a:rPr lang="en-US" altLang="ja-JP" sz="1400" dirty="0">
                <a:solidFill>
                  <a:schemeClr val="tx1"/>
                </a:solidFill>
              </a:rPr>
              <a:t>)</a:t>
            </a:r>
            <a:r>
              <a:rPr lang="ja-JP" altLang="en-US" sz="1400" dirty="0">
                <a:solidFill>
                  <a:schemeClr val="tx1"/>
                </a:solidFill>
              </a:rPr>
              <a:t>を実施する。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6" name="吹き出し: 線 (強調線付き) 15">
            <a:extLst>
              <a:ext uri="{FF2B5EF4-FFF2-40B4-BE49-F238E27FC236}">
                <a16:creationId xmlns:a16="http://schemas.microsoft.com/office/drawing/2014/main" id="{211096B2-830B-C7D1-6720-0E3F2BD6B69A}"/>
              </a:ext>
            </a:extLst>
          </p:cNvPr>
          <p:cNvSpPr/>
          <p:nvPr/>
        </p:nvSpPr>
        <p:spPr>
          <a:xfrm>
            <a:off x="3655149" y="5985823"/>
            <a:ext cx="2520280" cy="576064"/>
          </a:xfrm>
          <a:prstGeom prst="accentCallout1">
            <a:avLst>
              <a:gd name="adj1" fmla="val 15727"/>
              <a:gd name="adj2" fmla="val 305"/>
              <a:gd name="adj3" fmla="val -88561"/>
              <a:gd name="adj4" fmla="val 10734"/>
            </a:avLst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chemeClr val="tx1"/>
                </a:solidFill>
              </a:rPr>
              <a:t>令和７年度以降、掲載情報に変更等が生じた場合は、必要に応じて修正を実施する。</a:t>
            </a:r>
          </a:p>
        </p:txBody>
      </p:sp>
      <p:sp>
        <p:nvSpPr>
          <p:cNvPr id="18" name="四角形: 角を丸くする 17">
            <a:extLst>
              <a:ext uri="{FF2B5EF4-FFF2-40B4-BE49-F238E27FC236}">
                <a16:creationId xmlns:a16="http://schemas.microsoft.com/office/drawing/2014/main" id="{0DEF8392-A4CF-7981-33BC-A7F492267A02}"/>
              </a:ext>
            </a:extLst>
          </p:cNvPr>
          <p:cNvSpPr/>
          <p:nvPr/>
        </p:nvSpPr>
        <p:spPr>
          <a:xfrm>
            <a:off x="7718395" y="4261670"/>
            <a:ext cx="396044" cy="1188132"/>
          </a:xfrm>
          <a:prstGeom prst="roundRect">
            <a:avLst/>
          </a:prstGeom>
          <a:noFill/>
          <a:ln w="38100">
            <a:solidFill>
              <a:schemeClr val="accent5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吹き出し: 線 (強調線付き) 18">
            <a:extLst>
              <a:ext uri="{FF2B5EF4-FFF2-40B4-BE49-F238E27FC236}">
                <a16:creationId xmlns:a16="http://schemas.microsoft.com/office/drawing/2014/main" id="{C6940B44-D8E3-814D-416F-B9EC93557C9C}"/>
              </a:ext>
            </a:extLst>
          </p:cNvPr>
          <p:cNvSpPr/>
          <p:nvPr/>
        </p:nvSpPr>
        <p:spPr>
          <a:xfrm>
            <a:off x="6431058" y="5978128"/>
            <a:ext cx="2520280" cy="576064"/>
          </a:xfrm>
          <a:prstGeom prst="accentCallout1">
            <a:avLst>
              <a:gd name="adj1" fmla="val 15727"/>
              <a:gd name="adj2" fmla="val 305"/>
              <a:gd name="adj3" fmla="val -88561"/>
              <a:gd name="adj4" fmla="val 53926"/>
            </a:avLst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chemeClr val="tx1"/>
                </a:solidFill>
              </a:rPr>
              <a:t>改定等が実施された場合に整合性の確認を実施する。</a:t>
            </a:r>
          </a:p>
        </p:txBody>
      </p:sp>
      <p:sp>
        <p:nvSpPr>
          <p:cNvPr id="20" name="四角形: 角を丸くする 19">
            <a:extLst>
              <a:ext uri="{FF2B5EF4-FFF2-40B4-BE49-F238E27FC236}">
                <a16:creationId xmlns:a16="http://schemas.microsoft.com/office/drawing/2014/main" id="{490B3A7F-7CE6-E25C-75A4-2F46F0ECC188}"/>
              </a:ext>
            </a:extLst>
          </p:cNvPr>
          <p:cNvSpPr/>
          <p:nvPr/>
        </p:nvSpPr>
        <p:spPr>
          <a:xfrm>
            <a:off x="3937908" y="4275477"/>
            <a:ext cx="320622" cy="1188132"/>
          </a:xfrm>
          <a:prstGeom prst="roundRect">
            <a:avLst/>
          </a:prstGeom>
          <a:noFill/>
          <a:ln w="381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1811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41285D-5718-00B9-AE7D-AC87D25EBF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3598A0B-502E-DD3E-441F-11444F92B444}"/>
              </a:ext>
            </a:extLst>
          </p:cNvPr>
          <p:cNvSpPr txBox="1"/>
          <p:nvPr/>
        </p:nvSpPr>
        <p:spPr>
          <a:xfrm>
            <a:off x="1568624" y="3032956"/>
            <a:ext cx="69487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１　総則編改定（案）の主な内容</a:t>
            </a:r>
            <a:endParaRPr kumimoji="1" lang="en-US" altLang="ja-JP" sz="3200" b="1" dirty="0"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00446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1E990C8-E294-D789-8027-3F95C9AB1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lang="ja-JP" altLang="en-US" smtClean="0"/>
              <a:pPr/>
              <a:t>3</a:t>
            </a:fld>
            <a:endParaRPr lang="ja-JP" altLang="en-US"/>
          </a:p>
        </p:txBody>
      </p:sp>
      <p:sp>
        <p:nvSpPr>
          <p:cNvPr id="5" name="四角形 150">
            <a:extLst>
              <a:ext uri="{FF2B5EF4-FFF2-40B4-BE49-F238E27FC236}">
                <a16:creationId xmlns:a16="http://schemas.microsoft.com/office/drawing/2014/main" id="{1F564E58-6E19-7186-F9A5-827CB42FB4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2865" y="189000"/>
            <a:ext cx="9357627" cy="635139"/>
          </a:xfrm>
          <a:prstGeom prst="rect">
            <a:avLst/>
          </a:prstGeom>
          <a:solidFill>
            <a:schemeClr val="accent5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l"/>
            <a:r>
              <a:rPr lang="ja-JP" altLang="en-US" sz="2800" dirty="0">
                <a:solidFill>
                  <a:schemeClr val="bg1"/>
                </a:solidFill>
                <a:latin typeface="AR丸ゴシック体E"/>
                <a:ea typeface="AR丸ゴシック体E"/>
              </a:rPr>
              <a:t>委員・関係機関からの意見反映</a:t>
            </a:r>
            <a:endParaRPr kumimoji="1" lang="ja-JP" altLang="en-US" dirty="0">
              <a:solidFill>
                <a:schemeClr val="bg1"/>
              </a:solidFill>
              <a:latin typeface="AR丸ゴシック体E"/>
              <a:ea typeface="AR丸ゴシック体E"/>
            </a:endParaRPr>
          </a:p>
        </p:txBody>
      </p:sp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3D725303-BB97-EACC-A0C6-9382DD1226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4544403"/>
              </p:ext>
            </p:extLst>
          </p:nvPr>
        </p:nvGraphicFramePr>
        <p:xfrm>
          <a:off x="272865" y="1052736"/>
          <a:ext cx="9357627" cy="46120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826">
                  <a:extLst>
                    <a:ext uri="{9D8B030D-6E8A-4147-A177-3AD203B41FA5}">
                      <a16:colId xmlns:a16="http://schemas.microsoft.com/office/drawing/2014/main" val="186182806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1248285595"/>
                    </a:ext>
                  </a:extLst>
                </a:gridCol>
                <a:gridCol w="6225665">
                  <a:extLst>
                    <a:ext uri="{9D8B030D-6E8A-4147-A177-3AD203B41FA5}">
                      <a16:colId xmlns:a16="http://schemas.microsoft.com/office/drawing/2014/main" val="2596709440"/>
                    </a:ext>
                  </a:extLst>
                </a:gridCol>
              </a:tblGrid>
              <a:tr h="40582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機関等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修正箇所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修正内容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07886034"/>
                  </a:ext>
                </a:extLst>
              </a:tr>
              <a:tr h="40582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/>
                        <a:t>危機管理室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/>
                        <a:t>総則</a:t>
                      </a:r>
                      <a:r>
                        <a:rPr kumimoji="1" lang="en-US" altLang="ja-JP" sz="1800" dirty="0"/>
                        <a:t>-2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800" dirty="0"/>
                        <a:t>図表の名称を修正</a:t>
                      </a:r>
                      <a:endParaRPr kumimoji="1" lang="en-US" altLang="ja-JP" sz="1800" dirty="0"/>
                    </a:p>
                    <a:p>
                      <a:pPr algn="l"/>
                      <a:r>
                        <a:rPr kumimoji="1" lang="ja-JP" altLang="en-US" sz="1800" dirty="0"/>
                        <a:t>　（修正前）和光市総合振興計画と和光市国土強靭化計画</a:t>
                      </a:r>
                      <a:endParaRPr kumimoji="1" lang="en-US" altLang="ja-JP" sz="1800" dirty="0"/>
                    </a:p>
                    <a:p>
                      <a:pPr algn="l"/>
                      <a:r>
                        <a:rPr kumimoji="1" lang="ja-JP" altLang="en-US" sz="1800" dirty="0"/>
                        <a:t>　　　　　　の関係</a:t>
                      </a:r>
                      <a:endParaRPr kumimoji="1" lang="en-US" altLang="ja-JP" sz="1800" dirty="0"/>
                    </a:p>
                    <a:p>
                      <a:pPr algn="l"/>
                      <a:r>
                        <a:rPr kumimoji="1" lang="ja-JP" altLang="en-US" sz="1800" dirty="0"/>
                        <a:t>　（修正後）地区防災計画と和光市地域防災計画の関係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85859148"/>
                  </a:ext>
                </a:extLst>
              </a:tr>
              <a:tr h="40582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/>
                        <a:t>埼玉県南西部</a:t>
                      </a:r>
                      <a:endParaRPr kumimoji="1" lang="en-US" altLang="ja-JP" sz="18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/>
                        <a:t>消防局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/>
                        <a:t>総則</a:t>
                      </a:r>
                      <a:r>
                        <a:rPr kumimoji="1" lang="en-US" altLang="ja-JP" sz="1800" dirty="0"/>
                        <a:t>-8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/>
                        <a:t>「第５　埼玉県南西部消防局消防計画」の記載を修正　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9110911"/>
                  </a:ext>
                </a:extLst>
              </a:tr>
              <a:tr h="40582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/>
                        <a:t>東京管区気象台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/>
                        <a:t>熊谷地方気象台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/>
                        <a:t>総則</a:t>
                      </a:r>
                      <a:r>
                        <a:rPr kumimoji="1" lang="en-US" altLang="ja-JP" sz="1800" dirty="0"/>
                        <a:t>-17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/>
                        <a:t>「指定地方行政機関」の「事務又は業務の大綱」欄の記載を修正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20804265"/>
                  </a:ext>
                </a:extLst>
              </a:tr>
              <a:tr h="40582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/>
                        <a:t>東京ガス</a:t>
                      </a:r>
                      <a:r>
                        <a:rPr kumimoji="1" lang="en-US" altLang="ja-JP" sz="1800" dirty="0"/>
                        <a:t>(</a:t>
                      </a:r>
                      <a:r>
                        <a:rPr kumimoji="1" lang="ja-JP" altLang="en-US" sz="1800" dirty="0"/>
                        <a:t>株</a:t>
                      </a:r>
                      <a:r>
                        <a:rPr kumimoji="1" lang="en-US" altLang="ja-JP" sz="1800" dirty="0"/>
                        <a:t>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/>
                        <a:t>埼玉支社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/>
                        <a:t>総則</a:t>
                      </a:r>
                      <a:r>
                        <a:rPr kumimoji="1" lang="en-US" altLang="ja-JP" sz="1800" dirty="0"/>
                        <a:t>-18</a:t>
                      </a:r>
                      <a:endParaRPr kumimoji="1" lang="ja-JP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/>
                        <a:t>「第２　指定公共機関」表中の名称等を変更</a:t>
                      </a:r>
                      <a:endParaRPr kumimoji="1" lang="en-US" altLang="ja-JP" sz="18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/>
                        <a:t>①名称変更</a:t>
                      </a:r>
                      <a:endParaRPr kumimoji="1" lang="en-US" altLang="ja-JP" sz="18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/>
                        <a:t>　（修正前）東京ガス株式会社北部支店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/>
                        <a:t>　（修正後）東京ガスグループ（東京ガス株式会社・東京</a:t>
                      </a:r>
                      <a:endParaRPr kumimoji="1" lang="en-US" altLang="ja-JP" sz="18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/>
                        <a:t>　　　　　　ガスネットワーク株式会社）</a:t>
                      </a:r>
                      <a:endParaRPr kumimoji="1" lang="en-US" altLang="ja-JP" sz="18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/>
                        <a:t>②「事務又は業務の大綱」の記載事項変更</a:t>
                      </a:r>
                      <a:endParaRPr kumimoji="1" lang="en-US" altLang="ja-JP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54231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044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D16A55-7004-6463-943F-E9D5377B9C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四角形: 角を丸くする 14">
            <a:extLst>
              <a:ext uri="{FF2B5EF4-FFF2-40B4-BE49-F238E27FC236}">
                <a16:creationId xmlns:a16="http://schemas.microsoft.com/office/drawing/2014/main" id="{630488F8-677E-5794-43F5-B3FD8469107A}"/>
              </a:ext>
            </a:extLst>
          </p:cNvPr>
          <p:cNvSpPr/>
          <p:nvPr/>
        </p:nvSpPr>
        <p:spPr>
          <a:xfrm>
            <a:off x="437724" y="5044072"/>
            <a:ext cx="8547724" cy="166827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BF959C9D-65F2-0BEA-EEAC-9472B8DBFF76}"/>
              </a:ext>
            </a:extLst>
          </p:cNvPr>
          <p:cNvSpPr/>
          <p:nvPr/>
        </p:nvSpPr>
        <p:spPr>
          <a:xfrm>
            <a:off x="437724" y="2744609"/>
            <a:ext cx="8547724" cy="1467751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四角形: 角を丸くする 38">
            <a:extLst>
              <a:ext uri="{FF2B5EF4-FFF2-40B4-BE49-F238E27FC236}">
                <a16:creationId xmlns:a16="http://schemas.microsoft.com/office/drawing/2014/main" id="{E2832A58-8742-4A31-ABB8-696187E0A0DD}"/>
              </a:ext>
            </a:extLst>
          </p:cNvPr>
          <p:cNvSpPr/>
          <p:nvPr/>
        </p:nvSpPr>
        <p:spPr>
          <a:xfrm>
            <a:off x="700020" y="3050873"/>
            <a:ext cx="3020596" cy="85522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solidFill>
                  <a:schemeClr val="tx1"/>
                </a:solidFill>
              </a:rPr>
              <a:t>和光市防災会議</a:t>
            </a:r>
          </a:p>
        </p:txBody>
      </p:sp>
      <p:sp>
        <p:nvSpPr>
          <p:cNvPr id="41" name="四角形: 角を丸くする 40">
            <a:extLst>
              <a:ext uri="{FF2B5EF4-FFF2-40B4-BE49-F238E27FC236}">
                <a16:creationId xmlns:a16="http://schemas.microsoft.com/office/drawing/2014/main" id="{C7C041C4-65E3-CDF0-C98D-0E6B6C1D02CC}"/>
              </a:ext>
            </a:extLst>
          </p:cNvPr>
          <p:cNvSpPr/>
          <p:nvPr/>
        </p:nvSpPr>
        <p:spPr>
          <a:xfrm>
            <a:off x="2504727" y="1333844"/>
            <a:ext cx="3986250" cy="78321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>
                <a:solidFill>
                  <a:srgbClr val="FF0000"/>
                </a:solidFill>
              </a:rPr>
              <a:t>和光市地域防災計画</a:t>
            </a:r>
          </a:p>
        </p:txBody>
      </p:sp>
      <p:sp>
        <p:nvSpPr>
          <p:cNvPr id="7" name="矢印: 上 6">
            <a:extLst>
              <a:ext uri="{FF2B5EF4-FFF2-40B4-BE49-F238E27FC236}">
                <a16:creationId xmlns:a16="http://schemas.microsoft.com/office/drawing/2014/main" id="{718A5A30-BD29-1791-61DF-99F167A3DEB1}"/>
              </a:ext>
            </a:extLst>
          </p:cNvPr>
          <p:cNvSpPr/>
          <p:nvPr/>
        </p:nvSpPr>
        <p:spPr>
          <a:xfrm>
            <a:off x="1821361" y="3781436"/>
            <a:ext cx="756084" cy="1823692"/>
          </a:xfrm>
          <a:prstGeom prst="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矢印: 上 7">
            <a:extLst>
              <a:ext uri="{FF2B5EF4-FFF2-40B4-BE49-F238E27FC236}">
                <a16:creationId xmlns:a16="http://schemas.microsoft.com/office/drawing/2014/main" id="{15F67F56-88CD-0183-9CF6-3458AB487FA7}"/>
              </a:ext>
            </a:extLst>
          </p:cNvPr>
          <p:cNvSpPr/>
          <p:nvPr/>
        </p:nvSpPr>
        <p:spPr>
          <a:xfrm>
            <a:off x="3744317" y="2158294"/>
            <a:ext cx="1507071" cy="534219"/>
          </a:xfrm>
          <a:prstGeom prst="up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01348FF-3DE4-35DD-3427-70322B670E8D}"/>
              </a:ext>
            </a:extLst>
          </p:cNvPr>
          <p:cNvSpPr txBox="1"/>
          <p:nvPr/>
        </p:nvSpPr>
        <p:spPr>
          <a:xfrm>
            <a:off x="3982909" y="5085184"/>
            <a:ext cx="5016136" cy="1600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災害対策基本法第４２条の２</a:t>
            </a:r>
            <a:endParaRPr lang="en-US" altLang="ja-JP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600" dirty="0"/>
              <a:t>　市民及び市内に事業所を有する事業者は、共同して、市防災会議に対し、市防災計画に地区防災計画を定めることを提案することができる。この場合においては、当該提案に係る地区防災計画の素案を添えなければならない。</a:t>
            </a:r>
          </a:p>
        </p:txBody>
      </p:sp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C24BE977-1C0E-8A2E-F5CD-C63C355BA8E8}"/>
              </a:ext>
            </a:extLst>
          </p:cNvPr>
          <p:cNvSpPr/>
          <p:nvPr/>
        </p:nvSpPr>
        <p:spPr>
          <a:xfrm>
            <a:off x="700019" y="5591586"/>
            <a:ext cx="3020596" cy="65866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solidFill>
                  <a:schemeClr val="tx1"/>
                </a:solidFill>
              </a:rPr>
              <a:t>地区居住者等</a:t>
            </a:r>
          </a:p>
        </p:txBody>
      </p:sp>
      <p:sp>
        <p:nvSpPr>
          <p:cNvPr id="18" name="楕円 17">
            <a:extLst>
              <a:ext uri="{FF2B5EF4-FFF2-40B4-BE49-F238E27FC236}">
                <a16:creationId xmlns:a16="http://schemas.microsoft.com/office/drawing/2014/main" id="{60BF4B55-FF1A-81E0-84D1-3FB64202C314}"/>
              </a:ext>
            </a:extLst>
          </p:cNvPr>
          <p:cNvSpPr/>
          <p:nvPr/>
        </p:nvSpPr>
        <p:spPr>
          <a:xfrm>
            <a:off x="270985" y="4328170"/>
            <a:ext cx="4248472" cy="631188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solidFill>
                  <a:schemeClr val="tx1"/>
                </a:solidFill>
              </a:rPr>
              <a:t>地区防災計画（案）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15DEE440-3101-1254-562C-914CB82DDB11}"/>
              </a:ext>
            </a:extLst>
          </p:cNvPr>
          <p:cNvSpPr txBox="1"/>
          <p:nvPr/>
        </p:nvSpPr>
        <p:spPr>
          <a:xfrm>
            <a:off x="2274682" y="5085184"/>
            <a:ext cx="11301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/>
              <a:t>提案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99CEA73-F8B9-69BE-FDF5-7750A4135437}"/>
              </a:ext>
            </a:extLst>
          </p:cNvPr>
          <p:cNvSpPr txBox="1"/>
          <p:nvPr/>
        </p:nvSpPr>
        <p:spPr>
          <a:xfrm>
            <a:off x="5097016" y="2225441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/>
              <a:t>盛り込み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8DC666C8-02CA-FF1C-4987-6107912B798E}"/>
              </a:ext>
            </a:extLst>
          </p:cNvPr>
          <p:cNvSpPr txBox="1"/>
          <p:nvPr/>
        </p:nvSpPr>
        <p:spPr>
          <a:xfrm>
            <a:off x="3982909" y="2835412"/>
            <a:ext cx="5016136" cy="13542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和光市地域防災計画への盛り込みの要否を判断</a:t>
            </a:r>
            <a:endParaRPr lang="en-US" altLang="ja-JP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600" dirty="0"/>
              <a:t>　・提案者に不備はないか</a:t>
            </a:r>
            <a:endParaRPr lang="en-US" altLang="ja-JP" sz="1600" dirty="0"/>
          </a:p>
          <a:p>
            <a:r>
              <a:rPr lang="ja-JP" altLang="en-US" sz="1600" dirty="0"/>
              <a:t>　・活動の実態はあるか</a:t>
            </a:r>
            <a:endParaRPr lang="en-US" altLang="ja-JP" sz="1600" dirty="0"/>
          </a:p>
          <a:p>
            <a:r>
              <a:rPr lang="ja-JP" altLang="en-US" sz="1600" dirty="0"/>
              <a:t>　・地区の理解は得られているか</a:t>
            </a:r>
            <a:endParaRPr lang="en-US" altLang="ja-JP" sz="1600" dirty="0"/>
          </a:p>
          <a:p>
            <a:r>
              <a:rPr lang="ja-JP" altLang="en-US" sz="1600" dirty="0"/>
              <a:t>　・行政との連携は可能か　　　　　　</a:t>
            </a:r>
            <a:r>
              <a:rPr lang="en-US" altLang="ja-JP" sz="1600" dirty="0"/>
              <a:t>…</a:t>
            </a:r>
            <a:r>
              <a:rPr lang="ja-JP" altLang="en-US" sz="1600" dirty="0"/>
              <a:t>など</a:t>
            </a:r>
          </a:p>
        </p:txBody>
      </p:sp>
      <p:sp>
        <p:nvSpPr>
          <p:cNvPr id="2" name="四角形 150">
            <a:extLst>
              <a:ext uri="{FF2B5EF4-FFF2-40B4-BE49-F238E27FC236}">
                <a16:creationId xmlns:a16="http://schemas.microsoft.com/office/drawing/2014/main" id="{54B3B37D-C487-A0BF-9D4A-516F31500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2863" y="103124"/>
            <a:ext cx="9357627" cy="635139"/>
          </a:xfrm>
          <a:prstGeom prst="rect">
            <a:avLst/>
          </a:prstGeom>
          <a:solidFill>
            <a:schemeClr val="accent5"/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l"/>
            <a:r>
              <a:rPr lang="ja-JP" altLang="en-US" sz="2800" dirty="0">
                <a:solidFill>
                  <a:schemeClr val="bg1"/>
                </a:solidFill>
                <a:latin typeface="AR丸ゴシック体E"/>
                <a:ea typeface="AR丸ゴシック体E"/>
              </a:rPr>
              <a:t>主な改正内容１</a:t>
            </a:r>
            <a:r>
              <a:rPr lang="en-US" altLang="ja-JP" sz="2800" dirty="0">
                <a:solidFill>
                  <a:schemeClr val="bg1"/>
                </a:solidFill>
                <a:latin typeface="AR丸ゴシック体E"/>
                <a:ea typeface="AR丸ゴシック体E"/>
              </a:rPr>
              <a:t>(</a:t>
            </a:r>
            <a:r>
              <a:rPr lang="ja-JP" altLang="en-US" sz="2800" dirty="0">
                <a:solidFill>
                  <a:schemeClr val="bg1"/>
                </a:solidFill>
                <a:latin typeface="AR丸ゴシック体E"/>
                <a:ea typeface="AR丸ゴシック体E"/>
              </a:rPr>
              <a:t>第</a:t>
            </a:r>
            <a:r>
              <a:rPr lang="en-US" altLang="ja-JP" sz="2800" dirty="0">
                <a:solidFill>
                  <a:schemeClr val="bg1"/>
                </a:solidFill>
                <a:latin typeface="AR丸ゴシック体E"/>
                <a:ea typeface="AR丸ゴシック体E"/>
              </a:rPr>
              <a:t>1</a:t>
            </a:r>
            <a:r>
              <a:rPr lang="ja-JP" altLang="en-US" sz="2800" dirty="0">
                <a:solidFill>
                  <a:schemeClr val="bg1"/>
                </a:solidFill>
                <a:latin typeface="AR丸ゴシック体E"/>
                <a:ea typeface="AR丸ゴシック体E"/>
              </a:rPr>
              <a:t>章</a:t>
            </a:r>
            <a:r>
              <a:rPr lang="en-US" altLang="ja-JP" sz="2800" dirty="0">
                <a:solidFill>
                  <a:schemeClr val="bg1"/>
                </a:solidFill>
                <a:latin typeface="AR丸ゴシック体E"/>
                <a:ea typeface="AR丸ゴシック体E"/>
              </a:rPr>
              <a:t>) </a:t>
            </a:r>
            <a:r>
              <a:rPr lang="ja-JP" altLang="en-US" sz="2800" dirty="0">
                <a:solidFill>
                  <a:schemeClr val="bg1"/>
                </a:solidFill>
                <a:latin typeface="AR丸ゴシック体E"/>
                <a:ea typeface="AR丸ゴシック体E"/>
              </a:rPr>
              <a:t>地区防災計画に関する記載</a:t>
            </a:r>
            <a:r>
              <a:rPr lang="en-US" altLang="ja-JP" sz="1600" dirty="0">
                <a:solidFill>
                  <a:schemeClr val="bg1"/>
                </a:solidFill>
                <a:latin typeface="AR丸ゴシック体E"/>
                <a:ea typeface="AR丸ゴシック体E"/>
              </a:rPr>
              <a:t>【</a:t>
            </a:r>
            <a:r>
              <a:rPr lang="ja-JP" altLang="en-US" sz="1600" dirty="0">
                <a:solidFill>
                  <a:schemeClr val="bg1"/>
                </a:solidFill>
                <a:latin typeface="AR丸ゴシック体E"/>
                <a:ea typeface="AR丸ゴシック体E"/>
              </a:rPr>
              <a:t>総則</a:t>
            </a:r>
            <a:r>
              <a:rPr lang="en-US" altLang="ja-JP" sz="1600" dirty="0">
                <a:solidFill>
                  <a:schemeClr val="bg1"/>
                </a:solidFill>
                <a:latin typeface="AR丸ゴシック体E"/>
                <a:ea typeface="AR丸ゴシック体E"/>
              </a:rPr>
              <a:t>-12】</a:t>
            </a:r>
            <a:endParaRPr kumimoji="1" lang="ja-JP" altLang="en-US" dirty="0">
              <a:solidFill>
                <a:schemeClr val="bg1"/>
              </a:solidFill>
              <a:latin typeface="AR丸ゴシック体E"/>
              <a:ea typeface="AR丸ゴシック体E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B6836DC-0DF5-B12B-D4A6-D0B816B8AF4A}"/>
              </a:ext>
            </a:extLst>
          </p:cNvPr>
          <p:cNvSpPr txBox="1"/>
          <p:nvPr/>
        </p:nvSpPr>
        <p:spPr>
          <a:xfrm>
            <a:off x="162398" y="822977"/>
            <a:ext cx="95785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〇記載を震災対策編から総則編に移し、「ボトムアップ型の計画」であることを明示した。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4A018FE-1D7E-C263-0348-EE0699B08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lang="ja-JP" altLang="en-US" smtClean="0"/>
              <a:pPr/>
              <a:t>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90158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44E9AF2-C959-D2FD-330A-89744B04F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lang="ja-JP" altLang="en-US" smtClean="0"/>
              <a:pPr/>
              <a:t>5</a:t>
            </a:fld>
            <a:endParaRPr lang="ja-JP" altLang="en-US"/>
          </a:p>
        </p:txBody>
      </p:sp>
      <p:sp>
        <p:nvSpPr>
          <p:cNvPr id="5" name="四角形 150">
            <a:extLst>
              <a:ext uri="{FF2B5EF4-FFF2-40B4-BE49-F238E27FC236}">
                <a16:creationId xmlns:a16="http://schemas.microsoft.com/office/drawing/2014/main" id="{E140036A-178E-AF63-A411-D0392FB98D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2865" y="189000"/>
            <a:ext cx="9357627" cy="635139"/>
          </a:xfrm>
          <a:prstGeom prst="rect">
            <a:avLst/>
          </a:prstGeom>
          <a:solidFill>
            <a:schemeClr val="accent5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l"/>
            <a:r>
              <a:rPr lang="ja-JP" altLang="en-US" sz="2800" dirty="0">
                <a:solidFill>
                  <a:schemeClr val="bg1"/>
                </a:solidFill>
                <a:latin typeface="AR丸ゴシック体E"/>
                <a:ea typeface="AR丸ゴシック体E"/>
              </a:rPr>
              <a:t>主な改正内容２</a:t>
            </a:r>
            <a:r>
              <a:rPr lang="en-US" altLang="ja-JP" sz="2800" dirty="0">
                <a:solidFill>
                  <a:schemeClr val="bg1"/>
                </a:solidFill>
                <a:latin typeface="AR丸ゴシック体E"/>
                <a:ea typeface="AR丸ゴシック体E"/>
              </a:rPr>
              <a:t>(</a:t>
            </a:r>
            <a:r>
              <a:rPr lang="ja-JP" altLang="en-US" sz="2800" dirty="0">
                <a:solidFill>
                  <a:schemeClr val="bg1"/>
                </a:solidFill>
                <a:latin typeface="AR丸ゴシック体E"/>
                <a:ea typeface="AR丸ゴシック体E"/>
              </a:rPr>
              <a:t>第</a:t>
            </a:r>
            <a:r>
              <a:rPr lang="en-US" altLang="ja-JP" sz="2800" dirty="0">
                <a:solidFill>
                  <a:schemeClr val="bg1"/>
                </a:solidFill>
                <a:latin typeface="AR丸ゴシック体E"/>
                <a:ea typeface="AR丸ゴシック体E"/>
              </a:rPr>
              <a:t>1</a:t>
            </a:r>
            <a:r>
              <a:rPr lang="ja-JP" altLang="en-US" sz="2800" dirty="0">
                <a:solidFill>
                  <a:schemeClr val="bg1"/>
                </a:solidFill>
                <a:latin typeface="AR丸ゴシック体E"/>
                <a:ea typeface="AR丸ゴシック体E"/>
              </a:rPr>
              <a:t>章</a:t>
            </a:r>
            <a:r>
              <a:rPr lang="en-US" altLang="ja-JP" sz="2800" dirty="0">
                <a:solidFill>
                  <a:schemeClr val="bg1"/>
                </a:solidFill>
                <a:latin typeface="AR丸ゴシック体E"/>
                <a:ea typeface="AR丸ゴシック体E"/>
              </a:rPr>
              <a:t>)</a:t>
            </a:r>
            <a:r>
              <a:rPr lang="ja-JP" altLang="en-US" sz="2800" dirty="0">
                <a:solidFill>
                  <a:schemeClr val="bg1"/>
                </a:solidFill>
                <a:latin typeface="AR丸ゴシック体E"/>
                <a:ea typeface="AR丸ゴシック体E"/>
              </a:rPr>
              <a:t>　埼玉県計画との関係　</a:t>
            </a:r>
            <a:r>
              <a:rPr lang="en-US" altLang="ja-JP" sz="1800" dirty="0">
                <a:solidFill>
                  <a:schemeClr val="bg1"/>
                </a:solidFill>
                <a:latin typeface="AR丸ゴシック体E"/>
                <a:ea typeface="AR丸ゴシック体E"/>
              </a:rPr>
              <a:t>【</a:t>
            </a:r>
            <a:r>
              <a:rPr lang="ja-JP" altLang="en-US" sz="1800" dirty="0">
                <a:solidFill>
                  <a:schemeClr val="bg1"/>
                </a:solidFill>
                <a:latin typeface="AR丸ゴシック体E"/>
                <a:ea typeface="AR丸ゴシック体E"/>
              </a:rPr>
              <a:t>総則</a:t>
            </a:r>
            <a:r>
              <a:rPr lang="en-US" altLang="ja-JP" sz="1800" dirty="0">
                <a:solidFill>
                  <a:schemeClr val="bg1"/>
                </a:solidFill>
                <a:latin typeface="AR丸ゴシック体E"/>
                <a:ea typeface="AR丸ゴシック体E"/>
              </a:rPr>
              <a:t>-3】</a:t>
            </a:r>
            <a:endParaRPr kumimoji="1" lang="ja-JP" altLang="en-US" dirty="0">
              <a:solidFill>
                <a:schemeClr val="bg1"/>
              </a:solidFill>
              <a:latin typeface="AR丸ゴシック体E"/>
              <a:ea typeface="AR丸ゴシック体E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2CAC6FF-31B5-017A-54B4-EBF3150AB6AC}"/>
              </a:ext>
            </a:extLst>
          </p:cNvPr>
          <p:cNvSpPr txBox="1"/>
          <p:nvPr/>
        </p:nvSpPr>
        <p:spPr>
          <a:xfrm>
            <a:off x="272865" y="944724"/>
            <a:ext cx="935762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u="sng" dirty="0"/>
              <a:t>第３　本計画と埼玉県地域防災計画との関係等</a:t>
            </a:r>
            <a:endParaRPr kumimoji="1" lang="en-US" altLang="ja-JP" b="1" u="sng" dirty="0"/>
          </a:p>
          <a:p>
            <a:r>
              <a:rPr lang="ja-JP" altLang="en-US" dirty="0"/>
              <a:t>　２　市町村防災計画と都道府県地域防災計画の関係</a:t>
            </a:r>
            <a:endParaRPr lang="en-US" altLang="ja-JP" dirty="0"/>
          </a:p>
          <a:p>
            <a:r>
              <a:rPr lang="ja-JP" altLang="en-US" dirty="0"/>
              <a:t>　　⑵　県計画への準拠</a:t>
            </a:r>
            <a:endParaRPr lang="en-US" altLang="ja-JP" dirty="0"/>
          </a:p>
          <a:p>
            <a:r>
              <a:rPr lang="ja-JP" altLang="en-US" dirty="0"/>
              <a:t>　　　　（抜粋）県計画に新たな取組等が追加された場合、本市の計画にその内容が反　　　　</a:t>
            </a:r>
            <a:endParaRPr lang="en-US" altLang="ja-JP" dirty="0"/>
          </a:p>
          <a:p>
            <a:r>
              <a:rPr lang="ja-JP" altLang="en-US" dirty="0"/>
              <a:t>　　　映されるまでには時間的な差が生じるため、</a:t>
            </a:r>
            <a:r>
              <a:rPr lang="ja-JP" altLang="en-US" b="1" dirty="0">
                <a:solidFill>
                  <a:srgbClr val="FF0000"/>
                </a:solidFill>
              </a:rPr>
              <a:t>県計画に掲げられた取組のうち、本市</a:t>
            </a:r>
            <a:endParaRPr lang="en-US" altLang="ja-JP" b="1" dirty="0">
              <a:solidFill>
                <a:srgbClr val="FF0000"/>
              </a:solidFill>
            </a:endParaRPr>
          </a:p>
          <a:p>
            <a:r>
              <a:rPr lang="ja-JP" altLang="en-US" b="1" dirty="0">
                <a:solidFill>
                  <a:srgbClr val="FF0000"/>
                </a:solidFill>
              </a:rPr>
              <a:t>　　　においても対応が必要となる事項については、地域防災計画が改定されるまでの間</a:t>
            </a:r>
            <a:endParaRPr lang="en-US" altLang="ja-JP" b="1" dirty="0">
              <a:solidFill>
                <a:srgbClr val="FF0000"/>
              </a:solidFill>
            </a:endParaRPr>
          </a:p>
          <a:p>
            <a:r>
              <a:rPr lang="ja-JP" altLang="en-US" b="1" dirty="0">
                <a:solidFill>
                  <a:srgbClr val="FF0000"/>
                </a:solidFill>
              </a:rPr>
              <a:t>　　　は、その必要な部分については県計画の記載事項に準拠する</a:t>
            </a:r>
            <a:r>
              <a:rPr lang="ja-JP" altLang="en-US" dirty="0"/>
              <a:t>ものとする。　　　</a:t>
            </a:r>
            <a:endParaRPr kumimoji="1" lang="ja-JP" altLang="en-US" dirty="0"/>
          </a:p>
        </p:txBody>
      </p:sp>
      <p:sp>
        <p:nvSpPr>
          <p:cNvPr id="7" name="四角形 150">
            <a:extLst>
              <a:ext uri="{FF2B5EF4-FFF2-40B4-BE49-F238E27FC236}">
                <a16:creationId xmlns:a16="http://schemas.microsoft.com/office/drawing/2014/main" id="{26DE0BF1-8517-6550-9C66-A4F03DF4166C}"/>
              </a:ext>
            </a:extLst>
          </p:cNvPr>
          <p:cNvSpPr txBox="1">
            <a:spLocks/>
          </p:cNvSpPr>
          <p:nvPr/>
        </p:nvSpPr>
        <p:spPr>
          <a:xfrm>
            <a:off x="272865" y="3287383"/>
            <a:ext cx="9357627" cy="635139"/>
          </a:xfrm>
          <a:prstGeom prst="rect">
            <a:avLst/>
          </a:prstGeom>
          <a:solidFill>
            <a:schemeClr val="accent5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b="0" kern="1200">
                <a:solidFill>
                  <a:schemeClr val="tx1"/>
                </a:solidFill>
                <a:latin typeface="+mj-ea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l"/>
            <a:r>
              <a:rPr lang="ja-JP" altLang="en-US" sz="2800" dirty="0">
                <a:solidFill>
                  <a:schemeClr val="bg1"/>
                </a:solidFill>
                <a:latin typeface="AR丸ゴシック体E"/>
                <a:ea typeface="AR丸ゴシック体E"/>
              </a:rPr>
              <a:t>主な改正内容３</a:t>
            </a:r>
            <a:r>
              <a:rPr lang="en-US" altLang="ja-JP" sz="2800" dirty="0">
                <a:solidFill>
                  <a:schemeClr val="bg1"/>
                </a:solidFill>
                <a:latin typeface="AR丸ゴシック体E"/>
                <a:ea typeface="AR丸ゴシック体E"/>
              </a:rPr>
              <a:t>-</a:t>
            </a:r>
            <a:r>
              <a:rPr lang="ja-JP" altLang="en-US" sz="2800" dirty="0">
                <a:solidFill>
                  <a:schemeClr val="bg1"/>
                </a:solidFill>
                <a:latin typeface="AR丸ゴシック体E"/>
                <a:ea typeface="AR丸ゴシック体E"/>
              </a:rPr>
              <a:t>①</a:t>
            </a:r>
            <a:r>
              <a:rPr lang="en-US" altLang="ja-JP" sz="2800" dirty="0">
                <a:solidFill>
                  <a:schemeClr val="bg1"/>
                </a:solidFill>
                <a:latin typeface="AR丸ゴシック体E"/>
                <a:ea typeface="AR丸ゴシック体E"/>
              </a:rPr>
              <a:t> (</a:t>
            </a:r>
            <a:r>
              <a:rPr lang="ja-JP" altLang="en-US" sz="2800" dirty="0">
                <a:solidFill>
                  <a:schemeClr val="bg1"/>
                </a:solidFill>
                <a:latin typeface="AR丸ゴシック体E"/>
                <a:ea typeface="AR丸ゴシック体E"/>
              </a:rPr>
              <a:t>第</a:t>
            </a:r>
            <a:r>
              <a:rPr lang="en-US" altLang="ja-JP" sz="2800" dirty="0">
                <a:solidFill>
                  <a:schemeClr val="bg1"/>
                </a:solidFill>
                <a:latin typeface="AR丸ゴシック体E"/>
                <a:ea typeface="AR丸ゴシック体E"/>
              </a:rPr>
              <a:t>1</a:t>
            </a:r>
            <a:r>
              <a:rPr lang="ja-JP" altLang="en-US" sz="2800" dirty="0">
                <a:solidFill>
                  <a:schemeClr val="bg1"/>
                </a:solidFill>
                <a:latin typeface="AR丸ゴシック体E"/>
                <a:ea typeface="AR丸ゴシック体E"/>
              </a:rPr>
              <a:t>章</a:t>
            </a:r>
            <a:r>
              <a:rPr lang="en-US" altLang="ja-JP" sz="2800" dirty="0">
                <a:solidFill>
                  <a:schemeClr val="bg1"/>
                </a:solidFill>
                <a:latin typeface="AR丸ゴシック体E"/>
                <a:ea typeface="AR丸ゴシック体E"/>
              </a:rPr>
              <a:t>)</a:t>
            </a:r>
            <a:r>
              <a:rPr lang="ja-JP" altLang="en-US" sz="2800" dirty="0">
                <a:solidFill>
                  <a:schemeClr val="bg1"/>
                </a:solidFill>
                <a:latin typeface="AR丸ゴシック体E"/>
                <a:ea typeface="AR丸ゴシック体E"/>
              </a:rPr>
              <a:t>　関連計画等　</a:t>
            </a:r>
            <a:r>
              <a:rPr lang="en-US" altLang="ja-JP" sz="1600" dirty="0">
                <a:solidFill>
                  <a:schemeClr val="bg1"/>
                </a:solidFill>
                <a:latin typeface="AR丸ゴシック体E"/>
                <a:ea typeface="AR丸ゴシック体E"/>
              </a:rPr>
              <a:t>【</a:t>
            </a:r>
            <a:r>
              <a:rPr lang="ja-JP" altLang="en-US" sz="1600" dirty="0">
                <a:solidFill>
                  <a:schemeClr val="bg1"/>
                </a:solidFill>
                <a:latin typeface="AR丸ゴシック体E"/>
                <a:ea typeface="AR丸ゴシック体E"/>
              </a:rPr>
              <a:t>総則</a:t>
            </a:r>
            <a:r>
              <a:rPr lang="en-US" altLang="ja-JP" sz="1600" dirty="0">
                <a:solidFill>
                  <a:schemeClr val="bg1"/>
                </a:solidFill>
                <a:latin typeface="AR丸ゴシック体E"/>
                <a:ea typeface="AR丸ゴシック体E"/>
              </a:rPr>
              <a:t>-5</a:t>
            </a:r>
            <a:r>
              <a:rPr lang="ja-JP" altLang="en-US" sz="1600" dirty="0">
                <a:solidFill>
                  <a:schemeClr val="bg1"/>
                </a:solidFill>
                <a:latin typeface="AR丸ゴシック体E"/>
                <a:ea typeface="AR丸ゴシック体E"/>
              </a:rPr>
              <a:t>～</a:t>
            </a:r>
            <a:r>
              <a:rPr lang="en-US" altLang="ja-JP" sz="1600" dirty="0">
                <a:solidFill>
                  <a:schemeClr val="bg1"/>
                </a:solidFill>
                <a:latin typeface="AR丸ゴシック体E"/>
                <a:ea typeface="AR丸ゴシック体E"/>
              </a:rPr>
              <a:t>】</a:t>
            </a:r>
            <a:endParaRPr lang="ja-JP" altLang="en-US" dirty="0">
              <a:solidFill>
                <a:schemeClr val="bg1"/>
              </a:solidFill>
              <a:latin typeface="AR丸ゴシック体E"/>
              <a:ea typeface="AR丸ゴシック体E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2D08127-E10B-C46A-7D09-45A3DA9CDD01}"/>
              </a:ext>
            </a:extLst>
          </p:cNvPr>
          <p:cNvSpPr txBox="1"/>
          <p:nvPr/>
        </p:nvSpPr>
        <p:spPr>
          <a:xfrm>
            <a:off x="260160" y="4064254"/>
            <a:ext cx="935762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　</a:t>
            </a:r>
            <a:r>
              <a:rPr kumimoji="1" lang="ja-JP" altLang="en-US" b="1" u="sng" dirty="0"/>
              <a:t>第１　和光総合振興計画</a:t>
            </a:r>
            <a:endParaRPr kumimoji="1" lang="en-US" altLang="ja-JP" b="1" u="sng" dirty="0"/>
          </a:p>
          <a:p>
            <a:r>
              <a:rPr lang="ja-JP" altLang="en-US" dirty="0"/>
              <a:t>　　　➡　記載を「第四次」のものから「第五次」のものに修正</a:t>
            </a:r>
            <a:endParaRPr kumimoji="1" lang="en-US" altLang="ja-JP" dirty="0"/>
          </a:p>
          <a:p>
            <a:r>
              <a:rPr lang="ja-JP" altLang="en-US" b="1" dirty="0"/>
              <a:t>　</a:t>
            </a:r>
            <a:r>
              <a:rPr lang="ja-JP" altLang="en-US" b="1" u="sng" dirty="0"/>
              <a:t>第２</a:t>
            </a:r>
            <a:r>
              <a:rPr kumimoji="1" lang="ja-JP" altLang="en-US" b="1" u="sng" dirty="0"/>
              <a:t>　和光市国土強靭化地域計画</a:t>
            </a:r>
            <a:endParaRPr kumimoji="1" lang="en-US" altLang="ja-JP" b="1" u="sng" dirty="0"/>
          </a:p>
          <a:p>
            <a:r>
              <a:rPr lang="ja-JP" altLang="en-US" b="1" dirty="0"/>
              <a:t>　　　</a:t>
            </a:r>
            <a:r>
              <a:rPr lang="ja-JP" altLang="en-US" dirty="0"/>
              <a:t>➡　新規（現行計画に記載なし）</a:t>
            </a:r>
            <a:endParaRPr kumimoji="1" lang="en-US" altLang="ja-JP" b="1" u="sng" dirty="0"/>
          </a:p>
          <a:p>
            <a:r>
              <a:rPr lang="ja-JP" altLang="en-US" b="1" dirty="0"/>
              <a:t>　</a:t>
            </a:r>
            <a:r>
              <a:rPr lang="ja-JP" altLang="en-US" b="1" u="sng" dirty="0"/>
              <a:t>第３　地域防災計画と総合振興計画及び国土強靭化地域計画との関係</a:t>
            </a:r>
            <a:endParaRPr lang="en-US" altLang="ja-JP" b="1" u="sng" dirty="0"/>
          </a:p>
          <a:p>
            <a:r>
              <a:rPr lang="ja-JP" altLang="en-US" b="1" dirty="0"/>
              <a:t>　　　➡　</a:t>
            </a:r>
            <a:r>
              <a:rPr lang="ja-JP" altLang="en-US" dirty="0"/>
              <a:t>新規</a:t>
            </a:r>
            <a:endParaRPr lang="en-US" altLang="ja-JP" dirty="0"/>
          </a:p>
          <a:p>
            <a:r>
              <a:rPr kumimoji="1" lang="ja-JP" altLang="en-US" b="1" dirty="0"/>
              <a:t>　</a:t>
            </a:r>
            <a:r>
              <a:rPr kumimoji="1" lang="ja-JP" altLang="en-US" b="1" u="sng" dirty="0"/>
              <a:t>第５　埼玉県南西部消防局消防計画</a:t>
            </a:r>
            <a:endParaRPr kumimoji="1" lang="en-US" altLang="ja-JP" b="1" u="sng" dirty="0"/>
          </a:p>
          <a:p>
            <a:r>
              <a:rPr lang="ja-JP" altLang="en-US" dirty="0"/>
              <a:t>　　　➡　委員意見を反映して修正</a:t>
            </a:r>
            <a:endParaRPr kumimoji="1" lang="en-US" altLang="ja-JP" b="1" u="sng" dirty="0"/>
          </a:p>
        </p:txBody>
      </p:sp>
    </p:spTree>
    <p:extLst>
      <p:ext uri="{BB962C8B-B14F-4D97-AF65-F5344CB8AC3E}">
        <p14:creationId xmlns:p14="http://schemas.microsoft.com/office/powerpoint/2010/main" val="2879043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A9B4A61-A8C2-81BE-0FBD-91B572741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lang="ja-JP" altLang="en-US" smtClean="0"/>
              <a:pPr/>
              <a:t>6</a:t>
            </a:fld>
            <a:endParaRPr lang="ja-JP" altLang="en-US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5FFB76FE-6844-4011-CD19-B8A24AE7387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821" y="1232757"/>
            <a:ext cx="5058975" cy="204729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1B80AAEB-6716-1C27-D4C8-684E83563E9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5338" y="3195873"/>
            <a:ext cx="5058975" cy="3617924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四角形 150">
            <a:extLst>
              <a:ext uri="{FF2B5EF4-FFF2-40B4-BE49-F238E27FC236}">
                <a16:creationId xmlns:a16="http://schemas.microsoft.com/office/drawing/2014/main" id="{FC8B8572-08FF-87AF-A7E8-B6B242E014B4}"/>
              </a:ext>
            </a:extLst>
          </p:cNvPr>
          <p:cNvSpPr txBox="1">
            <a:spLocks/>
          </p:cNvSpPr>
          <p:nvPr/>
        </p:nvSpPr>
        <p:spPr>
          <a:xfrm>
            <a:off x="200471" y="255563"/>
            <a:ext cx="9357627" cy="635139"/>
          </a:xfrm>
          <a:prstGeom prst="rect">
            <a:avLst/>
          </a:prstGeom>
          <a:solidFill>
            <a:schemeClr val="accent5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b="0" kern="1200">
                <a:solidFill>
                  <a:schemeClr val="tx1"/>
                </a:solidFill>
                <a:latin typeface="+mj-ea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l"/>
            <a:r>
              <a:rPr lang="ja-JP" altLang="en-US" sz="2800" dirty="0">
                <a:solidFill>
                  <a:schemeClr val="bg1"/>
                </a:solidFill>
                <a:latin typeface="AR丸ゴシック体E"/>
                <a:ea typeface="AR丸ゴシック体E"/>
              </a:rPr>
              <a:t>主な改正内容３</a:t>
            </a:r>
            <a:r>
              <a:rPr lang="en-US" altLang="ja-JP" sz="2800" dirty="0">
                <a:solidFill>
                  <a:schemeClr val="bg1"/>
                </a:solidFill>
                <a:latin typeface="AR丸ゴシック体E"/>
                <a:ea typeface="AR丸ゴシック体E"/>
              </a:rPr>
              <a:t>-</a:t>
            </a:r>
            <a:r>
              <a:rPr lang="ja-JP" altLang="en-US" sz="2800" dirty="0">
                <a:solidFill>
                  <a:schemeClr val="bg1"/>
                </a:solidFill>
                <a:latin typeface="AR丸ゴシック体E"/>
                <a:ea typeface="AR丸ゴシック体E"/>
              </a:rPr>
              <a:t>②</a:t>
            </a:r>
            <a:r>
              <a:rPr lang="en-US" altLang="ja-JP" sz="2800" dirty="0">
                <a:solidFill>
                  <a:schemeClr val="bg1"/>
                </a:solidFill>
                <a:latin typeface="AR丸ゴシック体E"/>
                <a:ea typeface="AR丸ゴシック体E"/>
              </a:rPr>
              <a:t> (</a:t>
            </a:r>
            <a:r>
              <a:rPr lang="ja-JP" altLang="en-US" sz="2800" dirty="0">
                <a:solidFill>
                  <a:schemeClr val="bg1"/>
                </a:solidFill>
                <a:latin typeface="AR丸ゴシック体E"/>
                <a:ea typeface="AR丸ゴシック体E"/>
              </a:rPr>
              <a:t>第</a:t>
            </a:r>
            <a:r>
              <a:rPr lang="en-US" altLang="ja-JP" sz="2800" dirty="0">
                <a:solidFill>
                  <a:schemeClr val="bg1"/>
                </a:solidFill>
                <a:latin typeface="AR丸ゴシック体E"/>
                <a:ea typeface="AR丸ゴシック体E"/>
              </a:rPr>
              <a:t>1</a:t>
            </a:r>
            <a:r>
              <a:rPr lang="ja-JP" altLang="en-US" sz="2800" dirty="0">
                <a:solidFill>
                  <a:schemeClr val="bg1"/>
                </a:solidFill>
                <a:latin typeface="AR丸ゴシック体E"/>
                <a:ea typeface="AR丸ゴシック体E"/>
              </a:rPr>
              <a:t>章</a:t>
            </a:r>
            <a:r>
              <a:rPr lang="en-US" altLang="ja-JP" sz="2800" dirty="0">
                <a:solidFill>
                  <a:schemeClr val="bg1"/>
                </a:solidFill>
                <a:latin typeface="AR丸ゴシック体E"/>
                <a:ea typeface="AR丸ゴシック体E"/>
              </a:rPr>
              <a:t>) </a:t>
            </a:r>
            <a:r>
              <a:rPr lang="ja-JP" altLang="en-US" sz="2800" dirty="0">
                <a:solidFill>
                  <a:schemeClr val="bg1"/>
                </a:solidFill>
                <a:latin typeface="AR丸ゴシック体E"/>
                <a:ea typeface="AR丸ゴシック体E"/>
              </a:rPr>
              <a:t>地域防災計画と関連計画</a:t>
            </a:r>
            <a:r>
              <a:rPr lang="en-US" altLang="ja-JP" sz="1600" dirty="0">
                <a:solidFill>
                  <a:schemeClr val="bg1"/>
                </a:solidFill>
                <a:latin typeface="AR丸ゴシック体E"/>
                <a:ea typeface="AR丸ゴシック体E"/>
              </a:rPr>
              <a:t>【</a:t>
            </a:r>
            <a:r>
              <a:rPr lang="ja-JP" altLang="en-US" sz="1600" dirty="0">
                <a:solidFill>
                  <a:schemeClr val="bg1"/>
                </a:solidFill>
                <a:latin typeface="AR丸ゴシック体E"/>
                <a:ea typeface="AR丸ゴシック体E"/>
              </a:rPr>
              <a:t>総則</a:t>
            </a:r>
            <a:r>
              <a:rPr lang="en-US" altLang="ja-JP" sz="1600" dirty="0">
                <a:solidFill>
                  <a:schemeClr val="bg1"/>
                </a:solidFill>
                <a:latin typeface="AR丸ゴシック体E"/>
                <a:ea typeface="AR丸ゴシック体E"/>
              </a:rPr>
              <a:t>-6</a:t>
            </a:r>
            <a:r>
              <a:rPr lang="ja-JP" altLang="en-US" sz="1600" dirty="0">
                <a:solidFill>
                  <a:schemeClr val="bg1"/>
                </a:solidFill>
                <a:latin typeface="AR丸ゴシック体E"/>
                <a:ea typeface="AR丸ゴシック体E"/>
              </a:rPr>
              <a:t>，</a:t>
            </a:r>
            <a:r>
              <a:rPr lang="en-US" altLang="ja-JP" sz="1600" dirty="0">
                <a:solidFill>
                  <a:schemeClr val="bg1"/>
                </a:solidFill>
                <a:latin typeface="AR丸ゴシック体E"/>
                <a:ea typeface="AR丸ゴシック体E"/>
              </a:rPr>
              <a:t>7】</a:t>
            </a:r>
            <a:endParaRPr lang="ja-JP" altLang="en-US" dirty="0">
              <a:solidFill>
                <a:schemeClr val="bg1"/>
              </a:solidFill>
              <a:latin typeface="AR丸ゴシック体E"/>
              <a:ea typeface="AR丸ゴシック体E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384AB5A-9E99-B4C2-44AA-4DA018E8CFEE}"/>
              </a:ext>
            </a:extLst>
          </p:cNvPr>
          <p:cNvSpPr txBox="1"/>
          <p:nvPr/>
        </p:nvSpPr>
        <p:spPr>
          <a:xfrm>
            <a:off x="201810" y="3950674"/>
            <a:ext cx="4104456" cy="1785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0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国土強靭化計画は総合振興計画と並列に位置付けられているため、地域防災計画には２つの上位計画が存在することになります。そのため、計画間の関係性を整理して示すため、記載</a:t>
            </a:r>
            <a:r>
              <a:rPr lang="ja-JP" altLang="en-US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及び</a:t>
            </a:r>
            <a:r>
              <a:rPr lang="ja-JP" altLang="ja-JP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図（２点）を追加</a:t>
            </a:r>
            <a:endParaRPr lang="ja-JP" altLang="en-US" sz="2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AA8F856-9033-BA63-E163-FADBB278AE1A}"/>
              </a:ext>
            </a:extLst>
          </p:cNvPr>
          <p:cNvSpPr txBox="1"/>
          <p:nvPr/>
        </p:nvSpPr>
        <p:spPr>
          <a:xfrm>
            <a:off x="54749" y="955758"/>
            <a:ext cx="48245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（図：和光市総合振興計画と和光市国土強靭化地域計画の関係）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C70D80A-E30A-FF55-80FB-64B58527B53F}"/>
              </a:ext>
            </a:extLst>
          </p:cNvPr>
          <p:cNvSpPr txBox="1"/>
          <p:nvPr/>
        </p:nvSpPr>
        <p:spPr>
          <a:xfrm>
            <a:off x="5241032" y="2886346"/>
            <a:ext cx="48245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（図：地域防災計画と総合振興計画と国土強靭化地域計画の関係）</a:t>
            </a:r>
          </a:p>
        </p:txBody>
      </p:sp>
    </p:spTree>
    <p:extLst>
      <p:ext uri="{BB962C8B-B14F-4D97-AF65-F5344CB8AC3E}">
        <p14:creationId xmlns:p14="http://schemas.microsoft.com/office/powerpoint/2010/main" val="33643516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矢印: 右 14">
            <a:extLst>
              <a:ext uri="{FF2B5EF4-FFF2-40B4-BE49-F238E27FC236}">
                <a16:creationId xmlns:a16="http://schemas.microsoft.com/office/drawing/2014/main" id="{FD380FC1-B222-1358-BA31-92DF290D3303}"/>
              </a:ext>
            </a:extLst>
          </p:cNvPr>
          <p:cNvSpPr/>
          <p:nvPr/>
        </p:nvSpPr>
        <p:spPr>
          <a:xfrm>
            <a:off x="3080792" y="2340009"/>
            <a:ext cx="1404156" cy="3285235"/>
          </a:xfrm>
          <a:prstGeom prst="rightArrow">
            <a:avLst>
              <a:gd name="adj1" fmla="val 50000"/>
              <a:gd name="adj2" fmla="val 49689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2DF86B4-CFDC-E30F-4129-9A34E479C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lang="ja-JP" altLang="en-US" smtClean="0"/>
              <a:pPr/>
              <a:t>7</a:t>
            </a:fld>
            <a:endParaRPr lang="ja-JP" altLang="en-US"/>
          </a:p>
        </p:txBody>
      </p:sp>
      <p:sp>
        <p:nvSpPr>
          <p:cNvPr id="5" name="四角形 150">
            <a:extLst>
              <a:ext uri="{FF2B5EF4-FFF2-40B4-BE49-F238E27FC236}">
                <a16:creationId xmlns:a16="http://schemas.microsoft.com/office/drawing/2014/main" id="{685CACC0-C665-FCFA-3E92-8ECC90FB13C1}"/>
              </a:ext>
            </a:extLst>
          </p:cNvPr>
          <p:cNvSpPr txBox="1">
            <a:spLocks/>
          </p:cNvSpPr>
          <p:nvPr/>
        </p:nvSpPr>
        <p:spPr>
          <a:xfrm>
            <a:off x="200472" y="255563"/>
            <a:ext cx="9357627" cy="635139"/>
          </a:xfrm>
          <a:prstGeom prst="rect">
            <a:avLst/>
          </a:prstGeom>
          <a:solidFill>
            <a:schemeClr val="accent5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b="0" kern="1200">
                <a:solidFill>
                  <a:schemeClr val="tx1"/>
                </a:solidFill>
                <a:latin typeface="+mj-ea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l"/>
            <a:r>
              <a:rPr lang="ja-JP" altLang="en-US" sz="2800" dirty="0">
                <a:solidFill>
                  <a:schemeClr val="bg1"/>
                </a:solidFill>
                <a:latin typeface="AR丸ゴシック体E"/>
                <a:ea typeface="AR丸ゴシック体E"/>
              </a:rPr>
              <a:t>主な改正内容４</a:t>
            </a:r>
            <a:r>
              <a:rPr lang="en-US" altLang="ja-JP" sz="2800" dirty="0">
                <a:solidFill>
                  <a:schemeClr val="bg1"/>
                </a:solidFill>
                <a:latin typeface="AR丸ゴシック体E"/>
                <a:ea typeface="AR丸ゴシック体E"/>
              </a:rPr>
              <a:t>(</a:t>
            </a:r>
            <a:r>
              <a:rPr lang="ja-JP" altLang="en-US" sz="2800" dirty="0">
                <a:solidFill>
                  <a:schemeClr val="bg1"/>
                </a:solidFill>
                <a:latin typeface="AR丸ゴシック体E"/>
                <a:ea typeface="AR丸ゴシック体E"/>
              </a:rPr>
              <a:t>第</a:t>
            </a:r>
            <a:r>
              <a:rPr lang="en-US" altLang="ja-JP" sz="2800" dirty="0">
                <a:solidFill>
                  <a:schemeClr val="bg1"/>
                </a:solidFill>
                <a:latin typeface="AR丸ゴシック体E"/>
                <a:ea typeface="AR丸ゴシック体E"/>
              </a:rPr>
              <a:t>1</a:t>
            </a:r>
            <a:r>
              <a:rPr lang="ja-JP" altLang="en-US" sz="2800" dirty="0">
                <a:solidFill>
                  <a:schemeClr val="bg1"/>
                </a:solidFill>
                <a:latin typeface="AR丸ゴシック体E"/>
                <a:ea typeface="AR丸ゴシック体E"/>
              </a:rPr>
              <a:t>章</a:t>
            </a:r>
            <a:r>
              <a:rPr lang="en-US" altLang="ja-JP" sz="2800" dirty="0">
                <a:solidFill>
                  <a:schemeClr val="bg1"/>
                </a:solidFill>
                <a:latin typeface="AR丸ゴシック体E"/>
                <a:ea typeface="AR丸ゴシック体E"/>
              </a:rPr>
              <a:t>) </a:t>
            </a:r>
            <a:r>
              <a:rPr lang="ja-JP" altLang="en-US" sz="2800" dirty="0">
                <a:solidFill>
                  <a:schemeClr val="bg1"/>
                </a:solidFill>
                <a:latin typeface="AR丸ゴシック体E"/>
                <a:ea typeface="AR丸ゴシック体E"/>
              </a:rPr>
              <a:t>基本目標及び防災目標の明確化</a:t>
            </a:r>
            <a:r>
              <a:rPr lang="en-US" altLang="ja-JP" sz="1500" dirty="0">
                <a:solidFill>
                  <a:schemeClr val="bg1"/>
                </a:solidFill>
                <a:latin typeface="AR丸ゴシック体E"/>
                <a:ea typeface="AR丸ゴシック体E"/>
              </a:rPr>
              <a:t>【</a:t>
            </a:r>
            <a:r>
              <a:rPr lang="ja-JP" altLang="en-US" sz="1500" dirty="0">
                <a:solidFill>
                  <a:schemeClr val="bg1"/>
                </a:solidFill>
                <a:latin typeface="AR丸ゴシック体E"/>
                <a:ea typeface="AR丸ゴシック体E"/>
              </a:rPr>
              <a:t>総則</a:t>
            </a:r>
            <a:r>
              <a:rPr lang="en-US" altLang="ja-JP" sz="1500" dirty="0">
                <a:solidFill>
                  <a:schemeClr val="bg1"/>
                </a:solidFill>
                <a:latin typeface="AR丸ゴシック体E"/>
                <a:ea typeface="AR丸ゴシック体E"/>
              </a:rPr>
              <a:t>-9】</a:t>
            </a:r>
            <a:endParaRPr lang="ja-JP" altLang="en-US" dirty="0">
              <a:solidFill>
                <a:schemeClr val="bg1"/>
              </a:solidFill>
              <a:latin typeface="AR丸ゴシック体E"/>
              <a:ea typeface="AR丸ゴシック体E"/>
            </a:endParaRP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333AD11A-CF06-E8BA-4E66-EC40E5355733}"/>
              </a:ext>
            </a:extLst>
          </p:cNvPr>
          <p:cNvSpPr/>
          <p:nvPr/>
        </p:nvSpPr>
        <p:spPr>
          <a:xfrm>
            <a:off x="272480" y="1352367"/>
            <a:ext cx="3314075" cy="2340260"/>
          </a:xfrm>
          <a:prstGeom prst="roundRect">
            <a:avLst>
              <a:gd name="adj" fmla="val 9844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r>
              <a:rPr kumimoji="1" lang="ja-JP" altLang="en-US" b="1" u="sng" dirty="0">
                <a:solidFill>
                  <a:schemeClr val="accent5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基本方針</a:t>
            </a:r>
            <a:r>
              <a:rPr kumimoji="1" lang="ja-JP" altLang="en-US" sz="1600" u="sng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（要約）</a:t>
            </a:r>
            <a:endParaRPr kumimoji="1" lang="en-US" altLang="ja-JP" sz="1600" u="sng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⑴　</a:t>
            </a:r>
            <a:r>
              <a:rPr lang="ja-JP" altLang="en-US" sz="1400" b="1" u="sng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計画を策定</a:t>
            </a:r>
            <a:r>
              <a:rPr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すること</a:t>
            </a:r>
            <a:endParaRPr lang="en-US" altLang="ja-JP" sz="14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⑵　災害に強いまちづくりを推進す　</a:t>
            </a:r>
            <a:endParaRPr kumimoji="1" lang="en-US" altLang="ja-JP" sz="14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kumimoji="1"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るための</a:t>
            </a:r>
            <a:r>
              <a:rPr kumimoji="1" lang="ja-JP" altLang="en-US" sz="1400" b="1" u="sng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方針を示す</a:t>
            </a:r>
            <a:r>
              <a:rPr kumimoji="1"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こと</a:t>
            </a:r>
            <a:endParaRPr kumimoji="1" lang="en-US" altLang="ja-JP" sz="14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⑶　他の</a:t>
            </a:r>
            <a:r>
              <a:rPr lang="ja-JP" altLang="en-US" sz="1400" b="1" u="sng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計画及び法令等との整合</a:t>
            </a:r>
            <a:r>
              <a:rPr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を</a:t>
            </a:r>
            <a:endParaRPr lang="en-US" altLang="ja-JP" sz="14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図ること</a:t>
            </a:r>
            <a:endParaRPr lang="en-US" altLang="ja-JP" sz="14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⑷　</a:t>
            </a:r>
            <a:r>
              <a:rPr kumimoji="1" lang="ja-JP" altLang="en-US" sz="1400" b="1" u="sng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担当部課等を明示</a:t>
            </a:r>
            <a:r>
              <a:rPr kumimoji="1"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する事</a:t>
            </a:r>
            <a:endParaRPr kumimoji="1" lang="en-US" altLang="ja-JP" sz="14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C871A8FA-7FB0-B9A3-DBB0-D30CB402851B}"/>
              </a:ext>
            </a:extLst>
          </p:cNvPr>
          <p:cNvSpPr/>
          <p:nvPr/>
        </p:nvSpPr>
        <p:spPr>
          <a:xfrm>
            <a:off x="272480" y="3803786"/>
            <a:ext cx="3314075" cy="2829570"/>
          </a:xfrm>
          <a:prstGeom prst="roundRect">
            <a:avLst>
              <a:gd name="adj" fmla="val 9224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r>
              <a:rPr kumimoji="1" lang="ja-JP" altLang="en-US" b="1" u="sng" dirty="0">
                <a:solidFill>
                  <a:schemeClr val="accent5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防災目標</a:t>
            </a:r>
            <a:r>
              <a:rPr kumimoji="1" lang="ja-JP" altLang="en-US" sz="1600" u="sng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（要約）</a:t>
            </a:r>
            <a:endParaRPr kumimoji="1" lang="en-US" altLang="ja-JP" sz="1600" u="sng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⑴　基本理念</a:t>
            </a:r>
            <a:endParaRPr lang="en-US" altLang="ja-JP" sz="14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「みどりと人間の自然な調和が保</a:t>
            </a:r>
            <a:endParaRPr kumimoji="1" lang="en-US" altLang="ja-JP" sz="14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kumimoji="1"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たれ、人間の生命が息づく豊かな</a:t>
            </a:r>
            <a:endParaRPr kumimoji="1" lang="en-US" altLang="ja-JP" sz="14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kumimoji="1"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まちの創出及び災害に強い安心し</a:t>
            </a:r>
            <a:endParaRPr kumimoji="1" lang="en-US" altLang="ja-JP" sz="14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kumimoji="1"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て生活できるまちの創出」</a:t>
            </a:r>
            <a:endParaRPr kumimoji="1" lang="en-US" altLang="ja-JP" sz="14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⑵　基本目標</a:t>
            </a:r>
            <a:endParaRPr kumimoji="1" lang="en-US" altLang="ja-JP" sz="14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①　災害に強い防災体制の確立</a:t>
            </a:r>
            <a:endParaRPr lang="en-US" altLang="ja-JP" sz="14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②　災害に強い市民の育成</a:t>
            </a:r>
            <a:endParaRPr kumimoji="1" lang="en-US" altLang="ja-JP" sz="14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③　災害に強い防災都市構造</a:t>
            </a:r>
            <a:endParaRPr lang="en-US" altLang="ja-JP" sz="14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F1FD4C1-B847-CE6E-7FF1-56DE93F765CB}"/>
              </a:ext>
            </a:extLst>
          </p:cNvPr>
          <p:cNvSpPr txBox="1"/>
          <p:nvPr/>
        </p:nvSpPr>
        <p:spPr>
          <a:xfrm>
            <a:off x="272480" y="890702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現行計画</a:t>
            </a:r>
          </a:p>
        </p:txBody>
      </p:sp>
      <p:sp>
        <p:nvSpPr>
          <p:cNvPr id="9" name="リボン: 上に曲がる 8">
            <a:extLst>
              <a:ext uri="{FF2B5EF4-FFF2-40B4-BE49-F238E27FC236}">
                <a16:creationId xmlns:a16="http://schemas.microsoft.com/office/drawing/2014/main" id="{07E4B87C-7E6D-4EDB-F037-4A54F7A21500}"/>
              </a:ext>
            </a:extLst>
          </p:cNvPr>
          <p:cNvSpPr/>
          <p:nvPr/>
        </p:nvSpPr>
        <p:spPr>
          <a:xfrm>
            <a:off x="4058033" y="1982115"/>
            <a:ext cx="5260312" cy="779050"/>
          </a:xfrm>
          <a:prstGeom prst="ribbon2">
            <a:avLst>
              <a:gd name="adj1" fmla="val 15485"/>
              <a:gd name="adj2" fmla="val 75000"/>
            </a:avLst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>
                <a:solidFill>
                  <a:schemeClr val="accent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災害に強い安心して生活できる</a:t>
            </a:r>
            <a:endParaRPr kumimoji="1" lang="en-US" altLang="ja-JP" sz="2000" b="1" dirty="0">
              <a:solidFill>
                <a:schemeClr val="accent1">
                  <a:lumMod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2000" b="1" dirty="0">
                <a:solidFill>
                  <a:schemeClr val="accent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まちの創出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B5C4F31-D9E3-67F0-652F-D24C4B49A86A}"/>
              </a:ext>
            </a:extLst>
          </p:cNvPr>
          <p:cNvSpPr txBox="1"/>
          <p:nvPr/>
        </p:nvSpPr>
        <p:spPr>
          <a:xfrm>
            <a:off x="5078376" y="2765150"/>
            <a:ext cx="34332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sz="16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現行計画の基本理念を一部維持</a:t>
            </a:r>
            <a:endParaRPr kumimoji="1" lang="ja-JP" altLang="en-US" sz="1200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2" name="スクロール: 横 11">
            <a:extLst>
              <a:ext uri="{FF2B5EF4-FFF2-40B4-BE49-F238E27FC236}">
                <a16:creationId xmlns:a16="http://schemas.microsoft.com/office/drawing/2014/main" id="{84BAD1FE-D9BA-3CF7-6439-E628914C1BE4}"/>
              </a:ext>
            </a:extLst>
          </p:cNvPr>
          <p:cNvSpPr/>
          <p:nvPr/>
        </p:nvSpPr>
        <p:spPr>
          <a:xfrm>
            <a:off x="4058033" y="4832463"/>
            <a:ext cx="5260312" cy="1194769"/>
          </a:xfrm>
          <a:prstGeom prst="horizontalScroll">
            <a:avLst>
              <a:gd name="adj" fmla="val 17441"/>
            </a:avLst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b="1" dirty="0">
                <a:solidFill>
                  <a:schemeClr val="accent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自助・共助の強化と防災体制の強化による</a:t>
            </a:r>
            <a:endParaRPr lang="en-US" altLang="ja-JP" sz="2000" b="1" dirty="0">
              <a:solidFill>
                <a:schemeClr val="accent1">
                  <a:lumMod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2000" b="1" dirty="0">
                <a:solidFill>
                  <a:schemeClr val="accent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減災（被害の最小化）の実現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E736853-2ECC-A0E3-3CF2-9C77494023E1}"/>
              </a:ext>
            </a:extLst>
          </p:cNvPr>
          <p:cNvSpPr txBox="1"/>
          <p:nvPr/>
        </p:nvSpPr>
        <p:spPr>
          <a:xfrm>
            <a:off x="3692860" y="909761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>
                <a:solidFill>
                  <a:srgbClr val="FF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改定案</a:t>
            </a:r>
          </a:p>
        </p:txBody>
      </p:sp>
      <p:pic>
        <p:nvPicPr>
          <p:cNvPr id="26" name="図 25">
            <a:extLst>
              <a:ext uri="{FF2B5EF4-FFF2-40B4-BE49-F238E27FC236}">
                <a16:creationId xmlns:a16="http://schemas.microsoft.com/office/drawing/2014/main" id="{77DECA8E-9F7D-3EEF-B29C-C1B75B1B80D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8845" y="5835324"/>
            <a:ext cx="4958688" cy="893843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DEE1C2CA-08D0-5F81-7E2E-1D08D3B0A0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15657" y="3894101"/>
            <a:ext cx="4745063" cy="1085072"/>
          </a:xfrm>
          <a:prstGeom prst="rect">
            <a:avLst/>
          </a:prstGeom>
        </p:spPr>
      </p:pic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4035B294-6EA3-2F2B-52DF-BC35DD07ED34}"/>
              </a:ext>
            </a:extLst>
          </p:cNvPr>
          <p:cNvSpPr/>
          <p:nvPr/>
        </p:nvSpPr>
        <p:spPr>
          <a:xfrm>
            <a:off x="3995518" y="1404491"/>
            <a:ext cx="1368152" cy="539074"/>
          </a:xfrm>
          <a:prstGeom prst="rect">
            <a:avLst/>
          </a:prstGeom>
          <a:solidFill>
            <a:schemeClr val="accent6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/>
              <a:t>基本理念</a:t>
            </a:r>
            <a:endParaRPr kumimoji="1" lang="en-US" altLang="ja-JP" b="1" dirty="0"/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65D2462F-899A-BEBC-5BD7-35758C02D019}"/>
              </a:ext>
            </a:extLst>
          </p:cNvPr>
          <p:cNvSpPr/>
          <p:nvPr/>
        </p:nvSpPr>
        <p:spPr>
          <a:xfrm>
            <a:off x="3995518" y="3370072"/>
            <a:ext cx="1368152" cy="539074"/>
          </a:xfrm>
          <a:prstGeom prst="rect">
            <a:avLst/>
          </a:prstGeom>
          <a:solidFill>
            <a:schemeClr val="accent5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/>
              <a:t>防災目標</a:t>
            </a:r>
            <a:endParaRPr kumimoji="1" lang="en-US" altLang="ja-JP" b="1" dirty="0"/>
          </a:p>
        </p:txBody>
      </p:sp>
    </p:spTree>
    <p:extLst>
      <p:ext uri="{BB962C8B-B14F-4D97-AF65-F5344CB8AC3E}">
        <p14:creationId xmlns:p14="http://schemas.microsoft.com/office/powerpoint/2010/main" val="6765153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矢印: 右 18">
            <a:extLst>
              <a:ext uri="{FF2B5EF4-FFF2-40B4-BE49-F238E27FC236}">
                <a16:creationId xmlns:a16="http://schemas.microsoft.com/office/drawing/2014/main" id="{2894C7B5-1F6E-5DF8-E741-84D6F9C9698F}"/>
              </a:ext>
            </a:extLst>
          </p:cNvPr>
          <p:cNvSpPr/>
          <p:nvPr/>
        </p:nvSpPr>
        <p:spPr>
          <a:xfrm>
            <a:off x="3515847" y="3247728"/>
            <a:ext cx="1117041" cy="3277616"/>
          </a:xfrm>
          <a:prstGeom prst="rightArrow">
            <a:avLst>
              <a:gd name="adj1" fmla="val 50000"/>
              <a:gd name="adj2" fmla="val 41424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四角形: 角を丸くする 47">
            <a:extLst>
              <a:ext uri="{FF2B5EF4-FFF2-40B4-BE49-F238E27FC236}">
                <a16:creationId xmlns:a16="http://schemas.microsoft.com/office/drawing/2014/main" id="{06BEBF24-4528-5D01-0A45-894A4DEF4A7B}"/>
              </a:ext>
            </a:extLst>
          </p:cNvPr>
          <p:cNvSpPr/>
          <p:nvPr/>
        </p:nvSpPr>
        <p:spPr>
          <a:xfrm>
            <a:off x="4337159" y="2996952"/>
            <a:ext cx="5404374" cy="3744416"/>
          </a:xfrm>
          <a:prstGeom prst="roundRect">
            <a:avLst>
              <a:gd name="adj" fmla="val 6571"/>
            </a:avLst>
          </a:prstGeom>
          <a:noFill/>
          <a:ln w="381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四角形: 角を丸くする 43">
            <a:extLst>
              <a:ext uri="{FF2B5EF4-FFF2-40B4-BE49-F238E27FC236}">
                <a16:creationId xmlns:a16="http://schemas.microsoft.com/office/drawing/2014/main" id="{E56AC7E1-4B04-8463-D019-999084404E3E}"/>
              </a:ext>
            </a:extLst>
          </p:cNvPr>
          <p:cNvSpPr/>
          <p:nvPr/>
        </p:nvSpPr>
        <p:spPr>
          <a:xfrm>
            <a:off x="185326" y="927683"/>
            <a:ext cx="9387918" cy="136905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四角形: 角を丸くする 14">
            <a:extLst>
              <a:ext uri="{FF2B5EF4-FFF2-40B4-BE49-F238E27FC236}">
                <a16:creationId xmlns:a16="http://schemas.microsoft.com/office/drawing/2014/main" id="{D6076276-3734-C964-9C33-B6962F49AD7E}"/>
              </a:ext>
            </a:extLst>
          </p:cNvPr>
          <p:cNvSpPr/>
          <p:nvPr/>
        </p:nvSpPr>
        <p:spPr>
          <a:xfrm>
            <a:off x="4492134" y="6129300"/>
            <a:ext cx="5184868" cy="504056"/>
          </a:xfrm>
          <a:prstGeom prst="roundRect">
            <a:avLst>
              <a:gd name="adj" fmla="val 49965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 lang="ja-JP" altLang="en-US"/>
            </a:pPr>
            <a:r>
              <a:rPr lang="ja-JP" altLang="en-US" sz="2400" b="1" dirty="0">
                <a:solidFill>
                  <a:schemeClr val="tx1"/>
                </a:solidFill>
              </a:rPr>
              <a:t>⑤ 災害に強いまち・環境の創出</a:t>
            </a:r>
            <a:endParaRPr lang="en-US" altLang="ja-JP" sz="2400" b="1" dirty="0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EAB5B65-8617-FE87-9F6A-0ABAB90CD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lang="ja-JP" altLang="en-US" smtClean="0"/>
              <a:pPr/>
              <a:t>8</a:t>
            </a:fld>
            <a:endParaRPr lang="ja-JP" altLang="en-US"/>
          </a:p>
        </p:txBody>
      </p:sp>
      <p:sp>
        <p:nvSpPr>
          <p:cNvPr id="5" name="四角形 150">
            <a:extLst>
              <a:ext uri="{FF2B5EF4-FFF2-40B4-BE49-F238E27FC236}">
                <a16:creationId xmlns:a16="http://schemas.microsoft.com/office/drawing/2014/main" id="{8A3B0E2D-4843-19FD-5FB4-8E389FA002BD}"/>
              </a:ext>
            </a:extLst>
          </p:cNvPr>
          <p:cNvSpPr txBox="1">
            <a:spLocks/>
          </p:cNvSpPr>
          <p:nvPr/>
        </p:nvSpPr>
        <p:spPr>
          <a:xfrm>
            <a:off x="200472" y="255563"/>
            <a:ext cx="9357627" cy="635139"/>
          </a:xfrm>
          <a:prstGeom prst="rect">
            <a:avLst/>
          </a:prstGeom>
          <a:solidFill>
            <a:schemeClr val="accent5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b="0" kern="1200">
                <a:solidFill>
                  <a:schemeClr val="tx1"/>
                </a:solidFill>
                <a:latin typeface="+mj-ea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l"/>
            <a:r>
              <a:rPr lang="ja-JP" altLang="en-US" sz="2800" dirty="0">
                <a:solidFill>
                  <a:schemeClr val="bg1"/>
                </a:solidFill>
                <a:latin typeface="AR丸ゴシック体E"/>
                <a:ea typeface="AR丸ゴシック体E"/>
              </a:rPr>
              <a:t>主な改正内容５</a:t>
            </a:r>
            <a:r>
              <a:rPr lang="en-US" altLang="ja-JP" sz="2800" dirty="0">
                <a:solidFill>
                  <a:schemeClr val="bg1"/>
                </a:solidFill>
                <a:latin typeface="AR丸ゴシック体E"/>
                <a:ea typeface="AR丸ゴシック体E"/>
              </a:rPr>
              <a:t>(</a:t>
            </a:r>
            <a:r>
              <a:rPr lang="ja-JP" altLang="en-US" sz="2800" dirty="0">
                <a:solidFill>
                  <a:schemeClr val="bg1"/>
                </a:solidFill>
                <a:latin typeface="AR丸ゴシック体E"/>
                <a:ea typeface="AR丸ゴシック体E"/>
              </a:rPr>
              <a:t>第</a:t>
            </a:r>
            <a:r>
              <a:rPr lang="en-US" altLang="ja-JP" sz="2800" dirty="0">
                <a:solidFill>
                  <a:schemeClr val="bg1"/>
                </a:solidFill>
                <a:latin typeface="AR丸ゴシック体E"/>
                <a:ea typeface="AR丸ゴシック体E"/>
              </a:rPr>
              <a:t>1</a:t>
            </a:r>
            <a:r>
              <a:rPr lang="ja-JP" altLang="en-US" sz="2800" dirty="0">
                <a:solidFill>
                  <a:schemeClr val="bg1"/>
                </a:solidFill>
                <a:latin typeface="AR丸ゴシック体E"/>
                <a:ea typeface="AR丸ゴシック体E"/>
              </a:rPr>
              <a:t>章</a:t>
            </a:r>
            <a:r>
              <a:rPr lang="en-US" altLang="ja-JP" sz="2800" dirty="0">
                <a:solidFill>
                  <a:schemeClr val="bg1"/>
                </a:solidFill>
                <a:latin typeface="AR丸ゴシック体E"/>
                <a:ea typeface="AR丸ゴシック体E"/>
              </a:rPr>
              <a:t>)</a:t>
            </a:r>
            <a:r>
              <a:rPr lang="ja-JP" altLang="en-US" sz="2800" dirty="0">
                <a:solidFill>
                  <a:schemeClr val="bg1"/>
                </a:solidFill>
                <a:latin typeface="AR丸ゴシック体E"/>
                <a:ea typeface="AR丸ゴシック体E"/>
              </a:rPr>
              <a:t>　基本方針　</a:t>
            </a:r>
            <a:r>
              <a:rPr lang="en-US" altLang="ja-JP" sz="1600" dirty="0">
                <a:solidFill>
                  <a:schemeClr val="bg1"/>
                </a:solidFill>
                <a:latin typeface="AR丸ゴシック体E"/>
                <a:ea typeface="AR丸ゴシック体E"/>
              </a:rPr>
              <a:t>【</a:t>
            </a:r>
            <a:r>
              <a:rPr lang="ja-JP" altLang="en-US" sz="1600" dirty="0">
                <a:solidFill>
                  <a:schemeClr val="bg1"/>
                </a:solidFill>
                <a:latin typeface="AR丸ゴシック体E"/>
                <a:ea typeface="AR丸ゴシック体E"/>
              </a:rPr>
              <a:t>総則</a:t>
            </a:r>
            <a:r>
              <a:rPr lang="en-US" altLang="ja-JP" sz="1600" dirty="0">
                <a:solidFill>
                  <a:schemeClr val="bg1"/>
                </a:solidFill>
                <a:latin typeface="AR丸ゴシック体E"/>
                <a:ea typeface="AR丸ゴシック体E"/>
              </a:rPr>
              <a:t>-10</a:t>
            </a:r>
            <a:r>
              <a:rPr lang="ja-JP" altLang="en-US" sz="1600" dirty="0">
                <a:solidFill>
                  <a:schemeClr val="bg1"/>
                </a:solidFill>
                <a:latin typeface="AR丸ゴシック体E"/>
                <a:ea typeface="AR丸ゴシック体E"/>
              </a:rPr>
              <a:t>、</a:t>
            </a:r>
            <a:r>
              <a:rPr lang="en-US" altLang="ja-JP" sz="1600" dirty="0">
                <a:solidFill>
                  <a:schemeClr val="bg1"/>
                </a:solidFill>
                <a:latin typeface="AR丸ゴシック体E"/>
                <a:ea typeface="AR丸ゴシック体E"/>
              </a:rPr>
              <a:t>11】</a:t>
            </a:r>
            <a:endParaRPr lang="ja-JP" altLang="en-US" dirty="0">
              <a:solidFill>
                <a:schemeClr val="bg1"/>
              </a:solidFill>
              <a:latin typeface="AR丸ゴシック体E"/>
              <a:ea typeface="AR丸ゴシック体E"/>
            </a:endParaRP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D427A23B-8EBC-4AE1-DB17-F3C4A494B201}"/>
              </a:ext>
            </a:extLst>
          </p:cNvPr>
          <p:cNvSpPr/>
          <p:nvPr/>
        </p:nvSpPr>
        <p:spPr>
          <a:xfrm>
            <a:off x="236477" y="3778763"/>
            <a:ext cx="3852427" cy="353529"/>
          </a:xfrm>
          <a:prstGeom prst="roundRect">
            <a:avLst>
              <a:gd name="adj" fmla="val 49965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 lang="ja-JP" altLang="en-US"/>
            </a:pPr>
            <a:r>
              <a:rPr lang="ja-JP" altLang="en-US" dirty="0">
                <a:solidFill>
                  <a:schemeClr val="tx1"/>
                </a:solidFill>
              </a:rPr>
              <a:t>① 市民自助力・“互近助力” の向上</a:t>
            </a:r>
            <a:endParaRPr lang="en-US" altLang="ja-JP" dirty="0">
              <a:solidFill>
                <a:schemeClr val="tx1"/>
              </a:solidFill>
            </a:endParaRP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EECBAA14-5FD9-573A-C020-393913AE8482}"/>
              </a:ext>
            </a:extLst>
          </p:cNvPr>
          <p:cNvSpPr/>
          <p:nvPr/>
        </p:nvSpPr>
        <p:spPr>
          <a:xfrm>
            <a:off x="236477" y="4358604"/>
            <a:ext cx="3846878" cy="349955"/>
          </a:xfrm>
          <a:prstGeom prst="roundRect">
            <a:avLst>
              <a:gd name="adj" fmla="val 49965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 lang="ja-JP" altLang="en-US"/>
            </a:pPr>
            <a:r>
              <a:rPr lang="ja-JP" altLang="en-US" dirty="0">
                <a:solidFill>
                  <a:schemeClr val="tx1"/>
                </a:solidFill>
              </a:rPr>
              <a:t>② 災害対応のための組織力強化</a:t>
            </a:r>
            <a:endParaRPr lang="en-US" altLang="ja-JP" dirty="0">
              <a:solidFill>
                <a:schemeClr val="tx1"/>
              </a:solidFill>
            </a:endParaRPr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F33E37AD-FEEC-BAC3-92A9-33FFC260680E}"/>
              </a:ext>
            </a:extLst>
          </p:cNvPr>
          <p:cNvSpPr/>
          <p:nvPr/>
        </p:nvSpPr>
        <p:spPr>
          <a:xfrm>
            <a:off x="231838" y="4947970"/>
            <a:ext cx="3846878" cy="366504"/>
          </a:xfrm>
          <a:prstGeom prst="roundRect">
            <a:avLst>
              <a:gd name="adj" fmla="val 49965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 lang="ja-JP" altLang="en-US"/>
            </a:pPr>
            <a:r>
              <a:rPr lang="ja-JP" altLang="en-US" dirty="0">
                <a:solidFill>
                  <a:schemeClr val="tx1"/>
                </a:solidFill>
              </a:rPr>
              <a:t>③ 地域医療と災害医療の連携体制</a:t>
            </a:r>
            <a:endParaRPr lang="en-US" altLang="ja-JP" dirty="0">
              <a:solidFill>
                <a:schemeClr val="tx1"/>
              </a:solidFill>
            </a:endParaRP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ED9F1628-F8D5-700C-F329-73A09EF905EB}"/>
              </a:ext>
            </a:extLst>
          </p:cNvPr>
          <p:cNvSpPr/>
          <p:nvPr/>
        </p:nvSpPr>
        <p:spPr>
          <a:xfrm>
            <a:off x="231838" y="5560151"/>
            <a:ext cx="3846878" cy="366504"/>
          </a:xfrm>
          <a:prstGeom prst="roundRect">
            <a:avLst>
              <a:gd name="adj" fmla="val 49965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 lang="ja-JP" altLang="en-US"/>
            </a:pPr>
            <a:r>
              <a:rPr lang="ja-JP" altLang="en-US" dirty="0">
                <a:solidFill>
                  <a:schemeClr val="tx1"/>
                </a:solidFill>
              </a:rPr>
              <a:t>④ 防災情報のデジタル化</a:t>
            </a:r>
            <a:endParaRPr lang="en-US" altLang="ja-JP" dirty="0">
              <a:solidFill>
                <a:schemeClr val="tx1"/>
              </a:solidFill>
            </a:endParaRPr>
          </a:p>
        </p:txBody>
      </p: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5152C174-32F9-5FF9-9CB4-653FA1173FDE}"/>
              </a:ext>
            </a:extLst>
          </p:cNvPr>
          <p:cNvSpPr/>
          <p:nvPr/>
        </p:nvSpPr>
        <p:spPr>
          <a:xfrm>
            <a:off x="4484655" y="3299776"/>
            <a:ext cx="5192347" cy="486211"/>
          </a:xfrm>
          <a:prstGeom prst="roundRect">
            <a:avLst>
              <a:gd name="adj" fmla="val 49965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 lang="ja-JP" altLang="en-US"/>
            </a:pPr>
            <a:r>
              <a:rPr lang="ja-JP" altLang="en-US" sz="2400" b="1" dirty="0">
                <a:solidFill>
                  <a:schemeClr val="tx1"/>
                </a:solidFill>
              </a:rPr>
              <a:t>① 市民自助力・“互近助力” の向上</a:t>
            </a:r>
            <a:endParaRPr lang="en-US" altLang="ja-JP" sz="2400" b="1" dirty="0">
              <a:solidFill>
                <a:schemeClr val="tx1"/>
              </a:solidFill>
            </a:endParaRPr>
          </a:p>
        </p:txBody>
      </p:sp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33AD9CD2-FB68-FE94-0703-448ED1F71E6C}"/>
              </a:ext>
            </a:extLst>
          </p:cNvPr>
          <p:cNvSpPr/>
          <p:nvPr/>
        </p:nvSpPr>
        <p:spPr>
          <a:xfrm>
            <a:off x="4475879" y="3982281"/>
            <a:ext cx="5184868" cy="481296"/>
          </a:xfrm>
          <a:prstGeom prst="roundRect">
            <a:avLst>
              <a:gd name="adj" fmla="val 49965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 lang="ja-JP" altLang="en-US"/>
            </a:pPr>
            <a:r>
              <a:rPr lang="ja-JP" altLang="en-US" sz="2400" b="1" dirty="0">
                <a:solidFill>
                  <a:schemeClr val="tx1"/>
                </a:solidFill>
              </a:rPr>
              <a:t>② 災害対応のための組織力強化</a:t>
            </a:r>
            <a:endParaRPr lang="en-US" altLang="ja-JP" sz="2400" b="1" dirty="0">
              <a:solidFill>
                <a:schemeClr val="tx1"/>
              </a:solidFill>
            </a:endParaRPr>
          </a:p>
        </p:txBody>
      </p:sp>
      <p:sp>
        <p:nvSpPr>
          <p:cNvPr id="13" name="四角形: 角を丸くする 12">
            <a:extLst>
              <a:ext uri="{FF2B5EF4-FFF2-40B4-BE49-F238E27FC236}">
                <a16:creationId xmlns:a16="http://schemas.microsoft.com/office/drawing/2014/main" id="{8019993A-83CC-7F2B-7BE5-007A18F44684}"/>
              </a:ext>
            </a:extLst>
          </p:cNvPr>
          <p:cNvSpPr/>
          <p:nvPr/>
        </p:nvSpPr>
        <p:spPr>
          <a:xfrm>
            <a:off x="4475879" y="4658442"/>
            <a:ext cx="5184868" cy="504056"/>
          </a:xfrm>
          <a:prstGeom prst="roundRect">
            <a:avLst>
              <a:gd name="adj" fmla="val 49965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 lang="ja-JP" altLang="en-US"/>
            </a:pPr>
            <a:r>
              <a:rPr lang="ja-JP" altLang="en-US" sz="2400" b="1" dirty="0">
                <a:solidFill>
                  <a:schemeClr val="tx1"/>
                </a:solidFill>
              </a:rPr>
              <a:t>③ 地域医療と災害医療の連携体制</a:t>
            </a:r>
            <a:endParaRPr lang="en-US" altLang="ja-JP" sz="2400" b="1" dirty="0">
              <a:solidFill>
                <a:schemeClr val="tx1"/>
              </a:solidFill>
            </a:endParaRPr>
          </a:p>
        </p:txBody>
      </p:sp>
      <p:sp>
        <p:nvSpPr>
          <p:cNvPr id="14" name="四角形: 角を丸くする 13">
            <a:extLst>
              <a:ext uri="{FF2B5EF4-FFF2-40B4-BE49-F238E27FC236}">
                <a16:creationId xmlns:a16="http://schemas.microsoft.com/office/drawing/2014/main" id="{AF08F4FB-BD35-E103-50B8-D86E02ADDE93}"/>
              </a:ext>
            </a:extLst>
          </p:cNvPr>
          <p:cNvSpPr/>
          <p:nvPr/>
        </p:nvSpPr>
        <p:spPr>
          <a:xfrm>
            <a:off x="4475879" y="5384169"/>
            <a:ext cx="5184868" cy="504056"/>
          </a:xfrm>
          <a:prstGeom prst="roundRect">
            <a:avLst>
              <a:gd name="adj" fmla="val 49965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 lang="ja-JP" altLang="en-US"/>
            </a:pPr>
            <a:r>
              <a:rPr lang="ja-JP" altLang="en-US" sz="2400" b="1" dirty="0">
                <a:solidFill>
                  <a:schemeClr val="tx1"/>
                </a:solidFill>
              </a:rPr>
              <a:t>④ 防災情報のデジタル化</a:t>
            </a:r>
            <a:endParaRPr lang="en-US" altLang="ja-JP" sz="2400" b="1" dirty="0">
              <a:solidFill>
                <a:schemeClr val="tx1"/>
              </a:solidFill>
            </a:endParaRPr>
          </a:p>
        </p:txBody>
      </p:sp>
      <p:sp>
        <p:nvSpPr>
          <p:cNvPr id="16" name="楕円 15">
            <a:extLst>
              <a:ext uri="{FF2B5EF4-FFF2-40B4-BE49-F238E27FC236}">
                <a16:creationId xmlns:a16="http://schemas.microsoft.com/office/drawing/2014/main" id="{747A81AA-1A06-F9D4-5B2E-311E1F06D728}"/>
              </a:ext>
            </a:extLst>
          </p:cNvPr>
          <p:cNvSpPr/>
          <p:nvPr/>
        </p:nvSpPr>
        <p:spPr>
          <a:xfrm>
            <a:off x="3774290" y="6140680"/>
            <a:ext cx="858598" cy="48129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/>
              <a:t>追加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3F82E7FC-82B0-C29F-AA8C-25A00A80B6DB}"/>
              </a:ext>
            </a:extLst>
          </p:cNvPr>
          <p:cNvSpPr txBox="1"/>
          <p:nvPr/>
        </p:nvSpPr>
        <p:spPr>
          <a:xfrm>
            <a:off x="170181" y="2404372"/>
            <a:ext cx="42110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▼第１回会議で提示したイメージ</a:t>
            </a:r>
            <a:endParaRPr kumimoji="1" lang="ja-JP" altLang="en-US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CDD745CD-C2AE-9CCD-E844-14DB0DD51320}"/>
              </a:ext>
            </a:extLst>
          </p:cNvPr>
          <p:cNvSpPr txBox="1"/>
          <p:nvPr/>
        </p:nvSpPr>
        <p:spPr>
          <a:xfrm>
            <a:off x="4381220" y="2367391"/>
            <a:ext cx="42110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rgbClr val="FF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▼委員送付版の改定案</a:t>
            </a:r>
            <a:endParaRPr kumimoji="1" lang="ja-JP" altLang="en-US" dirty="0">
              <a:solidFill>
                <a:srgbClr val="FF0000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20" name="楕円 19">
            <a:extLst>
              <a:ext uri="{FF2B5EF4-FFF2-40B4-BE49-F238E27FC236}">
                <a16:creationId xmlns:a16="http://schemas.microsoft.com/office/drawing/2014/main" id="{41174D78-32E5-F4BA-5406-A3140822287E}"/>
              </a:ext>
            </a:extLst>
          </p:cNvPr>
          <p:cNvSpPr/>
          <p:nvPr/>
        </p:nvSpPr>
        <p:spPr>
          <a:xfrm>
            <a:off x="236477" y="3084597"/>
            <a:ext cx="1593256" cy="488086"/>
          </a:xfrm>
          <a:prstGeom prst="ellipse">
            <a:avLst/>
          </a:prstGeom>
          <a:solidFill>
            <a:schemeClr val="accent4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基本方針</a:t>
            </a:r>
          </a:p>
        </p:txBody>
      </p:sp>
      <p:sp>
        <p:nvSpPr>
          <p:cNvPr id="21" name="楕円 20">
            <a:extLst>
              <a:ext uri="{FF2B5EF4-FFF2-40B4-BE49-F238E27FC236}">
                <a16:creationId xmlns:a16="http://schemas.microsoft.com/office/drawing/2014/main" id="{4539026F-5A3F-C8CB-98A3-DFD9E4E75C7F}"/>
              </a:ext>
            </a:extLst>
          </p:cNvPr>
          <p:cNvSpPr/>
          <p:nvPr/>
        </p:nvSpPr>
        <p:spPr>
          <a:xfrm>
            <a:off x="4475879" y="2741039"/>
            <a:ext cx="1593256" cy="488086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基本方針</a:t>
            </a:r>
          </a:p>
        </p:txBody>
      </p:sp>
      <p:sp>
        <p:nvSpPr>
          <p:cNvPr id="22" name="楕円 21">
            <a:extLst>
              <a:ext uri="{FF2B5EF4-FFF2-40B4-BE49-F238E27FC236}">
                <a16:creationId xmlns:a16="http://schemas.microsoft.com/office/drawing/2014/main" id="{6EF56DB1-82A3-5406-C58B-66B2846296F7}"/>
              </a:ext>
            </a:extLst>
          </p:cNvPr>
          <p:cNvSpPr/>
          <p:nvPr/>
        </p:nvSpPr>
        <p:spPr>
          <a:xfrm>
            <a:off x="211952" y="993959"/>
            <a:ext cx="1376388" cy="406588"/>
          </a:xfrm>
          <a:prstGeom prst="ellipse">
            <a:avLst/>
          </a:prstGeom>
          <a:solidFill>
            <a:schemeClr val="accent1">
              <a:lumMod val="5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bg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基本理念</a:t>
            </a:r>
          </a:p>
        </p:txBody>
      </p:sp>
      <p:sp>
        <p:nvSpPr>
          <p:cNvPr id="23" name="楕円 22">
            <a:extLst>
              <a:ext uri="{FF2B5EF4-FFF2-40B4-BE49-F238E27FC236}">
                <a16:creationId xmlns:a16="http://schemas.microsoft.com/office/drawing/2014/main" id="{27E01026-4F93-9CCC-B5C3-CBBDC332E6B5}"/>
              </a:ext>
            </a:extLst>
          </p:cNvPr>
          <p:cNvSpPr/>
          <p:nvPr/>
        </p:nvSpPr>
        <p:spPr>
          <a:xfrm>
            <a:off x="1603911" y="1421737"/>
            <a:ext cx="1363176" cy="406589"/>
          </a:xfrm>
          <a:prstGeom prst="ellipse">
            <a:avLst/>
          </a:prstGeom>
          <a:solidFill>
            <a:schemeClr val="accent6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防災目標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65417208-6227-8BA2-0561-E5B04F8FC09F}"/>
              </a:ext>
            </a:extLst>
          </p:cNvPr>
          <p:cNvSpPr txBox="1"/>
          <p:nvPr/>
        </p:nvSpPr>
        <p:spPr>
          <a:xfrm>
            <a:off x="2968465" y="1428703"/>
            <a:ext cx="72586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基本理念を達成するための目標</a:t>
            </a:r>
            <a:endParaRPr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11910A0D-5FDB-F48F-9FE7-19EFACFC9D78}"/>
              </a:ext>
            </a:extLst>
          </p:cNvPr>
          <p:cNvSpPr txBox="1"/>
          <p:nvPr/>
        </p:nvSpPr>
        <p:spPr>
          <a:xfrm>
            <a:off x="1588339" y="1021363"/>
            <a:ext cx="29376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防災政策のあるべき姿</a:t>
            </a:r>
            <a:endParaRPr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088FE6F8-A4E8-B672-C922-B0E26BFB588E}"/>
              </a:ext>
            </a:extLst>
          </p:cNvPr>
          <p:cNvSpPr txBox="1"/>
          <p:nvPr/>
        </p:nvSpPr>
        <p:spPr>
          <a:xfrm>
            <a:off x="4423497" y="1886341"/>
            <a:ext cx="495517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基本理念を達成するための具体的な方策</a:t>
            </a:r>
            <a:endParaRPr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6" name="楕円 35">
            <a:extLst>
              <a:ext uri="{FF2B5EF4-FFF2-40B4-BE49-F238E27FC236}">
                <a16:creationId xmlns:a16="http://schemas.microsoft.com/office/drawing/2014/main" id="{6F505CF5-016E-3A8F-B713-4182C8FA453F}"/>
              </a:ext>
            </a:extLst>
          </p:cNvPr>
          <p:cNvSpPr/>
          <p:nvPr/>
        </p:nvSpPr>
        <p:spPr>
          <a:xfrm>
            <a:off x="2972780" y="1860937"/>
            <a:ext cx="1470040" cy="394730"/>
          </a:xfrm>
          <a:prstGeom prst="ellipse">
            <a:avLst/>
          </a:prstGeom>
          <a:solidFill>
            <a:schemeClr val="accent4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基本方針</a:t>
            </a:r>
          </a:p>
        </p:txBody>
      </p:sp>
      <p:sp>
        <p:nvSpPr>
          <p:cNvPr id="45" name="矢印: 二方向 44">
            <a:extLst>
              <a:ext uri="{FF2B5EF4-FFF2-40B4-BE49-F238E27FC236}">
                <a16:creationId xmlns:a16="http://schemas.microsoft.com/office/drawing/2014/main" id="{DFD7ABB4-C18D-32CC-F023-D3D5E1C0ABC7}"/>
              </a:ext>
            </a:extLst>
          </p:cNvPr>
          <p:cNvSpPr/>
          <p:nvPr/>
        </p:nvSpPr>
        <p:spPr>
          <a:xfrm flipH="1">
            <a:off x="843782" y="1429356"/>
            <a:ext cx="720080" cy="278884"/>
          </a:xfrm>
          <a:prstGeom prst="leftUpArrow">
            <a:avLst>
              <a:gd name="adj1" fmla="val 19505"/>
              <a:gd name="adj2" fmla="val 25515"/>
              <a:gd name="adj3" fmla="val 37362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矢印: 二方向 46">
            <a:extLst>
              <a:ext uri="{FF2B5EF4-FFF2-40B4-BE49-F238E27FC236}">
                <a16:creationId xmlns:a16="http://schemas.microsoft.com/office/drawing/2014/main" id="{9B36EBC9-B773-E0A4-14A5-C03BF284803A}"/>
              </a:ext>
            </a:extLst>
          </p:cNvPr>
          <p:cNvSpPr/>
          <p:nvPr/>
        </p:nvSpPr>
        <p:spPr>
          <a:xfrm flipH="1">
            <a:off x="2217998" y="1854165"/>
            <a:ext cx="720080" cy="278884"/>
          </a:xfrm>
          <a:prstGeom prst="leftUpArrow">
            <a:avLst>
              <a:gd name="adj1" fmla="val 19505"/>
              <a:gd name="adj2" fmla="val 25515"/>
              <a:gd name="adj3" fmla="val 37362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99F4452C-A239-16C2-F588-E2267B9495EE}"/>
              </a:ext>
            </a:extLst>
          </p:cNvPr>
          <p:cNvSpPr txBox="1"/>
          <p:nvPr/>
        </p:nvSpPr>
        <p:spPr>
          <a:xfrm>
            <a:off x="4886461" y="992188"/>
            <a:ext cx="4726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u="sng" dirty="0">
                <a:solidFill>
                  <a:srgbClr val="FF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★理念・目標・方針の関係性整理</a:t>
            </a:r>
            <a:endParaRPr kumimoji="1" lang="ja-JP" altLang="en-US" sz="2400" u="sng" dirty="0">
              <a:solidFill>
                <a:srgbClr val="FF0000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140580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DD6765-BC5B-52D7-2E3B-0F21C697BB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四角形 150">
            <a:extLst>
              <a:ext uri="{FF2B5EF4-FFF2-40B4-BE49-F238E27FC236}">
                <a16:creationId xmlns:a16="http://schemas.microsoft.com/office/drawing/2014/main" id="{691AC1E1-7A22-A4C0-5F28-3DD88B104A31}"/>
              </a:ext>
            </a:extLst>
          </p:cNvPr>
          <p:cNvSpPr txBox="1">
            <a:spLocks/>
          </p:cNvSpPr>
          <p:nvPr/>
        </p:nvSpPr>
        <p:spPr>
          <a:xfrm>
            <a:off x="200472" y="255563"/>
            <a:ext cx="9357627" cy="635139"/>
          </a:xfrm>
          <a:prstGeom prst="rect">
            <a:avLst/>
          </a:prstGeom>
          <a:solidFill>
            <a:schemeClr val="accent5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b="0" kern="1200">
                <a:solidFill>
                  <a:schemeClr val="tx1"/>
                </a:solidFill>
                <a:latin typeface="+mj-ea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l"/>
            <a:r>
              <a:rPr lang="ja-JP" altLang="en-US" sz="2800" dirty="0">
                <a:solidFill>
                  <a:schemeClr val="bg1"/>
                </a:solidFill>
                <a:latin typeface="AR丸ゴシック体E"/>
                <a:ea typeface="AR丸ゴシック体E"/>
              </a:rPr>
              <a:t>主な改正内容６</a:t>
            </a:r>
            <a:r>
              <a:rPr lang="en-US" altLang="ja-JP" sz="2800" dirty="0">
                <a:solidFill>
                  <a:schemeClr val="bg1"/>
                </a:solidFill>
                <a:latin typeface="AR丸ゴシック体E"/>
                <a:ea typeface="AR丸ゴシック体E"/>
              </a:rPr>
              <a:t>(</a:t>
            </a:r>
            <a:r>
              <a:rPr lang="ja-JP" altLang="en-US" sz="2800" dirty="0">
                <a:solidFill>
                  <a:schemeClr val="bg1"/>
                </a:solidFill>
                <a:latin typeface="AR丸ゴシック体E"/>
                <a:ea typeface="AR丸ゴシック体E"/>
              </a:rPr>
              <a:t>第</a:t>
            </a:r>
            <a:r>
              <a:rPr lang="en-US" altLang="ja-JP" sz="2800" dirty="0">
                <a:solidFill>
                  <a:schemeClr val="bg1"/>
                </a:solidFill>
                <a:latin typeface="AR丸ゴシック体E"/>
                <a:ea typeface="AR丸ゴシック体E"/>
              </a:rPr>
              <a:t>1</a:t>
            </a:r>
            <a:r>
              <a:rPr lang="ja-JP" altLang="en-US" sz="2800" dirty="0">
                <a:solidFill>
                  <a:schemeClr val="bg1"/>
                </a:solidFill>
                <a:latin typeface="AR丸ゴシック体E"/>
                <a:ea typeface="AR丸ゴシック体E"/>
              </a:rPr>
              <a:t>章</a:t>
            </a:r>
            <a:r>
              <a:rPr lang="en-US" altLang="ja-JP" sz="2800" dirty="0">
                <a:solidFill>
                  <a:schemeClr val="bg1"/>
                </a:solidFill>
                <a:latin typeface="AR丸ゴシック体E"/>
                <a:ea typeface="AR丸ゴシック体E"/>
              </a:rPr>
              <a:t>) </a:t>
            </a:r>
            <a:r>
              <a:rPr lang="ja-JP" altLang="en-US" sz="2800" dirty="0">
                <a:solidFill>
                  <a:schemeClr val="bg1"/>
                </a:solidFill>
                <a:latin typeface="AR丸ゴシック体E"/>
                <a:ea typeface="AR丸ゴシック体E"/>
              </a:rPr>
              <a:t>防災に関する計画の改定</a:t>
            </a:r>
            <a:r>
              <a:rPr lang="en-US" altLang="ja-JP" sz="1700" dirty="0">
                <a:solidFill>
                  <a:schemeClr val="bg1"/>
                </a:solidFill>
                <a:latin typeface="AR丸ゴシック体E"/>
                <a:ea typeface="AR丸ゴシック体E"/>
              </a:rPr>
              <a:t>【</a:t>
            </a:r>
            <a:r>
              <a:rPr lang="ja-JP" altLang="en-US" sz="1700" dirty="0">
                <a:solidFill>
                  <a:schemeClr val="bg1"/>
                </a:solidFill>
                <a:latin typeface="AR丸ゴシック体E"/>
                <a:ea typeface="AR丸ゴシック体E"/>
              </a:rPr>
              <a:t>総則</a:t>
            </a:r>
            <a:r>
              <a:rPr lang="en-US" altLang="ja-JP" sz="1700" dirty="0">
                <a:solidFill>
                  <a:schemeClr val="bg1"/>
                </a:solidFill>
                <a:latin typeface="AR丸ゴシック体E"/>
                <a:ea typeface="AR丸ゴシック体E"/>
              </a:rPr>
              <a:t>-12】</a:t>
            </a:r>
            <a:endParaRPr lang="ja-JP" altLang="en-US" dirty="0">
              <a:solidFill>
                <a:schemeClr val="bg1"/>
              </a:solidFill>
              <a:latin typeface="AR丸ゴシック体E"/>
              <a:ea typeface="AR丸ゴシック体E"/>
            </a:endParaRP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616C205-A0E6-9B5B-3662-45CF6B26C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9</a:t>
            </a:fld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76C68A5-C68C-D56F-8F88-33D263D2BDC3}"/>
              </a:ext>
            </a:extLst>
          </p:cNvPr>
          <p:cNvSpPr txBox="1"/>
          <p:nvPr/>
        </p:nvSpPr>
        <p:spPr>
          <a:xfrm>
            <a:off x="144671" y="1155455"/>
            <a:ext cx="93946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</a:t>
            </a:r>
            <a:r>
              <a:rPr lang="ja-JP" altLang="en-US" sz="32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見直し（検討）の頻度等</a:t>
            </a:r>
            <a:endParaRPr kumimoji="1" lang="en-US" altLang="ja-JP" sz="32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C9208FC-4F13-90E8-8EA3-F71A57269B72}"/>
              </a:ext>
            </a:extLst>
          </p:cNvPr>
          <p:cNvSpPr txBox="1"/>
          <p:nvPr/>
        </p:nvSpPr>
        <p:spPr>
          <a:xfrm>
            <a:off x="200472" y="3681602"/>
            <a:ext cx="93946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〇</a:t>
            </a:r>
            <a:r>
              <a:rPr lang="ja-JP" altLang="en-US" sz="3200" dirty="0"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会長の専決による改定（修正）</a:t>
            </a:r>
            <a:endParaRPr kumimoji="1" lang="en-US" altLang="ja-JP" sz="3200" dirty="0"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D27E949-DF29-51A0-8F97-10B51AEC68A4}"/>
              </a:ext>
            </a:extLst>
          </p:cNvPr>
          <p:cNvSpPr txBox="1"/>
          <p:nvPr/>
        </p:nvSpPr>
        <p:spPr>
          <a:xfrm>
            <a:off x="570851" y="1822075"/>
            <a:ext cx="9014792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400" dirty="0">
                <a:effectLst/>
                <a:latin typeface="AR P丸ゴシック体M" panose="020F0600000000000000" pitchFamily="50" charset="-128"/>
                <a:ea typeface="AR P丸ゴシック体M" panose="020F0600000000000000" pitchFamily="50" charset="-128"/>
                <a:cs typeface="Times New Roman" panose="02020603050405020304" pitchFamily="18" charset="0"/>
              </a:rPr>
              <a:t>計画において</a:t>
            </a:r>
            <a:r>
              <a:rPr lang="ja-JP" altLang="en-US" sz="2400" b="1" dirty="0">
                <a:solidFill>
                  <a:srgbClr val="FF0000"/>
                </a:solidFill>
                <a:effectLst/>
                <a:latin typeface="AR P丸ゴシック体M" panose="020F0600000000000000" pitchFamily="50" charset="-128"/>
                <a:ea typeface="AR P丸ゴシック体M" panose="020F0600000000000000" pitchFamily="50" charset="-128"/>
                <a:cs typeface="Times New Roman" panose="02020603050405020304" pitchFamily="18" charset="0"/>
              </a:rPr>
              <a:t>施策等を</a:t>
            </a:r>
            <a:r>
              <a:rPr lang="ja-JP" altLang="ja-JP" sz="2400" b="1" dirty="0">
                <a:solidFill>
                  <a:srgbClr val="FF0000"/>
                </a:solidFill>
                <a:effectLst/>
                <a:latin typeface="AR P丸ゴシック体M" panose="020F0600000000000000" pitchFamily="50" charset="-128"/>
                <a:ea typeface="AR P丸ゴシック体M" panose="020F0600000000000000" pitchFamily="50" charset="-128"/>
                <a:cs typeface="Times New Roman" panose="02020603050405020304" pitchFamily="18" charset="0"/>
              </a:rPr>
              <a:t>新たに定めたとき又は修正したとき</a:t>
            </a:r>
            <a:endParaRPr lang="en-US" altLang="ja-JP" sz="2400" b="1" dirty="0">
              <a:solidFill>
                <a:srgbClr val="FF0000"/>
              </a:solidFill>
              <a:effectLst/>
              <a:latin typeface="AR P丸ゴシック体M" panose="020F0600000000000000" pitchFamily="50" charset="-128"/>
              <a:ea typeface="AR P丸ゴシック体M" panose="020F06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2400" dirty="0">
                <a:latin typeface="AR P丸ゴシック体M" panose="020F0600000000000000" pitchFamily="50" charset="-128"/>
                <a:ea typeface="AR P丸ゴシック体M" panose="020F0600000000000000" pitchFamily="50" charset="-128"/>
                <a:cs typeface="Times New Roman" panose="02020603050405020304" pitchFamily="18" charset="0"/>
              </a:rPr>
              <a:t>　➡　</a:t>
            </a:r>
            <a:r>
              <a:rPr lang="ja-JP" altLang="ja-JP" sz="2400" dirty="0">
                <a:latin typeface="AR P丸ゴシック体M" panose="020F0600000000000000" pitchFamily="50" charset="-128"/>
                <a:ea typeface="AR P丸ゴシック体M" panose="020F0600000000000000" pitchFamily="50" charset="-128"/>
                <a:cs typeface="Times New Roman" panose="02020603050405020304" pitchFamily="18" charset="0"/>
              </a:rPr>
              <a:t>災害対策基本法第４２条第１項の規定</a:t>
            </a:r>
            <a:r>
              <a:rPr lang="ja-JP" altLang="en-US" sz="2400" dirty="0">
                <a:latin typeface="AR P丸ゴシック体M" panose="020F0600000000000000" pitchFamily="50" charset="-128"/>
                <a:ea typeface="AR P丸ゴシック体M" panose="020F0600000000000000" pitchFamily="50" charset="-128"/>
                <a:cs typeface="Times New Roman" panose="02020603050405020304" pitchFamily="18" charset="0"/>
              </a:rPr>
              <a:t>（毎年検討を加える）</a:t>
            </a:r>
            <a:r>
              <a:rPr lang="ja-JP" altLang="ja-JP" sz="2400" dirty="0">
                <a:latin typeface="AR P丸ゴシック体M" panose="020F0600000000000000" pitchFamily="50" charset="-128"/>
                <a:ea typeface="AR P丸ゴシック体M" panose="020F0600000000000000" pitchFamily="50" charset="-128"/>
                <a:cs typeface="Times New Roman" panose="02020603050405020304" pitchFamily="18" charset="0"/>
              </a:rPr>
              <a:t>に</a:t>
            </a:r>
            <a:endParaRPr lang="en-US" altLang="ja-JP" sz="2400" dirty="0">
              <a:latin typeface="AR P丸ゴシック体M" panose="020F0600000000000000" pitchFamily="50" charset="-128"/>
              <a:ea typeface="AR P丸ゴシック体M" panose="020F06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2400" dirty="0">
                <a:latin typeface="AR P丸ゴシック体M" panose="020F0600000000000000" pitchFamily="50" charset="-128"/>
                <a:ea typeface="AR P丸ゴシック体M" panose="020F0600000000000000" pitchFamily="50" charset="-128"/>
                <a:cs typeface="Times New Roman" panose="02020603050405020304" pitchFamily="18" charset="0"/>
              </a:rPr>
              <a:t>　　</a:t>
            </a:r>
            <a:r>
              <a:rPr lang="ja-JP" altLang="ja-JP" sz="2400" dirty="0">
                <a:latin typeface="AR P丸ゴシック体M" panose="020F0600000000000000" pitchFamily="50" charset="-128"/>
                <a:ea typeface="AR P丸ゴシック体M" panose="020F0600000000000000" pitchFamily="50" charset="-128"/>
                <a:cs typeface="Times New Roman" panose="02020603050405020304" pitchFamily="18" charset="0"/>
              </a:rPr>
              <a:t>関わらず</a:t>
            </a:r>
            <a:r>
              <a:rPr lang="ja-JP" altLang="en-US" sz="2400" dirty="0">
                <a:latin typeface="AR P丸ゴシック体M" panose="020F0600000000000000" pitchFamily="50" charset="-128"/>
                <a:ea typeface="AR P丸ゴシック体M" panose="020F0600000000000000" pitchFamily="50" charset="-128"/>
                <a:cs typeface="Times New Roman" panose="02020603050405020304" pitchFamily="18" charset="0"/>
              </a:rPr>
              <a:t>、</a:t>
            </a:r>
            <a:r>
              <a:rPr lang="ja-JP" altLang="ja-JP" sz="2400" dirty="0">
                <a:latin typeface="AR P丸ゴシック体M" panose="020F0600000000000000" pitchFamily="50" charset="-128"/>
                <a:ea typeface="AR P丸ゴシック体M" panose="020F0600000000000000" pitchFamily="50" charset="-128"/>
                <a:cs typeface="Times New Roman" panose="02020603050405020304" pitchFamily="18" charset="0"/>
              </a:rPr>
              <a:t>重要度及び性質に応じて</a:t>
            </a:r>
            <a:r>
              <a:rPr lang="ja-JP" altLang="ja-JP" sz="2400" b="1" dirty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  <a:cs typeface="Times New Roman" panose="02020603050405020304" pitchFamily="18" charset="0"/>
              </a:rPr>
              <a:t>３年から５年を目安と</a:t>
            </a:r>
            <a:r>
              <a:rPr lang="ja-JP" altLang="en-US" sz="2400" b="1" dirty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  <a:cs typeface="Times New Roman" panose="02020603050405020304" pitchFamily="18" charset="0"/>
              </a:rPr>
              <a:t>して</a:t>
            </a:r>
            <a:endParaRPr lang="en-US" altLang="ja-JP" sz="2400" b="1" dirty="0">
              <a:solidFill>
                <a:srgbClr val="FF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2400" b="1" dirty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  <a:cs typeface="Times New Roman" panose="02020603050405020304" pitchFamily="18" charset="0"/>
              </a:rPr>
              <a:t>　　継続して実施</a:t>
            </a:r>
            <a:r>
              <a:rPr lang="ja-JP" altLang="en-US" sz="2400" dirty="0">
                <a:latin typeface="AR P丸ゴシック体M" panose="020F0600000000000000" pitchFamily="50" charset="-128"/>
                <a:ea typeface="AR P丸ゴシック体M" panose="020F0600000000000000" pitchFamily="50" charset="-128"/>
                <a:cs typeface="Times New Roman" panose="02020603050405020304" pitchFamily="18" charset="0"/>
              </a:rPr>
              <a:t>するものと</a:t>
            </a:r>
            <a:r>
              <a:rPr lang="ja-JP" altLang="ja-JP" sz="2400" dirty="0">
                <a:latin typeface="AR P丸ゴシック体M" panose="020F0600000000000000" pitchFamily="50" charset="-128"/>
                <a:ea typeface="AR P丸ゴシック体M" panose="020F0600000000000000" pitchFamily="50" charset="-128"/>
                <a:cs typeface="Times New Roman" panose="02020603050405020304" pitchFamily="18" charset="0"/>
              </a:rPr>
              <a:t>する。</a:t>
            </a:r>
            <a:endParaRPr lang="en-US" altLang="ja-JP" sz="2400" dirty="0">
              <a:latin typeface="AR P丸ゴシック体M" panose="020F0600000000000000" pitchFamily="50" charset="-128"/>
              <a:ea typeface="AR P丸ゴシック体M" panose="020F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14E4D30-D809-DB02-4C6D-FB42446C97A6}"/>
              </a:ext>
            </a:extLst>
          </p:cNvPr>
          <p:cNvSpPr txBox="1"/>
          <p:nvPr/>
        </p:nvSpPr>
        <p:spPr>
          <a:xfrm>
            <a:off x="586232" y="4323108"/>
            <a:ext cx="8798769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400" dirty="0">
                <a:effectLst/>
                <a:latin typeface="AR P丸ゴシック体M" panose="020F0600000000000000" pitchFamily="50" charset="-128"/>
                <a:ea typeface="AR P丸ゴシック体M" panose="020F0600000000000000" pitchFamily="50" charset="-128"/>
                <a:cs typeface="Times New Roman" panose="02020603050405020304" pitchFamily="18" charset="0"/>
              </a:rPr>
              <a:t>〇</a:t>
            </a:r>
            <a:r>
              <a:rPr lang="ja-JP" altLang="ja-JP" sz="2400" b="1" u="sng" dirty="0">
                <a:solidFill>
                  <a:schemeClr val="accent5">
                    <a:lumMod val="75000"/>
                  </a:schemeClr>
                </a:solidFill>
                <a:effectLst/>
                <a:latin typeface="AR P丸ゴシック体M" panose="020F0600000000000000" pitchFamily="50" charset="-128"/>
                <a:ea typeface="AR P丸ゴシック体M" panose="020F0600000000000000" pitchFamily="50" charset="-128"/>
                <a:cs typeface="Times New Roman" panose="02020603050405020304" pitchFamily="18" charset="0"/>
              </a:rPr>
              <a:t>軽易</a:t>
            </a:r>
            <a:r>
              <a:rPr lang="ja-JP" altLang="ja-JP" sz="2400" dirty="0">
                <a:effectLst/>
                <a:latin typeface="AR P丸ゴシック体M" panose="020F0600000000000000" pitchFamily="50" charset="-128"/>
                <a:ea typeface="AR P丸ゴシック体M" panose="020F0600000000000000" pitchFamily="50" charset="-128"/>
                <a:cs typeface="Times New Roman" panose="02020603050405020304" pitchFamily="18" charset="0"/>
              </a:rPr>
              <a:t>な事項（年号、名称、所在地及び引用法令等の条項番号等）</a:t>
            </a:r>
            <a:endParaRPr lang="en-US" altLang="ja-JP" sz="2400" dirty="0">
              <a:effectLst/>
              <a:latin typeface="AR P丸ゴシック体M" panose="020F0600000000000000" pitchFamily="50" charset="-128"/>
              <a:ea typeface="AR P丸ゴシック体M" panose="020F06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2400" dirty="0">
                <a:latin typeface="AR P丸ゴシック体M" panose="020F0600000000000000" pitchFamily="50" charset="-128"/>
                <a:ea typeface="AR P丸ゴシック体M" panose="020F0600000000000000" pitchFamily="50" charset="-128"/>
                <a:cs typeface="Times New Roman" panose="02020603050405020304" pitchFamily="18" charset="0"/>
              </a:rPr>
              <a:t>〇</a:t>
            </a:r>
            <a:r>
              <a:rPr lang="ja-JP" altLang="ja-JP" sz="2400" b="1" u="sng" dirty="0">
                <a:solidFill>
                  <a:schemeClr val="accent5">
                    <a:lumMod val="75000"/>
                  </a:schemeClr>
                </a:solidFill>
                <a:effectLst/>
                <a:latin typeface="AR P丸ゴシック体M" panose="020F0600000000000000" pitchFamily="50" charset="-128"/>
                <a:ea typeface="AR P丸ゴシック体M" panose="020F0600000000000000" pitchFamily="50" charset="-128"/>
                <a:cs typeface="Times New Roman" panose="02020603050405020304" pitchFamily="18" charset="0"/>
              </a:rPr>
              <a:t>法令等による義務付け</a:t>
            </a:r>
            <a:r>
              <a:rPr lang="ja-JP" altLang="ja-JP" sz="2400" dirty="0">
                <a:effectLst/>
                <a:latin typeface="AR P丸ゴシック体M" panose="020F0600000000000000" pitchFamily="50" charset="-128"/>
                <a:ea typeface="AR P丸ゴシック体M" panose="020F0600000000000000" pitchFamily="50" charset="-128"/>
                <a:cs typeface="Times New Roman" panose="02020603050405020304" pitchFamily="18" charset="0"/>
              </a:rPr>
              <a:t>のある事項</a:t>
            </a:r>
            <a:endParaRPr lang="en-US" altLang="ja-JP" sz="2400" dirty="0">
              <a:effectLst/>
              <a:latin typeface="AR P丸ゴシック体M" panose="020F0600000000000000" pitchFamily="50" charset="-128"/>
              <a:ea typeface="AR P丸ゴシック体M" panose="020F06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2400" dirty="0">
                <a:effectLst/>
                <a:latin typeface="AR P丸ゴシック体M" panose="020F0600000000000000" pitchFamily="50" charset="-128"/>
                <a:ea typeface="AR P丸ゴシック体M" panose="020F0600000000000000" pitchFamily="50" charset="-128"/>
                <a:cs typeface="Times New Roman" panose="02020603050405020304" pitchFamily="18" charset="0"/>
              </a:rPr>
              <a:t>〇上記の他、</a:t>
            </a:r>
            <a:r>
              <a:rPr lang="ja-JP" altLang="ja-JP" sz="2400" dirty="0">
                <a:effectLst/>
                <a:latin typeface="AR P丸ゴシック体M" panose="020F0600000000000000" pitchFamily="50" charset="-128"/>
                <a:ea typeface="AR P丸ゴシック体M" panose="020F0600000000000000" pitchFamily="50" charset="-128"/>
                <a:cs typeface="Times New Roman" panose="02020603050405020304" pitchFamily="18" charset="0"/>
              </a:rPr>
              <a:t>防災会議における</a:t>
            </a:r>
            <a:r>
              <a:rPr lang="ja-JP" altLang="ja-JP" sz="2400" b="1" u="sng" dirty="0">
                <a:solidFill>
                  <a:schemeClr val="accent5">
                    <a:lumMod val="75000"/>
                  </a:schemeClr>
                </a:solidFill>
                <a:effectLst/>
                <a:latin typeface="AR P丸ゴシック体M" panose="020F0600000000000000" pitchFamily="50" charset="-128"/>
                <a:ea typeface="AR P丸ゴシック体M" panose="020F0600000000000000" pitchFamily="50" charset="-128"/>
                <a:cs typeface="Times New Roman" panose="02020603050405020304" pitchFamily="18" charset="0"/>
              </a:rPr>
              <a:t>議論の余地のない事項</a:t>
            </a:r>
            <a:endParaRPr lang="en-US" altLang="ja-JP" sz="2400" b="1" u="sng" dirty="0">
              <a:solidFill>
                <a:schemeClr val="accent5">
                  <a:lumMod val="75000"/>
                </a:schemeClr>
              </a:solidFill>
              <a:effectLst/>
              <a:latin typeface="AR P丸ゴシック体M" panose="020F0600000000000000" pitchFamily="50" charset="-128"/>
              <a:ea typeface="AR P丸ゴシック体M" panose="020F06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2400" dirty="0">
                <a:latin typeface="AR P丸ゴシック体M" panose="020F0600000000000000" pitchFamily="50" charset="-128"/>
                <a:ea typeface="AR P丸ゴシック体M" panose="020F0600000000000000" pitchFamily="50" charset="-128"/>
                <a:cs typeface="Times New Roman" panose="02020603050405020304" pitchFamily="18" charset="0"/>
              </a:rPr>
              <a:t>　➡　</a:t>
            </a:r>
            <a:r>
              <a:rPr lang="ja-JP" altLang="ja-JP" sz="2400" dirty="0">
                <a:effectLst/>
                <a:latin typeface="AR P丸ゴシック体M" panose="020F0600000000000000" pitchFamily="50" charset="-128"/>
                <a:ea typeface="AR P丸ゴシック体M" panose="020F0600000000000000" pitchFamily="50" charset="-128"/>
                <a:cs typeface="Times New Roman" panose="02020603050405020304" pitchFamily="18" charset="0"/>
              </a:rPr>
              <a:t>和光市防災会議運営要領第４条に基づ</a:t>
            </a:r>
            <a:r>
              <a:rPr lang="ja-JP" altLang="en-US" sz="2400" dirty="0">
                <a:effectLst/>
                <a:latin typeface="AR P丸ゴシック体M" panose="020F0600000000000000" pitchFamily="50" charset="-128"/>
                <a:ea typeface="AR P丸ゴシック体M" panose="020F0600000000000000" pitchFamily="50" charset="-128"/>
                <a:cs typeface="Times New Roman" panose="02020603050405020304" pitchFamily="18" charset="0"/>
              </a:rPr>
              <a:t>く</a:t>
            </a:r>
            <a:r>
              <a:rPr lang="ja-JP" altLang="ja-JP" sz="2400" b="1" dirty="0">
                <a:solidFill>
                  <a:srgbClr val="FF0000"/>
                </a:solidFill>
                <a:effectLst/>
                <a:latin typeface="AR P丸ゴシック体M" panose="020F0600000000000000" pitchFamily="50" charset="-128"/>
                <a:ea typeface="AR P丸ゴシック体M" panose="020F0600000000000000" pitchFamily="50" charset="-128"/>
                <a:cs typeface="Times New Roman" panose="02020603050405020304" pitchFamily="18" charset="0"/>
              </a:rPr>
              <a:t>専決処理</a:t>
            </a:r>
            <a:r>
              <a:rPr lang="ja-JP" altLang="en-US" sz="2400" b="1" dirty="0">
                <a:solidFill>
                  <a:srgbClr val="FF0000"/>
                </a:solidFill>
                <a:effectLst/>
                <a:latin typeface="AR P丸ゴシック体M" panose="020F0600000000000000" pitchFamily="50" charset="-128"/>
                <a:ea typeface="AR P丸ゴシック体M" panose="020F0600000000000000" pitchFamily="50" charset="-128"/>
                <a:cs typeface="Times New Roman" panose="02020603050405020304" pitchFamily="18" charset="0"/>
              </a:rPr>
              <a:t>により改</a:t>
            </a:r>
            <a:endParaRPr lang="en-US" altLang="ja-JP" sz="2400" b="1" dirty="0">
              <a:solidFill>
                <a:srgbClr val="FF0000"/>
              </a:solidFill>
              <a:effectLst/>
              <a:latin typeface="AR P丸ゴシック体M" panose="020F0600000000000000" pitchFamily="50" charset="-128"/>
              <a:ea typeface="AR P丸ゴシック体M" panose="020F06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2400" b="1" dirty="0">
                <a:solidFill>
                  <a:srgbClr val="FF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  <a:cs typeface="Times New Roman" panose="02020603050405020304" pitchFamily="18" charset="0"/>
              </a:rPr>
              <a:t>　　</a:t>
            </a:r>
            <a:r>
              <a:rPr lang="ja-JP" altLang="en-US" sz="2400" b="1" dirty="0">
                <a:solidFill>
                  <a:srgbClr val="FF0000"/>
                </a:solidFill>
                <a:effectLst/>
                <a:latin typeface="AR P丸ゴシック体M" panose="020F0600000000000000" pitchFamily="50" charset="-128"/>
                <a:ea typeface="AR P丸ゴシック体M" panose="020F0600000000000000" pitchFamily="50" charset="-128"/>
                <a:cs typeface="Times New Roman" panose="02020603050405020304" pitchFamily="18" charset="0"/>
              </a:rPr>
              <a:t>定（修正）</a:t>
            </a:r>
            <a:r>
              <a:rPr lang="ja-JP" altLang="en-US" sz="2400" dirty="0">
                <a:effectLst/>
                <a:latin typeface="AR P丸ゴシック体M" panose="020F0600000000000000" pitchFamily="50" charset="-128"/>
                <a:ea typeface="AR P丸ゴシック体M" panose="020F0600000000000000" pitchFamily="50" charset="-128"/>
                <a:cs typeface="Times New Roman" panose="02020603050405020304" pitchFamily="18" charset="0"/>
              </a:rPr>
              <a:t>することとした。</a:t>
            </a:r>
            <a:r>
              <a:rPr lang="zh-TW" altLang="en-US" sz="2400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（令和６年１１月２１日防災会議可決）</a:t>
            </a:r>
            <a:endParaRPr lang="ja-JP" altLang="en-US" sz="24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42454415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6995</TotalTime>
  <Words>2139</Words>
  <Application>Microsoft Office PowerPoint</Application>
  <PresentationFormat>A4 210 x 297 mm</PresentationFormat>
  <Paragraphs>300</Paragraphs>
  <Slides>15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28" baseType="lpstr">
      <vt:lpstr>AR Pゴシック体M</vt:lpstr>
      <vt:lpstr>AR P丸ゴシック体E</vt:lpstr>
      <vt:lpstr>AR P丸ゴシック体M</vt:lpstr>
      <vt:lpstr>AR丸ゴシック体E</vt:lpstr>
      <vt:lpstr>BIZ UDPゴシック</vt:lpstr>
      <vt:lpstr>BIZ UDゴシック</vt:lpstr>
      <vt:lpstr>ＤＦ特太ゴシック体</vt:lpstr>
      <vt:lpstr>MS UI Gothic</vt:lpstr>
      <vt:lpstr>ＭＳ 明朝</vt:lpstr>
      <vt:lpstr>游ゴシック</vt:lpstr>
      <vt:lpstr>游ゴシック Light</vt:lpstr>
      <vt:lpstr>Arial</vt:lpstr>
      <vt:lpstr>標準</vt:lpstr>
      <vt:lpstr>PowerPoint プレゼンテーション</vt:lpstr>
      <vt:lpstr>PowerPoint プレゼンテーション</vt:lpstr>
      <vt:lpstr>委員・関係機関からの意見反映</vt:lpstr>
      <vt:lpstr>主な改正内容１(第1章) 地区防災計画に関する記載【総則-12】</vt:lpstr>
      <vt:lpstr>主な改正内容２(第1章)　埼玉県計画との関係　【総則-3】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≪参考≫第１回会議資料から（情報アップデートのイメージ）</vt:lpstr>
      <vt:lpstr>PowerPoint プレゼンテーション</vt:lpstr>
      <vt:lpstr>PowerPoint プレゼンテーション</vt:lpstr>
      <vt:lpstr>≪参考≫第１回会議資料から（３年間での改定スケジュール）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Administrator</dc:creator>
  <cp:lastModifiedBy>阿部剛</cp:lastModifiedBy>
  <cp:revision>53</cp:revision>
  <cp:lastPrinted>2025-01-21T01:18:44Z</cp:lastPrinted>
  <dcterms:created xsi:type="dcterms:W3CDTF">2024-04-18T08:22:00Z</dcterms:created>
  <dcterms:modified xsi:type="dcterms:W3CDTF">2025-02-13T00:02:10Z</dcterms:modified>
</cp:coreProperties>
</file>