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4"/>
  </p:notesMasterIdLst>
  <p:sldIdLst>
    <p:sldId id="264" r:id="rId2"/>
    <p:sldId id="263" r:id="rId3"/>
  </p:sldIdLst>
  <p:sldSz cx="7561263" cy="10693400"/>
  <p:notesSz cx="6770688" cy="9902825"/>
  <p:defaultTextStyle>
    <a:defPPr>
      <a:defRPr lang="ja-JP"/>
    </a:defPPr>
    <a:lvl1pPr marL="0" algn="l" defTabSz="99557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97785" algn="l" defTabSz="99557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95570" algn="l" defTabSz="99557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93355" algn="l" defTabSz="99557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91141" algn="l" defTabSz="99557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88925" algn="l" defTabSz="99557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86710" algn="l" defTabSz="99557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84496" algn="l" defTabSz="99557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82280" algn="l" defTabSz="99557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  <p15:guide id="3" orient="horz" pos="3368">
          <p15:clr>
            <a:srgbClr val="A4A3A4"/>
          </p15:clr>
        </p15:guide>
        <p15:guide id="4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7BBE"/>
    <a:srgbClr val="FF6966"/>
    <a:srgbClr val="5A5D64"/>
    <a:srgbClr val="F8F200"/>
    <a:srgbClr val="585B63"/>
    <a:srgbClr val="007BBC"/>
    <a:srgbClr val="005824"/>
    <a:srgbClr val="D5E3CF"/>
    <a:srgbClr val="EBF1E9"/>
    <a:srgbClr val="A3AE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79" autoAdjust="0"/>
    <p:restoredTop sz="93995" autoAdjust="0"/>
  </p:normalViewPr>
  <p:slideViewPr>
    <p:cSldViewPr snapToGrid="0">
      <p:cViewPr>
        <p:scale>
          <a:sx n="100" d="100"/>
          <a:sy n="100" d="100"/>
        </p:scale>
        <p:origin x="656" y="-1836"/>
      </p:cViewPr>
      <p:guideLst>
        <p:guide orient="horz" pos="3435"/>
        <p:guide pos="2449"/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notesMaster" Target="notesMasters/notesMaster1.xml" /></Relationships>
</file>

<file path=ppt/activeX/activeX1.xml><?xml version="1.0" encoding="utf-8"?>
<ax:ocx xmlns:ax="http://schemas.microsoft.com/office/2006/activeX" xmlns:r="http://schemas.openxmlformats.org/officeDocument/2006/relationships" ax:classid="" ax:persistence="persistPropertyBag">
  <ax:ocxPr ax:name="_cx" ax:value="3779"/>
  <ax:ocxPr ax:name="_cy" ax:value="3550"/>
  <ax:ocxPr ax:name="Style" ax:value="11"/>
  <ax:ocxPr ax:name="SubStyle" ax:value="0"/>
  <ax:ocxPr ax:name="Validation" ax:value="2"/>
  <ax:ocxPr ax:name="LineWeight" ax:value="3"/>
  <ax:ocxPr ax:name="Direction" ax:value="0"/>
  <ax:ocxPr ax:name="ShowData" ax:value="1"/>
  <ax:ocxPr ax:name="Value" ax:value="http://www.pref.saitama.lg.jp/a0310/tajyuusaimu/tajyuusaimumadoguchi.html"/>
  <ax:ocxPr ax:name="ForeColor" ax:value="0"/>
  <ax:ocxPr ax:name="BackColor" ax:value="16777215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33964" cy="496861"/>
          </a:xfrm>
          <a:prstGeom prst="rect">
            <a:avLst/>
          </a:prstGeom>
        </p:spPr>
        <p:txBody>
          <a:bodyPr vert="horz" lIns="91162" tIns="45582" rIns="91162" bIns="45582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35160" y="1"/>
            <a:ext cx="2933964" cy="496861"/>
          </a:xfrm>
          <a:prstGeom prst="rect">
            <a:avLst/>
          </a:prstGeom>
        </p:spPr>
        <p:txBody>
          <a:bodyPr vert="horz" lIns="91162" tIns="45582" rIns="91162" bIns="45582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3450" y="1236663"/>
            <a:ext cx="2363788" cy="3344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62" tIns="45582" rIns="91162" bIns="4558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7070" y="4765735"/>
            <a:ext cx="5416550" cy="3899237"/>
          </a:xfrm>
          <a:prstGeom prst="rect">
            <a:avLst/>
          </a:prstGeom>
        </p:spPr>
        <p:txBody>
          <a:bodyPr vert="horz" lIns="91162" tIns="45582" rIns="91162" bIns="4558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05968"/>
            <a:ext cx="2933964" cy="496860"/>
          </a:xfrm>
          <a:prstGeom prst="rect">
            <a:avLst/>
          </a:prstGeom>
        </p:spPr>
        <p:txBody>
          <a:bodyPr vert="horz" lIns="91162" tIns="45582" rIns="91162" bIns="45582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35160" y="9405968"/>
            <a:ext cx="2933964" cy="496860"/>
          </a:xfrm>
          <a:prstGeom prst="rect">
            <a:avLst/>
          </a:prstGeom>
        </p:spPr>
        <p:txBody>
          <a:bodyPr vert="horz" lIns="91162" tIns="45582" rIns="91162" bIns="45582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7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97785" algn="l" defTabSz="99557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95570" algn="l" defTabSz="99557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93355" algn="l" defTabSz="99557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91141" algn="l" defTabSz="99557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488925" algn="l" defTabSz="99557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986710" algn="l" defTabSz="99557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484496" algn="l" defTabSz="99557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982280" algn="l" defTabSz="99557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1750055"/>
            <a:ext cx="6427074" cy="3722887"/>
          </a:xfrm>
          <a:prstGeom prst="rect">
            <a:avLst/>
          </a:prstGeom>
        </p:spPr>
        <p:txBody>
          <a:bodyPr lIns="89337" tIns="44668" rIns="89337" bIns="44668" anchor="b"/>
          <a:lstStyle>
            <a:lvl1pPr algn="ctr">
              <a:defRPr sz="5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158" y="5616512"/>
            <a:ext cx="5670947" cy="2581762"/>
          </a:xfrm>
          <a:prstGeom prst="rect">
            <a:avLst/>
          </a:prstGeom>
        </p:spPr>
        <p:txBody>
          <a:bodyPr lIns="89337" tIns="44668" rIns="89337" bIns="44668"/>
          <a:lstStyle>
            <a:lvl1pPr marL="0" indent="0" algn="ctr">
              <a:buNone/>
              <a:defRPr sz="2000"/>
            </a:lvl1pPr>
            <a:lvl2pPr marL="379816" indent="0" algn="ctr">
              <a:buNone/>
              <a:defRPr sz="1700"/>
            </a:lvl2pPr>
            <a:lvl3pPr marL="759631" indent="0" algn="ctr">
              <a:buNone/>
              <a:defRPr sz="1500"/>
            </a:lvl3pPr>
            <a:lvl4pPr marL="1139447" indent="0" algn="ctr">
              <a:buNone/>
              <a:defRPr sz="1300"/>
            </a:lvl4pPr>
            <a:lvl5pPr marL="1519263" indent="0" algn="ctr">
              <a:buNone/>
              <a:defRPr sz="1300"/>
            </a:lvl5pPr>
            <a:lvl6pPr marL="1899079" indent="0" algn="ctr">
              <a:buNone/>
              <a:defRPr sz="1300"/>
            </a:lvl6pPr>
            <a:lvl7pPr marL="2278895" indent="0" algn="ctr">
              <a:buNone/>
              <a:defRPr sz="1300"/>
            </a:lvl7pPr>
            <a:lvl8pPr marL="2658710" indent="0" algn="ctr">
              <a:buNone/>
              <a:defRPr sz="1300"/>
            </a:lvl8pPr>
            <a:lvl9pPr marL="3038526" indent="0" algn="ctr">
              <a:buNone/>
              <a:defRPr sz="13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0243" y="9910577"/>
            <a:ext cx="1701207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955" y="9910577"/>
            <a:ext cx="2553354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815" y="9910577"/>
            <a:ext cx="1701207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242" y="569609"/>
            <a:ext cx="6520779" cy="2066778"/>
          </a:xfrm>
          <a:prstGeom prst="rect">
            <a:avLst/>
          </a:prstGeom>
        </p:spPr>
        <p:txBody>
          <a:bodyPr lIns="89337" tIns="44668" rIns="89337" bIns="44668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0242" y="2846490"/>
            <a:ext cx="6520779" cy="6785507"/>
          </a:xfrm>
          <a:prstGeom prst="rect">
            <a:avLst/>
          </a:prstGeom>
        </p:spPr>
        <p:txBody>
          <a:bodyPr vert="eaVert" lIns="89337" tIns="44668" rIns="89337" bIns="44668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0243" y="9910577"/>
            <a:ext cx="1701207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955" y="9910577"/>
            <a:ext cx="2553354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815" y="9910577"/>
            <a:ext cx="1701207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1029" y="569325"/>
            <a:ext cx="1630397" cy="9062163"/>
          </a:xfrm>
          <a:prstGeom prst="rect">
            <a:avLst/>
          </a:prstGeom>
        </p:spPr>
        <p:txBody>
          <a:bodyPr vert="eaVert" lIns="89337" tIns="44668" rIns="89337" bIns="44668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837" y="569325"/>
            <a:ext cx="4796676" cy="9062163"/>
          </a:xfrm>
          <a:prstGeom prst="rect">
            <a:avLst/>
          </a:prstGeom>
        </p:spPr>
        <p:txBody>
          <a:bodyPr vert="eaVert" lIns="89337" tIns="44668" rIns="89337" bIns="44668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0243" y="9910577"/>
            <a:ext cx="1701207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955" y="9910577"/>
            <a:ext cx="2553354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815" y="9910577"/>
            <a:ext cx="1701207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242" y="569609"/>
            <a:ext cx="6520779" cy="2066778"/>
          </a:xfrm>
          <a:prstGeom prst="rect">
            <a:avLst/>
          </a:prstGeom>
        </p:spPr>
        <p:txBody>
          <a:bodyPr lIns="89337" tIns="44668" rIns="89337" bIns="44668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242" y="2846490"/>
            <a:ext cx="6520779" cy="6785507"/>
          </a:xfrm>
          <a:prstGeom prst="rect">
            <a:avLst/>
          </a:prstGeom>
        </p:spPr>
        <p:txBody>
          <a:bodyPr lIns="89337" tIns="44668" rIns="89337" bIns="44668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0243" y="9910577"/>
            <a:ext cx="1701207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955" y="9910577"/>
            <a:ext cx="2553354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815" y="9910577"/>
            <a:ext cx="1701207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900" y="2665928"/>
            <a:ext cx="6521589" cy="4448157"/>
          </a:xfrm>
          <a:prstGeom prst="rect">
            <a:avLst/>
          </a:prstGeom>
        </p:spPr>
        <p:txBody>
          <a:bodyPr lIns="89337" tIns="44668" rIns="89337" bIns="44668" anchor="b"/>
          <a:lstStyle>
            <a:lvl1pPr>
              <a:defRPr sz="5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900" y="7156165"/>
            <a:ext cx="6521589" cy="2339180"/>
          </a:xfrm>
          <a:prstGeom prst="rect">
            <a:avLst/>
          </a:prstGeom>
        </p:spPr>
        <p:txBody>
          <a:bodyPr lIns="89337" tIns="44668" rIns="89337" bIns="44668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37981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59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3944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51926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9907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788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5871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03852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0243" y="9910577"/>
            <a:ext cx="1701207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955" y="9910577"/>
            <a:ext cx="2553354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815" y="9910577"/>
            <a:ext cx="1701207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242" y="569609"/>
            <a:ext cx="6520779" cy="2066778"/>
          </a:xfrm>
          <a:prstGeom prst="rect">
            <a:avLst/>
          </a:prstGeom>
        </p:spPr>
        <p:txBody>
          <a:bodyPr lIns="89337" tIns="44668" rIns="89337" bIns="44668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838" y="2846622"/>
            <a:ext cx="3213536" cy="6784864"/>
          </a:xfrm>
          <a:prstGeom prst="rect">
            <a:avLst/>
          </a:prstGeom>
        </p:spPr>
        <p:txBody>
          <a:bodyPr lIns="89337" tIns="44668" rIns="89337" bIns="44668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890" y="2846622"/>
            <a:ext cx="3213536" cy="6784864"/>
          </a:xfrm>
          <a:prstGeom prst="rect">
            <a:avLst/>
          </a:prstGeom>
        </p:spPr>
        <p:txBody>
          <a:bodyPr lIns="89337" tIns="44668" rIns="89337" bIns="44668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20243" y="9910577"/>
            <a:ext cx="1701207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955" y="9910577"/>
            <a:ext cx="2553354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815" y="9910577"/>
            <a:ext cx="1701207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3" y="569327"/>
            <a:ext cx="6521589" cy="2066896"/>
          </a:xfrm>
          <a:prstGeom prst="rect">
            <a:avLst/>
          </a:prstGeom>
        </p:spPr>
        <p:txBody>
          <a:bodyPr lIns="89337" tIns="44668" rIns="89337" bIns="44668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822" y="2621368"/>
            <a:ext cx="3198768" cy="1284693"/>
          </a:xfrm>
          <a:prstGeom prst="rect">
            <a:avLst/>
          </a:prstGeom>
        </p:spPr>
        <p:txBody>
          <a:bodyPr lIns="89337" tIns="44668" rIns="89337" bIns="44668" anchor="b"/>
          <a:lstStyle>
            <a:lvl1pPr marL="0" indent="0">
              <a:buNone/>
              <a:defRPr sz="2000" b="1"/>
            </a:lvl1pPr>
            <a:lvl2pPr marL="379816" indent="0">
              <a:buNone/>
              <a:defRPr sz="1700" b="1"/>
            </a:lvl2pPr>
            <a:lvl3pPr marL="759631" indent="0">
              <a:buNone/>
              <a:defRPr sz="1500" b="1"/>
            </a:lvl3pPr>
            <a:lvl4pPr marL="1139447" indent="0">
              <a:buNone/>
              <a:defRPr sz="1300" b="1"/>
            </a:lvl4pPr>
            <a:lvl5pPr marL="1519263" indent="0">
              <a:buNone/>
              <a:defRPr sz="1300" b="1"/>
            </a:lvl5pPr>
            <a:lvl6pPr marL="1899079" indent="0">
              <a:buNone/>
              <a:defRPr sz="1300" b="1"/>
            </a:lvl6pPr>
            <a:lvl7pPr marL="2278895" indent="0">
              <a:buNone/>
              <a:defRPr sz="1300" b="1"/>
            </a:lvl7pPr>
            <a:lvl8pPr marL="2658710" indent="0">
              <a:buNone/>
              <a:defRPr sz="1300" b="1"/>
            </a:lvl8pPr>
            <a:lvl9pPr marL="3038526" indent="0">
              <a:buNone/>
              <a:defRPr sz="13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822" y="3906061"/>
            <a:ext cx="3198768" cy="5745228"/>
          </a:xfrm>
          <a:prstGeom prst="rect">
            <a:avLst/>
          </a:prstGeom>
        </p:spPr>
        <p:txBody>
          <a:bodyPr lIns="89337" tIns="44668" rIns="89337" bIns="44668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890" y="2621368"/>
            <a:ext cx="3214521" cy="1284693"/>
          </a:xfrm>
          <a:prstGeom prst="rect">
            <a:avLst/>
          </a:prstGeom>
        </p:spPr>
        <p:txBody>
          <a:bodyPr lIns="89337" tIns="44668" rIns="89337" bIns="44668" anchor="b"/>
          <a:lstStyle>
            <a:lvl1pPr marL="0" indent="0">
              <a:buNone/>
              <a:defRPr sz="2000" b="1"/>
            </a:lvl1pPr>
            <a:lvl2pPr marL="379816" indent="0">
              <a:buNone/>
              <a:defRPr sz="1700" b="1"/>
            </a:lvl2pPr>
            <a:lvl3pPr marL="759631" indent="0">
              <a:buNone/>
              <a:defRPr sz="1500" b="1"/>
            </a:lvl3pPr>
            <a:lvl4pPr marL="1139447" indent="0">
              <a:buNone/>
              <a:defRPr sz="1300" b="1"/>
            </a:lvl4pPr>
            <a:lvl5pPr marL="1519263" indent="0">
              <a:buNone/>
              <a:defRPr sz="1300" b="1"/>
            </a:lvl5pPr>
            <a:lvl6pPr marL="1899079" indent="0">
              <a:buNone/>
              <a:defRPr sz="1300" b="1"/>
            </a:lvl6pPr>
            <a:lvl7pPr marL="2278895" indent="0">
              <a:buNone/>
              <a:defRPr sz="1300" b="1"/>
            </a:lvl7pPr>
            <a:lvl8pPr marL="2658710" indent="0">
              <a:buNone/>
              <a:defRPr sz="1300" b="1"/>
            </a:lvl8pPr>
            <a:lvl9pPr marL="3038526" indent="0">
              <a:buNone/>
              <a:defRPr sz="13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890" y="3906061"/>
            <a:ext cx="3214521" cy="5745228"/>
          </a:xfrm>
          <a:prstGeom prst="rect">
            <a:avLst/>
          </a:prstGeom>
        </p:spPr>
        <p:txBody>
          <a:bodyPr lIns="89337" tIns="44668" rIns="89337" bIns="44668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20243" y="9910577"/>
            <a:ext cx="1701207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955" y="9910577"/>
            <a:ext cx="2553354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815" y="9910577"/>
            <a:ext cx="1701207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242" y="569609"/>
            <a:ext cx="6520779" cy="2066778"/>
          </a:xfrm>
          <a:prstGeom prst="rect">
            <a:avLst/>
          </a:prstGeom>
        </p:spPr>
        <p:txBody>
          <a:bodyPr lIns="89337" tIns="44668" rIns="89337" bIns="44668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20243" y="9910577"/>
            <a:ext cx="1701207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955" y="9910577"/>
            <a:ext cx="2553354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815" y="9910577"/>
            <a:ext cx="1701207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20243" y="9910577"/>
            <a:ext cx="1701207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955" y="9910577"/>
            <a:ext cx="2553354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815" y="9910577"/>
            <a:ext cx="1701207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3" y="712894"/>
            <a:ext cx="2438704" cy="2495127"/>
          </a:xfrm>
          <a:prstGeom prst="rect">
            <a:avLst/>
          </a:prstGeom>
        </p:spPr>
        <p:txBody>
          <a:bodyPr lIns="89337" tIns="44668" rIns="89337" bIns="44668" anchor="b"/>
          <a:lstStyle>
            <a:lvl1pPr>
              <a:defRPr sz="27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522" y="1539654"/>
            <a:ext cx="3827890" cy="7599245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23" y="3208020"/>
            <a:ext cx="2438704" cy="5943254"/>
          </a:xfrm>
          <a:prstGeom prst="rect">
            <a:avLst/>
          </a:prstGeom>
        </p:spPr>
        <p:txBody>
          <a:bodyPr lIns="89337" tIns="44668" rIns="89337" bIns="44668"/>
          <a:lstStyle>
            <a:lvl1pPr marL="0" indent="0">
              <a:buNone/>
              <a:defRPr sz="1300"/>
            </a:lvl1pPr>
            <a:lvl2pPr marL="379816" indent="0">
              <a:buNone/>
              <a:defRPr sz="1200"/>
            </a:lvl2pPr>
            <a:lvl3pPr marL="759631" indent="0">
              <a:buNone/>
              <a:defRPr sz="1000"/>
            </a:lvl3pPr>
            <a:lvl4pPr marL="1139447" indent="0">
              <a:buNone/>
              <a:defRPr sz="800"/>
            </a:lvl4pPr>
            <a:lvl5pPr marL="1519263" indent="0">
              <a:buNone/>
              <a:defRPr sz="800"/>
            </a:lvl5pPr>
            <a:lvl6pPr marL="1899079" indent="0">
              <a:buNone/>
              <a:defRPr sz="800"/>
            </a:lvl6pPr>
            <a:lvl7pPr marL="2278895" indent="0">
              <a:buNone/>
              <a:defRPr sz="800"/>
            </a:lvl7pPr>
            <a:lvl8pPr marL="2658710" indent="0">
              <a:buNone/>
              <a:defRPr sz="800"/>
            </a:lvl8pPr>
            <a:lvl9pPr marL="3038526" indent="0">
              <a:buNone/>
              <a:defRPr sz="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20243" y="9910577"/>
            <a:ext cx="1701207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955" y="9910577"/>
            <a:ext cx="2553354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815" y="9910577"/>
            <a:ext cx="1701207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3" y="712894"/>
            <a:ext cx="2438704" cy="2495127"/>
          </a:xfrm>
          <a:prstGeom prst="rect">
            <a:avLst/>
          </a:prstGeom>
        </p:spPr>
        <p:txBody>
          <a:bodyPr lIns="89337" tIns="44668" rIns="89337" bIns="44668" anchor="b"/>
          <a:lstStyle>
            <a:lvl1pPr>
              <a:defRPr sz="27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4522" y="1539654"/>
            <a:ext cx="3827890" cy="7599245"/>
          </a:xfrm>
          <a:prstGeom prst="rect">
            <a:avLst/>
          </a:prstGeom>
        </p:spPr>
        <p:txBody>
          <a:bodyPr lIns="89337" tIns="44668" rIns="89337" bIns="44668" anchor="t"/>
          <a:lstStyle>
            <a:lvl1pPr marL="0" indent="0">
              <a:buNone/>
              <a:defRPr sz="2700"/>
            </a:lvl1pPr>
            <a:lvl2pPr marL="379816" indent="0">
              <a:buNone/>
              <a:defRPr sz="2300"/>
            </a:lvl2pPr>
            <a:lvl3pPr marL="759631" indent="0">
              <a:buNone/>
              <a:defRPr sz="2000"/>
            </a:lvl3pPr>
            <a:lvl4pPr marL="1139447" indent="0">
              <a:buNone/>
              <a:defRPr sz="1700"/>
            </a:lvl4pPr>
            <a:lvl5pPr marL="1519263" indent="0">
              <a:buNone/>
              <a:defRPr sz="1700"/>
            </a:lvl5pPr>
            <a:lvl6pPr marL="1899079" indent="0">
              <a:buNone/>
              <a:defRPr sz="1700"/>
            </a:lvl6pPr>
            <a:lvl7pPr marL="2278895" indent="0">
              <a:buNone/>
              <a:defRPr sz="1700"/>
            </a:lvl7pPr>
            <a:lvl8pPr marL="2658710" indent="0">
              <a:buNone/>
              <a:defRPr sz="1700"/>
            </a:lvl8pPr>
            <a:lvl9pPr marL="3038526" indent="0">
              <a:buNone/>
              <a:defRPr sz="17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23" y="3208020"/>
            <a:ext cx="2438704" cy="5943254"/>
          </a:xfrm>
          <a:prstGeom prst="rect">
            <a:avLst/>
          </a:prstGeom>
        </p:spPr>
        <p:txBody>
          <a:bodyPr lIns="89337" tIns="44668" rIns="89337" bIns="44668"/>
          <a:lstStyle>
            <a:lvl1pPr marL="0" indent="0">
              <a:buNone/>
              <a:defRPr sz="1300"/>
            </a:lvl1pPr>
            <a:lvl2pPr marL="379816" indent="0">
              <a:buNone/>
              <a:defRPr sz="1200"/>
            </a:lvl2pPr>
            <a:lvl3pPr marL="759631" indent="0">
              <a:buNone/>
              <a:defRPr sz="1000"/>
            </a:lvl3pPr>
            <a:lvl4pPr marL="1139447" indent="0">
              <a:buNone/>
              <a:defRPr sz="800"/>
            </a:lvl4pPr>
            <a:lvl5pPr marL="1519263" indent="0">
              <a:buNone/>
              <a:defRPr sz="800"/>
            </a:lvl5pPr>
            <a:lvl6pPr marL="1899079" indent="0">
              <a:buNone/>
              <a:defRPr sz="800"/>
            </a:lvl6pPr>
            <a:lvl7pPr marL="2278895" indent="0">
              <a:buNone/>
              <a:defRPr sz="800"/>
            </a:lvl7pPr>
            <a:lvl8pPr marL="2658710" indent="0">
              <a:buNone/>
              <a:defRPr sz="800"/>
            </a:lvl8pPr>
            <a:lvl9pPr marL="3038526" indent="0">
              <a:buNone/>
              <a:defRPr sz="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20243" y="9910577"/>
            <a:ext cx="1701207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3955" y="9910577"/>
            <a:ext cx="2553354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815" y="9910577"/>
            <a:ext cx="1701207" cy="569609"/>
          </a:xfrm>
          <a:prstGeom prst="rect">
            <a:avLst/>
          </a:prstGeom>
        </p:spPr>
        <p:txBody>
          <a:bodyPr lIns="89337" tIns="44668" rIns="89337" bIns="44668"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58433" rtl="0" fontAlgn="base">
        <a:lnSpc>
          <a:spcPct val="90000"/>
        </a:lnSpc>
        <a:spcBef>
          <a:spcPct val="0"/>
        </a:spcBef>
        <a:spcAft>
          <a:spcPct val="0"/>
        </a:spcAft>
        <a:defRPr kumimoji="1"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8433" rtl="0" fontAlgn="base">
        <a:lnSpc>
          <a:spcPct val="90000"/>
        </a:lnSpc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58433" rtl="0" fontAlgn="base">
        <a:lnSpc>
          <a:spcPct val="90000"/>
        </a:lnSpc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58433" rtl="0" fontAlgn="base">
        <a:lnSpc>
          <a:spcPct val="90000"/>
        </a:lnSpc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58433" rtl="0" fontAlgn="base">
        <a:lnSpc>
          <a:spcPct val="90000"/>
        </a:lnSpc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46684" algn="l" defTabSz="758433" rtl="0" fontAlgn="base">
        <a:lnSpc>
          <a:spcPct val="90000"/>
        </a:lnSpc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893369" algn="l" defTabSz="758433" rtl="0" fontAlgn="base">
        <a:lnSpc>
          <a:spcPct val="90000"/>
        </a:lnSpc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40053" algn="l" defTabSz="758433" rtl="0" fontAlgn="base">
        <a:lnSpc>
          <a:spcPct val="90000"/>
        </a:lnSpc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786738" algn="l" defTabSz="758433" rtl="0" fontAlgn="base">
        <a:lnSpc>
          <a:spcPct val="90000"/>
        </a:lnSpc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89220" indent="-189220" algn="l" defTabSz="758433" rtl="0" fontAlgn="base">
        <a:lnSpc>
          <a:spcPct val="90000"/>
        </a:lnSpc>
        <a:spcBef>
          <a:spcPts val="830"/>
        </a:spcBef>
        <a:spcAft>
          <a:spcPct val="0"/>
        </a:spcAft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69213" indent="-189220" algn="l" defTabSz="758433" rtl="0" fontAlgn="base">
        <a:lnSpc>
          <a:spcPct val="90000"/>
        </a:lnSpc>
        <a:spcBef>
          <a:spcPts val="41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49204" indent="-189220" algn="l" defTabSz="758433" rtl="0" fontAlgn="base">
        <a:lnSpc>
          <a:spcPct val="90000"/>
        </a:lnSpc>
        <a:spcBef>
          <a:spcPts val="41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29197" indent="-189220" algn="l" defTabSz="758433" rtl="0" fontAlgn="base">
        <a:lnSpc>
          <a:spcPct val="90000"/>
        </a:lnSpc>
        <a:spcBef>
          <a:spcPts val="41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07638" indent="-189220" algn="l" defTabSz="758433" rtl="0" fontAlgn="base">
        <a:lnSpc>
          <a:spcPct val="90000"/>
        </a:lnSpc>
        <a:spcBef>
          <a:spcPts val="41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88986" indent="-189908" algn="l" defTabSz="759631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03" indent="-189908" algn="l" defTabSz="759631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48618" indent="-189908" algn="l" defTabSz="759631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28434" indent="-189908" algn="l" defTabSz="759631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9631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79816" algn="l" defTabSz="759631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59631" algn="l" defTabSz="759631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39447" algn="l" defTabSz="759631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19263" algn="l" defTabSz="759631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99079" algn="l" defTabSz="759631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78895" algn="l" defTabSz="759631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58710" algn="l" defTabSz="759631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38526" algn="l" defTabSz="759631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<Relationship Id="rId8" Type="http://schemas.openxmlformats.org/officeDocument/2006/relationships/image" Target="../media/image6.svg" /><Relationship Id="rId3" Type="http://schemas.openxmlformats.org/officeDocument/2006/relationships/hyperlink" Target="#" TargetMode="External" /><Relationship Id="rId7" Type="http://schemas.openxmlformats.org/officeDocument/2006/relationships/image" Target="../media/image5.png" /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2.xml" /><Relationship Id="rId6" Type="http://schemas.openxmlformats.org/officeDocument/2006/relationships/image" Target="../media/image4.svg" /><Relationship Id="rId11" Type="http://schemas.openxmlformats.org/officeDocument/2006/relationships/image" Target="../media/image9.jpeg" /><Relationship Id="rId5" Type="http://schemas.openxmlformats.org/officeDocument/2006/relationships/image" Target="../media/image3.png" /><Relationship Id="rId10" Type="http://schemas.openxmlformats.org/officeDocument/2006/relationships/image" Target="../media/image8.svg" /><Relationship Id="rId4" Type="http://schemas.openxmlformats.org/officeDocument/2006/relationships/image" Target="../media/image2.png" /><Relationship Id="rId9" Type="http://schemas.openxmlformats.org/officeDocument/2006/relationships/image" Target="../media/image7.png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2ED64DB9-0064-447B-9760-E005024F743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7" t="3634" r="76332" b="51110"/>
          <a:stretch/>
        </p:blipFill>
        <p:spPr>
          <a:xfrm>
            <a:off x="5624168" y="1328718"/>
            <a:ext cx="1723407" cy="1960088"/>
          </a:xfrm>
          <a:prstGeom prst="rect">
            <a:avLst/>
          </a:prstGeom>
        </p:spPr>
      </p:pic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FCC9F69D-BBE9-4AF2-AB7D-B11BC07F9E2E}"/>
              </a:ext>
            </a:extLst>
          </p:cNvPr>
          <p:cNvSpPr/>
          <p:nvPr/>
        </p:nvSpPr>
        <p:spPr>
          <a:xfrm>
            <a:off x="0" y="9527962"/>
            <a:ext cx="7561263" cy="1173961"/>
          </a:xfrm>
          <a:prstGeom prst="rect">
            <a:avLst/>
          </a:prstGeom>
          <a:solidFill>
            <a:srgbClr val="017B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TextBox 8"/>
          <p:cNvSpPr txBox="1"/>
          <p:nvPr/>
        </p:nvSpPr>
        <p:spPr>
          <a:xfrm>
            <a:off x="576494" y="2481883"/>
            <a:ext cx="3702850" cy="693579"/>
          </a:xfrm>
          <a:prstGeom prst="rect">
            <a:avLst/>
          </a:prstGeom>
          <a:noFill/>
          <a:ln>
            <a:noFill/>
          </a:ln>
        </p:spPr>
        <p:txBody>
          <a:bodyPr wrap="square" lIns="89337" tIns="44668" rIns="89337" bIns="44668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ja-JP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多重債務者相談強化キャンペーン期間</a:t>
            </a:r>
            <a:endParaRPr lang="en-US" altLang="ja-JP" sz="1500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ct val="130000"/>
              </a:lnSpc>
            </a:pPr>
            <a:r>
              <a:rPr lang="en-US" altLang="ja-JP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2024</a:t>
            </a: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11</a:t>
            </a: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8</a:t>
            </a: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日</a:t>
            </a:r>
            <a:r>
              <a:rPr lang="en-US" altLang="ja-JP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金</a:t>
            </a:r>
            <a:r>
              <a:rPr lang="en-US" altLang="ja-JP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22</a:t>
            </a: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日</a:t>
            </a:r>
            <a:r>
              <a:rPr lang="en-US" altLang="ja-JP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金</a:t>
            </a:r>
            <a:r>
              <a:rPr lang="en-US" altLang="ja-JP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)</a:t>
            </a:r>
          </a:p>
        </p:txBody>
      </p:sp>
      <p:sp>
        <p:nvSpPr>
          <p:cNvPr id="58" name="TextBox 32">
            <a:extLst>
              <a:ext uri="{FF2B5EF4-FFF2-40B4-BE49-F238E27FC236}">
                <a16:creationId xmlns:a16="http://schemas.microsoft.com/office/drawing/2014/main" id="{336AA028-AE16-45D6-A718-762C3CEA507A}"/>
              </a:ext>
            </a:extLst>
          </p:cNvPr>
          <p:cNvSpPr txBox="1"/>
          <p:nvPr/>
        </p:nvSpPr>
        <p:spPr>
          <a:xfrm>
            <a:off x="3156585" y="4959808"/>
            <a:ext cx="3756908" cy="1681541"/>
          </a:xfrm>
          <a:prstGeom prst="rect">
            <a:avLst/>
          </a:prstGeom>
          <a:noFill/>
          <a:ln>
            <a:noFill/>
          </a:ln>
        </p:spPr>
        <p:txBody>
          <a:bodyPr wrap="square" lIns="89337" tIns="44668" rIns="89337" bIns="44668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消費者金融・ヤミ金融</a:t>
            </a:r>
            <a:endParaRPr lang="en-US" altLang="ja-JP" sz="1800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ローン・クレジット</a:t>
            </a:r>
            <a:endParaRPr lang="en-US" altLang="ja-JP" sz="1800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コロナ特例貸付</a:t>
            </a:r>
            <a:endParaRPr lang="en-US" altLang="ja-JP" sz="1800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など</a:t>
            </a:r>
            <a:endParaRPr lang="en-US" altLang="ja-JP" sz="1800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54" name="TextBox 23"/>
          <p:cNvSpPr txBox="1"/>
          <p:nvPr/>
        </p:nvSpPr>
        <p:spPr>
          <a:xfrm>
            <a:off x="234684" y="633812"/>
            <a:ext cx="4386470" cy="1681413"/>
          </a:xfrm>
          <a:prstGeom prst="rect">
            <a:avLst/>
          </a:prstGeom>
          <a:noFill/>
        </p:spPr>
        <p:txBody>
          <a:bodyPr wrap="square" lIns="89337" tIns="44668" rIns="89337" bIns="44668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ja-JP" altLang="en-US" sz="6300" b="1" dirty="0">
                <a:ln w="3175">
                  <a:noFill/>
                  <a:prstDash val="solid"/>
                  <a:miter lim="800000"/>
                </a:ln>
                <a:solidFill>
                  <a:srgbClr val="017BBE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返済</a:t>
            </a:r>
            <a:r>
              <a:rPr lang="ja-JP" altLang="en-US" sz="4800" b="1" dirty="0">
                <a:ln w="3175">
                  <a:noFill/>
                  <a:prstDash val="solid"/>
                  <a:miter lim="800000"/>
                </a:ln>
                <a:solidFill>
                  <a:srgbClr val="017BBE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6300" b="1" dirty="0">
                <a:ln w="3175">
                  <a:noFill/>
                  <a:prstDash val="solid"/>
                  <a:miter lim="800000"/>
                </a:ln>
                <a:solidFill>
                  <a:srgbClr val="017BBE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悩み</a:t>
            </a:r>
            <a:endParaRPr lang="en-US" altLang="ja-JP" sz="6300" b="1" dirty="0">
              <a:ln w="3175">
                <a:noFill/>
                <a:prstDash val="solid"/>
                <a:miter lim="800000"/>
              </a:ln>
              <a:solidFill>
                <a:srgbClr val="017BBE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r>
              <a:rPr lang="ja-JP" altLang="en-US" sz="3100" b="1" dirty="0">
                <a:ln w="3175">
                  <a:noFill/>
                  <a:prstDash val="solid"/>
                  <a:miter lim="800000"/>
                </a:ln>
                <a:solidFill>
                  <a:srgbClr val="017BBE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相談してみませんか</a:t>
            </a:r>
            <a:r>
              <a:rPr lang="en-US" altLang="ja-JP" sz="3100" b="1" dirty="0">
                <a:ln w="3175">
                  <a:noFill/>
                  <a:prstDash val="solid"/>
                  <a:miter lim="800000"/>
                </a:ln>
                <a:solidFill>
                  <a:srgbClr val="017BBE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?</a:t>
            </a:r>
            <a:endParaRPr lang="en-US" sz="3100" b="1" dirty="0">
              <a:ln w="3175">
                <a:noFill/>
                <a:prstDash val="solid"/>
                <a:miter lim="800000"/>
              </a:ln>
              <a:solidFill>
                <a:srgbClr val="017BBE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3" name="TextBox 11">
            <a:extLst>
              <a:ext uri="{FF2B5EF4-FFF2-40B4-BE49-F238E27FC236}">
                <a16:creationId xmlns:a16="http://schemas.microsoft.com/office/drawing/2014/main" id="{4CC2F9B6-EDCE-4624-8F91-036F0B60E5FD}"/>
              </a:ext>
            </a:extLst>
          </p:cNvPr>
          <p:cNvSpPr txBox="1"/>
          <p:nvPr/>
        </p:nvSpPr>
        <p:spPr>
          <a:xfrm>
            <a:off x="1396351" y="7148656"/>
            <a:ext cx="1154060" cy="336430"/>
          </a:xfrm>
          <a:prstGeom prst="rect">
            <a:avLst/>
          </a:prstGeom>
          <a:noFill/>
        </p:spPr>
        <p:txBody>
          <a:bodyPr vert="horz" wrap="square" lIns="89337" tIns="44668" rIns="89337" bIns="44668" rtlCol="0">
            <a:spAutoFit/>
          </a:bodyPr>
          <a:lstStyle/>
          <a:p>
            <a:r>
              <a:rPr lang="ja-JP" altLang="en-US" sz="1600" b="1" dirty="0">
                <a:solidFill>
                  <a:srgbClr val="017BB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予約期間</a:t>
            </a:r>
            <a:endParaRPr lang="en-US" sz="1600" b="1" dirty="0">
              <a:solidFill>
                <a:srgbClr val="017BBE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66" name="TextBox 39">
            <a:extLst>
              <a:ext uri="{FF2B5EF4-FFF2-40B4-BE49-F238E27FC236}">
                <a16:creationId xmlns:a16="http://schemas.microsoft.com/office/drawing/2014/main" id="{5627BA13-6CA0-4B6C-9E5D-B7ADBAFC02D1}"/>
              </a:ext>
            </a:extLst>
          </p:cNvPr>
          <p:cNvSpPr txBox="1"/>
          <p:nvPr/>
        </p:nvSpPr>
        <p:spPr>
          <a:xfrm>
            <a:off x="2579257" y="7007717"/>
            <a:ext cx="4170793" cy="595283"/>
          </a:xfrm>
          <a:prstGeom prst="rect">
            <a:avLst/>
          </a:prstGeom>
          <a:noFill/>
        </p:spPr>
        <p:txBody>
          <a:bodyPr wrap="square" lIns="89337" tIns="44668" rIns="89337" bIns="44668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800" dirty="0">
                <a:solidFill>
                  <a:srgbClr val="017BB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１１</a:t>
            </a:r>
            <a:r>
              <a:rPr lang="ja-JP" altLang="en-US" sz="1400" dirty="0">
                <a:solidFill>
                  <a:srgbClr val="017BB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月</a:t>
            </a:r>
            <a:r>
              <a:rPr lang="ja-JP" altLang="en-US" sz="1800" dirty="0">
                <a:solidFill>
                  <a:srgbClr val="017BB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１</a:t>
            </a:r>
            <a:r>
              <a:rPr lang="ja-JP" altLang="en-US" sz="1400" dirty="0">
                <a:solidFill>
                  <a:srgbClr val="017BB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日（金）～</a:t>
            </a:r>
            <a:r>
              <a:rPr lang="ja-JP" altLang="en-US" sz="1800" dirty="0">
                <a:solidFill>
                  <a:srgbClr val="017BB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２</a:t>
            </a:r>
            <a:r>
              <a:rPr lang="en-US" altLang="ja-JP" sz="1800" dirty="0">
                <a:solidFill>
                  <a:srgbClr val="017BB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400" dirty="0">
                <a:solidFill>
                  <a:srgbClr val="017BB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日（木） </a:t>
            </a:r>
            <a:r>
              <a:rPr lang="ja-JP" altLang="en-US" sz="1600" dirty="0">
                <a:solidFill>
                  <a:srgbClr val="017BB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１０：００</a:t>
            </a:r>
            <a:r>
              <a:rPr lang="ja-JP" altLang="en-US" sz="1400" dirty="0">
                <a:solidFill>
                  <a:srgbClr val="017BB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～</a:t>
            </a:r>
            <a:r>
              <a:rPr lang="ja-JP" altLang="en-US" sz="1600" dirty="0">
                <a:solidFill>
                  <a:srgbClr val="017BB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１６：００</a:t>
            </a:r>
            <a:endParaRPr lang="en-US" altLang="ja-JP" sz="1600" dirty="0">
              <a:solidFill>
                <a:srgbClr val="017BBE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100" dirty="0">
                <a:solidFill>
                  <a:srgbClr val="017BB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（土日祝日は除く）</a:t>
            </a:r>
            <a:endParaRPr lang="ja-JP" altLang="en-US" sz="1400" dirty="0">
              <a:solidFill>
                <a:srgbClr val="017BBE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正方形/長方形 58">
            <a:extLst>
              <a:ext uri="{FF2B5EF4-FFF2-40B4-BE49-F238E27FC236}">
                <a16:creationId xmlns:a16="http://schemas.microsoft.com/office/drawing/2014/main" id="{FD49A780-F369-4058-9CEE-75D8CCFBB9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8082" y="-54838"/>
            <a:ext cx="4163005" cy="1113766"/>
          </a:xfrm>
          <a:prstGeom prst="rect">
            <a:avLst/>
          </a:prstGeom>
          <a:solidFill>
            <a:schemeClr val="bg1"/>
          </a:solidFill>
          <a:ln w="9525">
            <a:solidFill>
              <a:srgbClr val="E53333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625"/>
              </a:spcBef>
              <a:buFont typeface="Arial" panose="020B0604020202020204" pitchFamily="34" charset="0"/>
              <a:buChar char="•"/>
              <a:defRPr kumimoji="1" sz="17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423863" indent="-141288">
              <a:lnSpc>
                <a:spcPct val="90000"/>
              </a:lnSpc>
              <a:spcBef>
                <a:spcPts val="313"/>
              </a:spcBef>
              <a:buFont typeface="Arial" panose="020B0604020202020204" pitchFamily="34" charset="0"/>
              <a:buChar char="•"/>
              <a:defRPr kumimoji="1" sz="14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 marL="708025" indent="-141288">
              <a:lnSpc>
                <a:spcPct val="90000"/>
              </a:lnSpc>
              <a:spcBef>
                <a:spcPts val="313"/>
              </a:spcBef>
              <a:buFont typeface="Arial" panose="020B0604020202020204" pitchFamily="34" charset="0"/>
              <a:buChar char="•"/>
              <a:defRPr kumimoji="1" sz="12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 marL="992188" indent="-141288">
              <a:lnSpc>
                <a:spcPct val="90000"/>
              </a:lnSpc>
              <a:spcBef>
                <a:spcPts val="313"/>
              </a:spcBef>
              <a:buFont typeface="Arial" panose="020B0604020202020204" pitchFamily="34" charset="0"/>
              <a:buChar char="•"/>
              <a:defRPr kumimoji="1" sz="11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 marL="1274763" indent="-141288">
              <a:lnSpc>
                <a:spcPct val="90000"/>
              </a:lnSpc>
              <a:spcBef>
                <a:spcPts val="313"/>
              </a:spcBef>
              <a:buFont typeface="Arial" panose="020B0604020202020204" pitchFamily="34" charset="0"/>
              <a:buChar char="•"/>
              <a:defRPr kumimoji="1" sz="11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  <a:lvl6pPr marL="1731963" indent="-141288" eaLnBrk="0" fontAlgn="base" hangingPunct="0">
              <a:lnSpc>
                <a:spcPct val="90000"/>
              </a:lnSpc>
              <a:spcBef>
                <a:spcPts val="313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1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6pPr>
            <a:lvl7pPr marL="2189163" indent="-141288" eaLnBrk="0" fontAlgn="base" hangingPunct="0">
              <a:lnSpc>
                <a:spcPct val="90000"/>
              </a:lnSpc>
              <a:spcBef>
                <a:spcPts val="313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1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7pPr>
            <a:lvl8pPr marL="2646363" indent="-141288" eaLnBrk="0" fontAlgn="base" hangingPunct="0">
              <a:lnSpc>
                <a:spcPct val="90000"/>
              </a:lnSpc>
              <a:spcBef>
                <a:spcPts val="313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1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8pPr>
            <a:lvl9pPr marL="3103563" indent="-141288" eaLnBrk="0" fontAlgn="base" hangingPunct="0">
              <a:lnSpc>
                <a:spcPct val="90000"/>
              </a:lnSpc>
              <a:spcBef>
                <a:spcPts val="313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1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900" dirty="0">
                <a:solidFill>
                  <a:srgbClr val="E5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ペイレスイメージズ画像</a:t>
            </a:r>
            <a:r>
              <a:rPr lang="en-US" altLang="ja-JP" sz="900" dirty="0">
                <a:solidFill>
                  <a:srgbClr val="E5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ID</a:t>
            </a:r>
            <a:r>
              <a:rPr lang="ja-JP" altLang="en-US" sz="900" dirty="0">
                <a:solidFill>
                  <a:srgbClr val="E5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900" dirty="0">
                <a:solidFill>
                  <a:srgbClr val="E5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xf4415417272</a:t>
            </a:r>
            <a:r>
              <a:rPr lang="ja-JP" altLang="en-US" sz="900" dirty="0" err="1">
                <a:solidFill>
                  <a:srgbClr val="E5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altLang="ja-JP" sz="900" dirty="0">
                <a:solidFill>
                  <a:srgbClr val="E5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xf4415454629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900" dirty="0">
                <a:solidFill>
                  <a:srgbClr val="E5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例示に用いたカンプ画像（透かしの入った仮画像）は、</a:t>
            </a:r>
            <a:endParaRPr lang="en-US" altLang="ja-JP" sz="900" dirty="0">
              <a:solidFill>
                <a:srgbClr val="E5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900" dirty="0">
                <a:solidFill>
                  <a:srgbClr val="E5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県が契約するペイレスイメージズから正規のデータをダウンロードできます。</a:t>
            </a:r>
            <a:endParaRPr lang="en-US" altLang="ja-JP" sz="900" dirty="0">
              <a:solidFill>
                <a:srgbClr val="E5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900" dirty="0">
                <a:solidFill>
                  <a:srgbClr val="E5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利用する際は各注意事項及び各種利用規約をご確認ください。</a:t>
            </a:r>
            <a:endParaRPr lang="en-US" altLang="ja-JP" sz="900" dirty="0">
              <a:solidFill>
                <a:srgbClr val="E5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ja-JP" sz="900" dirty="0">
                <a:solidFill>
                  <a:srgbClr val="E53333"/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3"/>
              </a:rPr>
              <a:t>http://bunya/docs/2020061700037/</a:t>
            </a:r>
            <a:endParaRPr lang="en-US" altLang="ja-JP" sz="900" dirty="0">
              <a:solidFill>
                <a:srgbClr val="E5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CB4E1C5-8828-4257-96AD-6063D7EE6C31}"/>
              </a:ext>
            </a:extLst>
          </p:cNvPr>
          <p:cNvSpPr/>
          <p:nvPr/>
        </p:nvSpPr>
        <p:spPr>
          <a:xfrm>
            <a:off x="0" y="3647346"/>
            <a:ext cx="7561263" cy="886397"/>
          </a:xfrm>
          <a:prstGeom prst="rect">
            <a:avLst/>
          </a:prstGeom>
          <a:solidFill>
            <a:srgbClr val="017B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44E48AD-46C5-4BA4-87ED-D130E263BD2C}"/>
              </a:ext>
            </a:extLst>
          </p:cNvPr>
          <p:cNvSpPr/>
          <p:nvPr/>
        </p:nvSpPr>
        <p:spPr>
          <a:xfrm>
            <a:off x="781980" y="3748434"/>
            <a:ext cx="5276027" cy="670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600" b="1" dirty="0">
                <a:solidFill>
                  <a:srgbClr val="F8F2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借入れに関する返済</a:t>
            </a:r>
            <a:r>
              <a:rPr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でお困りの方を対象に、</a:t>
            </a:r>
            <a:endParaRPr lang="en-US" altLang="ja-JP" sz="1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弁護士・司法書士</a:t>
            </a:r>
            <a:r>
              <a:rPr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による</a:t>
            </a:r>
            <a:r>
              <a:rPr lang="ja-JP" altLang="en-US" sz="1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無料相談会</a:t>
            </a:r>
            <a:r>
              <a:rPr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を開催します。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603B2D9E-0297-4F2A-A35D-B5594E8908D0}"/>
              </a:ext>
            </a:extLst>
          </p:cNvPr>
          <p:cNvSpPr/>
          <p:nvPr/>
        </p:nvSpPr>
        <p:spPr>
          <a:xfrm>
            <a:off x="5926488" y="3292553"/>
            <a:ext cx="1118769" cy="1118769"/>
          </a:xfrm>
          <a:prstGeom prst="ellipse">
            <a:avLst/>
          </a:prstGeom>
          <a:solidFill>
            <a:srgbClr val="FF6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TextBox 4"/>
          <p:cNvSpPr txBox="1"/>
          <p:nvPr/>
        </p:nvSpPr>
        <p:spPr>
          <a:xfrm>
            <a:off x="5926488" y="3522628"/>
            <a:ext cx="1118770" cy="656646"/>
          </a:xfrm>
          <a:prstGeom prst="rect">
            <a:avLst/>
          </a:prstGeom>
          <a:noFill/>
        </p:spPr>
        <p:txBody>
          <a:bodyPr wrap="square" lIns="89337" tIns="44668" rIns="89337" bIns="44668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ja-JP" altLang="en-US" sz="1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相談費</a:t>
            </a:r>
            <a:endParaRPr lang="en-US" altLang="ja-JP" sz="18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ct val="110000"/>
              </a:lnSpc>
            </a:pPr>
            <a:r>
              <a:rPr lang="ja-JP" altLang="en-US" sz="1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無料</a:t>
            </a:r>
            <a:endParaRPr lang="en-US" sz="18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72" name="TextBox 29">
            <a:extLst>
              <a:ext uri="{FF2B5EF4-FFF2-40B4-BE49-F238E27FC236}">
                <a16:creationId xmlns:a16="http://schemas.microsoft.com/office/drawing/2014/main" id="{5C15C94C-9111-4607-872B-07F674D6B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3022" y="9685667"/>
            <a:ext cx="4073942" cy="847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lnSpc>
                <a:spcPct val="130000"/>
              </a:lnSpc>
              <a:spcBef>
                <a:spcPts val="0"/>
              </a:spcBef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主　 催　埼玉県多重債務対策協議会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itchFamily="50" charset="-128"/>
            </a:endParaRPr>
          </a:p>
          <a:p>
            <a:pPr>
              <a:lnSpc>
                <a:spcPct val="130000"/>
              </a:lnSpc>
              <a:spcBef>
                <a:spcPts val="0"/>
              </a:spcBef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事務局　</a:t>
            </a:r>
            <a:r>
              <a:rPr lang="zh-TW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埼玉県 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県民生活</a:t>
            </a:r>
            <a:r>
              <a:rPr lang="zh-TW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部 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消費生活</a:t>
            </a:r>
            <a:r>
              <a:rPr lang="zh-CN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課</a:t>
            </a:r>
            <a:endParaRPr lang="en-US" altLang="zh-CN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itchFamily="50" charset="-128"/>
            </a:endParaRPr>
          </a:p>
          <a:p>
            <a:pPr>
              <a:lnSpc>
                <a:spcPct val="130000"/>
              </a:lnSpc>
              <a:spcBef>
                <a:spcPts val="0"/>
              </a:spcBef>
              <a:buNone/>
            </a:pPr>
            <a:r>
              <a:rPr lang="ja-JP" altLang="en-US" sz="11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📞 </a:t>
            </a:r>
            <a:r>
              <a:rPr lang="en-US" altLang="ja-JP" sz="11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048‐830-2930</a:t>
            </a:r>
            <a:endParaRPr lang="zh-TW" altLang="en-US" sz="11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73" name="正方形/長方形 79">
            <a:extLst>
              <a:ext uri="{FF2B5EF4-FFF2-40B4-BE49-F238E27FC236}">
                <a16:creationId xmlns:a16="http://schemas.microsoft.com/office/drawing/2014/main" id="{78E6BA61-62AF-4B38-A859-C61FABD2E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658" y="9727411"/>
            <a:ext cx="94208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問合せ先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itchFamily="50" charset="-128"/>
            </a:endParaRPr>
          </a:p>
        </p:txBody>
      </p:sp>
      <p:pic>
        <p:nvPicPr>
          <p:cNvPr id="74" name="Picture 2" descr="C:\Users\111872\Desktop\返却用\53-2-01.png">
            <a:extLst>
              <a:ext uri="{FF2B5EF4-FFF2-40B4-BE49-F238E27FC236}">
                <a16:creationId xmlns:a16="http://schemas.microsoft.com/office/drawing/2014/main" id="{C3516C62-91A6-4159-BA36-C5200FB093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181" y="9263196"/>
            <a:ext cx="1177328" cy="926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F802AC9D-D5DC-4F4F-BF30-743DE2BE571E}"/>
              </a:ext>
            </a:extLst>
          </p:cNvPr>
          <p:cNvSpPr txBox="1"/>
          <p:nvPr/>
        </p:nvSpPr>
        <p:spPr>
          <a:xfrm>
            <a:off x="5833319" y="10189451"/>
            <a:ext cx="1200970" cy="3315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kumimoji="1" lang="ja-JP" altLang="en-US" sz="7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埼玉県マスコット</a:t>
            </a:r>
            <a:endParaRPr kumimoji="1" lang="en-US" altLang="ja-JP" sz="7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ja-JP" altLang="en-US" sz="7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「さいたま</a:t>
            </a:r>
            <a:r>
              <a:rPr kumimoji="1" lang="ja-JP" altLang="en-US" sz="700" dirty="0" err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っち</a:t>
            </a:r>
            <a:r>
              <a:rPr kumimoji="1" lang="ja-JP" altLang="en-US" sz="7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＆コバトン」</a:t>
            </a:r>
          </a:p>
        </p:txBody>
      </p:sp>
      <p:pic>
        <p:nvPicPr>
          <p:cNvPr id="37" name="グラフィックス 36" descr="月毎カレンダー">
            <a:extLst>
              <a:ext uri="{FF2B5EF4-FFF2-40B4-BE49-F238E27FC236}">
                <a16:creationId xmlns:a16="http://schemas.microsoft.com/office/drawing/2014/main" id="{B7F8A7FC-1B38-4D99-A71A-32F152939B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48889" y="7049691"/>
            <a:ext cx="539115" cy="539115"/>
          </a:xfrm>
          <a:prstGeom prst="rect">
            <a:avLst/>
          </a:prstGeom>
        </p:spPr>
      </p:pic>
      <p:pic>
        <p:nvPicPr>
          <p:cNvPr id="39" name="グラフィックス 38" descr="建物">
            <a:extLst>
              <a:ext uri="{FF2B5EF4-FFF2-40B4-BE49-F238E27FC236}">
                <a16:creationId xmlns:a16="http://schemas.microsoft.com/office/drawing/2014/main" id="{230668CB-A1BF-4532-A84F-BD20B569FA6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48889" y="8616754"/>
            <a:ext cx="539115" cy="539115"/>
          </a:xfrm>
          <a:prstGeom prst="rect">
            <a:avLst/>
          </a:prstGeom>
        </p:spPr>
      </p:pic>
      <p:pic>
        <p:nvPicPr>
          <p:cNvPr id="41" name="グラフィックス 40" descr="受話器">
            <a:extLst>
              <a:ext uri="{FF2B5EF4-FFF2-40B4-BE49-F238E27FC236}">
                <a16:creationId xmlns:a16="http://schemas.microsoft.com/office/drawing/2014/main" id="{6425526C-6BF2-45F1-A203-0379E81BB2E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92105" y="7888055"/>
            <a:ext cx="443505" cy="443505"/>
          </a:xfrm>
          <a:prstGeom prst="rect">
            <a:avLst/>
          </a:prstGeom>
        </p:spPr>
      </p:pic>
      <p:sp>
        <p:nvSpPr>
          <p:cNvPr id="77" name="TextBox 11">
            <a:extLst>
              <a:ext uri="{FF2B5EF4-FFF2-40B4-BE49-F238E27FC236}">
                <a16:creationId xmlns:a16="http://schemas.microsoft.com/office/drawing/2014/main" id="{71352A75-8B2C-45CC-85AD-C958839CFBBC}"/>
              </a:ext>
            </a:extLst>
          </p:cNvPr>
          <p:cNvSpPr txBox="1"/>
          <p:nvPr/>
        </p:nvSpPr>
        <p:spPr>
          <a:xfrm>
            <a:off x="1396351" y="7907328"/>
            <a:ext cx="1154060" cy="336430"/>
          </a:xfrm>
          <a:prstGeom prst="rect">
            <a:avLst/>
          </a:prstGeom>
          <a:noFill/>
        </p:spPr>
        <p:txBody>
          <a:bodyPr vert="horz" wrap="square" lIns="89337" tIns="44668" rIns="89337" bIns="44668" rtlCol="0">
            <a:spAutoFit/>
          </a:bodyPr>
          <a:lstStyle/>
          <a:p>
            <a:r>
              <a:rPr lang="ja-JP" altLang="en-US" sz="1600" b="1" dirty="0">
                <a:solidFill>
                  <a:srgbClr val="017BB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予約電話</a:t>
            </a:r>
            <a:endParaRPr lang="en-US" sz="1600" b="1" dirty="0">
              <a:solidFill>
                <a:srgbClr val="017BBE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78" name="TextBox 39">
            <a:extLst>
              <a:ext uri="{FF2B5EF4-FFF2-40B4-BE49-F238E27FC236}">
                <a16:creationId xmlns:a16="http://schemas.microsoft.com/office/drawing/2014/main" id="{95FD920B-5CB8-49F1-9222-755CE785C33E}"/>
              </a:ext>
            </a:extLst>
          </p:cNvPr>
          <p:cNvSpPr txBox="1"/>
          <p:nvPr/>
        </p:nvSpPr>
        <p:spPr>
          <a:xfrm>
            <a:off x="2579257" y="7753137"/>
            <a:ext cx="4170793" cy="610992"/>
          </a:xfrm>
          <a:prstGeom prst="rect">
            <a:avLst/>
          </a:prstGeom>
          <a:noFill/>
        </p:spPr>
        <p:txBody>
          <a:bodyPr wrap="square" lIns="89337" tIns="44668" rIns="89337" bIns="44668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800" dirty="0">
                <a:solidFill>
                  <a:srgbClr val="017BB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０４８</a:t>
            </a:r>
            <a:r>
              <a:rPr lang="en-US" altLang="ja-JP" sz="1800" dirty="0">
                <a:solidFill>
                  <a:srgbClr val="017BB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-</a:t>
            </a:r>
            <a:r>
              <a:rPr lang="ja-JP" altLang="en-US" sz="1800" dirty="0">
                <a:solidFill>
                  <a:srgbClr val="017BB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８６２</a:t>
            </a:r>
            <a:r>
              <a:rPr lang="en-US" altLang="ja-JP" sz="1800" dirty="0">
                <a:solidFill>
                  <a:srgbClr val="017BB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-</a:t>
            </a:r>
            <a:r>
              <a:rPr lang="ja-JP" altLang="en-US" sz="1800" dirty="0">
                <a:solidFill>
                  <a:srgbClr val="017BB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０３９６</a:t>
            </a:r>
          </a:p>
          <a:p>
            <a:pPr>
              <a:lnSpc>
                <a:spcPct val="120000"/>
              </a:lnSpc>
            </a:pPr>
            <a:r>
              <a:rPr lang="en-US" altLang="ja-JP" sz="1200" dirty="0">
                <a:solidFill>
                  <a:srgbClr val="017BB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※ </a:t>
            </a:r>
            <a:r>
              <a:rPr lang="ja-JP" altLang="en-US" sz="1200" dirty="0">
                <a:solidFill>
                  <a:srgbClr val="017BB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臨時電話のため、予約期間以外はつながりません</a:t>
            </a:r>
            <a:endParaRPr lang="ja-JP" altLang="en-US" sz="1400" dirty="0">
              <a:solidFill>
                <a:srgbClr val="017BBE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79" name="TextBox 11">
            <a:extLst>
              <a:ext uri="{FF2B5EF4-FFF2-40B4-BE49-F238E27FC236}">
                <a16:creationId xmlns:a16="http://schemas.microsoft.com/office/drawing/2014/main" id="{8CB20EEE-C176-4C03-96A3-CDBC7F4D36A5}"/>
              </a:ext>
            </a:extLst>
          </p:cNvPr>
          <p:cNvSpPr txBox="1"/>
          <p:nvPr/>
        </p:nvSpPr>
        <p:spPr>
          <a:xfrm>
            <a:off x="1396351" y="8700508"/>
            <a:ext cx="1154060" cy="336430"/>
          </a:xfrm>
          <a:prstGeom prst="rect">
            <a:avLst/>
          </a:prstGeom>
          <a:noFill/>
        </p:spPr>
        <p:txBody>
          <a:bodyPr vert="horz" wrap="square" lIns="89337" tIns="44668" rIns="89337" bIns="44668" rtlCol="0">
            <a:spAutoFit/>
          </a:bodyPr>
          <a:lstStyle/>
          <a:p>
            <a:r>
              <a:rPr lang="ja-JP" altLang="en-US" sz="1600" b="1" dirty="0">
                <a:solidFill>
                  <a:srgbClr val="017BB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日時会場</a:t>
            </a:r>
            <a:endParaRPr lang="en-US" sz="1600" b="1" dirty="0">
              <a:solidFill>
                <a:srgbClr val="017BBE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80" name="TextBox 39">
            <a:extLst>
              <a:ext uri="{FF2B5EF4-FFF2-40B4-BE49-F238E27FC236}">
                <a16:creationId xmlns:a16="http://schemas.microsoft.com/office/drawing/2014/main" id="{DDD86E46-FB3F-4C74-BA9D-7E046F0C8FDE}"/>
              </a:ext>
            </a:extLst>
          </p:cNvPr>
          <p:cNvSpPr txBox="1"/>
          <p:nvPr/>
        </p:nvSpPr>
        <p:spPr>
          <a:xfrm>
            <a:off x="2579257" y="8573352"/>
            <a:ext cx="4170793" cy="673766"/>
          </a:xfrm>
          <a:prstGeom prst="rect">
            <a:avLst/>
          </a:prstGeom>
          <a:noFill/>
        </p:spPr>
        <p:txBody>
          <a:bodyPr wrap="square" lIns="89337" tIns="44668" rIns="89337" bIns="44668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800" dirty="0">
                <a:solidFill>
                  <a:srgbClr val="017BB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県内</a:t>
            </a:r>
            <a:r>
              <a:rPr lang="en-US" altLang="ja-JP" sz="1800" dirty="0">
                <a:solidFill>
                  <a:srgbClr val="017BB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800" dirty="0">
                <a:solidFill>
                  <a:srgbClr val="017BB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会場　</a:t>
            </a:r>
            <a:r>
              <a:rPr lang="en-US" altLang="ja-JP" sz="1800" dirty="0">
                <a:solidFill>
                  <a:srgbClr val="017BB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10:00</a:t>
            </a:r>
            <a:r>
              <a:rPr lang="ja-JP" altLang="en-US" sz="1800" dirty="0">
                <a:solidFill>
                  <a:srgbClr val="017BB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800" dirty="0">
                <a:solidFill>
                  <a:srgbClr val="017BB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16:00</a:t>
            </a:r>
          </a:p>
          <a:p>
            <a:pPr>
              <a:lnSpc>
                <a:spcPct val="120000"/>
              </a:lnSpc>
            </a:pPr>
            <a:r>
              <a:rPr lang="en-US" altLang="ja-JP" sz="1200" dirty="0">
                <a:solidFill>
                  <a:srgbClr val="017BB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※ </a:t>
            </a:r>
            <a:r>
              <a:rPr lang="ja-JP" altLang="en-US" sz="1200" dirty="0">
                <a:solidFill>
                  <a:srgbClr val="017BB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日時・会場の詳細は</a:t>
            </a:r>
            <a:r>
              <a:rPr lang="ja-JP" altLang="en-US" sz="1600" dirty="0">
                <a:solidFill>
                  <a:srgbClr val="017BB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裏面</a:t>
            </a:r>
            <a:r>
              <a:rPr lang="ja-JP" altLang="en-US" sz="1200" dirty="0">
                <a:solidFill>
                  <a:srgbClr val="017BB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を御確認ください</a:t>
            </a:r>
            <a:endParaRPr lang="ja-JP" altLang="en-US" sz="1050" dirty="0">
              <a:solidFill>
                <a:srgbClr val="017BBE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83C6F3CF-07C6-4BCF-AF33-C9943F0237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56" t="57264" r="42416" b="1707"/>
          <a:stretch/>
        </p:blipFill>
        <p:spPr>
          <a:xfrm>
            <a:off x="4540536" y="513850"/>
            <a:ext cx="1641445" cy="1782728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CCA07DE2-0A1D-402B-8556-8F2675D5FF14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761" r="5203"/>
          <a:stretch/>
        </p:blipFill>
        <p:spPr>
          <a:xfrm>
            <a:off x="537279" y="4590935"/>
            <a:ext cx="2234158" cy="2437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718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2A5CABA-3722-4E45-9E40-E87531FB701D}"/>
              </a:ext>
            </a:extLst>
          </p:cNvPr>
          <p:cNvSpPr/>
          <p:nvPr/>
        </p:nvSpPr>
        <p:spPr>
          <a:xfrm>
            <a:off x="0" y="9527962"/>
            <a:ext cx="7561263" cy="1173961"/>
          </a:xfrm>
          <a:prstGeom prst="rect">
            <a:avLst/>
          </a:prstGeom>
          <a:solidFill>
            <a:srgbClr val="017B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0" y="0"/>
            <a:ext cx="7561263" cy="94765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337" tIns="44668" rIns="89337" bIns="44668" rtlCol="0" anchor="ctr"/>
          <a:lstStyle/>
          <a:p>
            <a:pPr algn="ctr"/>
            <a:endParaRPr lang="ja-JP" altLang="en-US" sz="1800" b="1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98636BAF-4CD6-4F2A-B649-EBD94487CB9D}"/>
              </a:ext>
            </a:extLst>
          </p:cNvPr>
          <p:cNvGrpSpPr/>
          <p:nvPr/>
        </p:nvGrpSpPr>
        <p:grpSpPr>
          <a:xfrm>
            <a:off x="294448" y="283218"/>
            <a:ext cx="6984000" cy="358218"/>
            <a:chOff x="294448" y="129192"/>
            <a:chExt cx="6984000" cy="358218"/>
          </a:xfrm>
        </p:grpSpPr>
        <p:sp>
          <p:nvSpPr>
            <p:cNvPr id="45" name="角丸四角形 44"/>
            <p:cNvSpPr/>
            <p:nvPr/>
          </p:nvSpPr>
          <p:spPr bwMode="auto">
            <a:xfrm>
              <a:off x="294448" y="129192"/>
              <a:ext cx="6984000" cy="324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9337" tIns="44668" rIns="89337" bIns="44668" anchor="ctr"/>
            <a:lstStyle/>
            <a:p>
              <a:pPr algn="ctr">
                <a:defRPr/>
              </a:pPr>
              <a:endPara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294911" y="150980"/>
              <a:ext cx="3258184" cy="336430"/>
            </a:xfrm>
            <a:prstGeom prst="rect">
              <a:avLst/>
            </a:prstGeom>
          </p:spPr>
          <p:txBody>
            <a:bodyPr wrap="none" lIns="89337" tIns="44668" rIns="89337" bIns="44668">
              <a:spAutoFit/>
            </a:bodyPr>
            <a:lstStyle/>
            <a:p>
              <a:pPr>
                <a:defRPr/>
              </a:pPr>
              <a:r>
                <a:rPr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多重債務者無料相談会　開催会場</a:t>
              </a:r>
              <a:endPara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55" name="正方形/長方形 54"/>
          <p:cNvSpPr/>
          <p:nvPr/>
        </p:nvSpPr>
        <p:spPr>
          <a:xfrm>
            <a:off x="410636" y="1951404"/>
            <a:ext cx="3926468" cy="477054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lang="ja-JP" altLang="en-US" sz="31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67756" y="3491174"/>
            <a:ext cx="795972" cy="336430"/>
          </a:xfrm>
          <a:prstGeom prst="rect">
            <a:avLst/>
          </a:prstGeom>
        </p:spPr>
        <p:txBody>
          <a:bodyPr wrap="none" lIns="89337" tIns="44668" rIns="89337" bIns="44668">
            <a:spAutoFit/>
          </a:bodyPr>
          <a:lstStyle/>
          <a:p>
            <a:pPr>
              <a:defRPr/>
            </a:pPr>
            <a:r>
              <a:rPr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項目名</a:t>
            </a:r>
            <a:endParaRPr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63478D5A-8832-44DA-9854-90B5D765C3BF}"/>
              </a:ext>
            </a:extLst>
          </p:cNvPr>
          <p:cNvGrpSpPr/>
          <p:nvPr/>
        </p:nvGrpSpPr>
        <p:grpSpPr>
          <a:xfrm>
            <a:off x="240280" y="7525834"/>
            <a:ext cx="7058038" cy="365570"/>
            <a:chOff x="240280" y="7525834"/>
            <a:chExt cx="7058038" cy="342691"/>
          </a:xfrm>
        </p:grpSpPr>
        <p:sp>
          <p:nvSpPr>
            <p:cNvPr id="27" name="角丸四角形 26"/>
            <p:cNvSpPr/>
            <p:nvPr/>
          </p:nvSpPr>
          <p:spPr bwMode="auto">
            <a:xfrm>
              <a:off x="260150" y="7525834"/>
              <a:ext cx="7038168" cy="31593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9337" tIns="44668" rIns="89337" bIns="44668" anchor="ctr"/>
            <a:lstStyle/>
            <a:p>
              <a:pPr algn="ctr">
                <a:defRPr/>
              </a:pPr>
              <a:endPara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240280" y="7532095"/>
              <a:ext cx="2847816" cy="336430"/>
            </a:xfrm>
            <a:prstGeom prst="rect">
              <a:avLst/>
            </a:prstGeom>
          </p:spPr>
          <p:txBody>
            <a:bodyPr wrap="none" lIns="89337" tIns="44668" rIns="89337" bIns="44668">
              <a:spAutoFit/>
            </a:bodyPr>
            <a:lstStyle/>
            <a:p>
              <a:pPr>
                <a:defRPr/>
              </a:pPr>
              <a:r>
                <a:rPr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キャンペーン期間外の相談先</a:t>
              </a:r>
              <a:endParaRPr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aphicFrame>
        <p:nvGraphicFramePr>
          <p:cNvPr id="22" name="表 21">
            <a:extLst>
              <a:ext uri="{FF2B5EF4-FFF2-40B4-BE49-F238E27FC236}">
                <a16:creationId xmlns:a16="http://schemas.microsoft.com/office/drawing/2014/main" id="{AE644551-8ACE-4EBA-98A9-10622B2266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959439"/>
              </p:ext>
            </p:extLst>
          </p:nvPr>
        </p:nvGraphicFramePr>
        <p:xfrm>
          <a:off x="260150" y="816959"/>
          <a:ext cx="7031035" cy="5940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89250">
                  <a:extLst>
                    <a:ext uri="{9D8B030D-6E8A-4147-A177-3AD203B41FA5}">
                      <a16:colId xmlns:a16="http://schemas.microsoft.com/office/drawing/2014/main" val="1079227843"/>
                    </a:ext>
                  </a:extLst>
                </a:gridCol>
                <a:gridCol w="1682750">
                  <a:extLst>
                    <a:ext uri="{9D8B030D-6E8A-4147-A177-3AD203B41FA5}">
                      <a16:colId xmlns:a16="http://schemas.microsoft.com/office/drawing/2014/main" val="2138964062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3253103605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1743731577"/>
                    </a:ext>
                  </a:extLst>
                </a:gridCol>
                <a:gridCol w="1957185">
                  <a:extLst>
                    <a:ext uri="{9D8B030D-6E8A-4147-A177-3AD203B41FA5}">
                      <a16:colId xmlns:a16="http://schemas.microsoft.com/office/drawing/2014/main" val="2526788013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開催日</a:t>
                      </a:r>
                    </a:p>
                  </a:txBody>
                  <a:tcPr anchor="ctr">
                    <a:solidFill>
                      <a:srgbClr val="017B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</a:t>
                      </a:r>
                    </a:p>
                  </a:txBody>
                  <a:tcPr anchor="ctr">
                    <a:solidFill>
                      <a:srgbClr val="017B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心の相談</a:t>
                      </a:r>
                    </a:p>
                  </a:txBody>
                  <a:tcPr anchor="ctr">
                    <a:solidFill>
                      <a:srgbClr val="017B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住所</a:t>
                      </a:r>
                    </a:p>
                  </a:txBody>
                  <a:tcPr anchor="ctr">
                    <a:solidFill>
                      <a:srgbClr val="017BB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交通手段</a:t>
                      </a:r>
                    </a:p>
                  </a:txBody>
                  <a:tcPr anchor="ctr">
                    <a:solidFill>
                      <a:srgbClr val="017B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53629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 </a:t>
                      </a:r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日（金）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さいたま市</a:t>
                      </a:r>
                      <a:endParaRPr lang="en-US" altLang="ja-JP" sz="10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消費生活総合センター</a:t>
                      </a:r>
                      <a:endParaRPr lang="ja-JP" altLang="en-US" sz="10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さいたま市大宮区錦町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682-2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JACK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大宮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階</a:t>
                      </a:r>
                      <a:endParaRPr lang="ja-JP" altLang="en-US" sz="10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JR,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東武線　大宮駅西口から</a:t>
                      </a:r>
                      <a:endParaRPr lang="en-US" altLang="ja-JP" sz="10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徒歩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</a:t>
                      </a:r>
                      <a:endParaRPr lang="ja-JP" altLang="en-US" sz="10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62022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日（月）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埼玉弁護士会館</a:t>
                      </a:r>
                      <a:endParaRPr lang="zh-TW" altLang="en-US" sz="10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さいたま市浦和区高砂</a:t>
                      </a:r>
                      <a:endParaRPr lang="en-US" altLang="ja-JP" sz="10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4-7-20</a:t>
                      </a:r>
                      <a:endParaRPr lang="en-US" altLang="ja-JP" sz="10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JR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浦和駅西口から徒歩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</a:t>
                      </a:r>
                      <a:b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JR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中浦和駅から徒歩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</a:t>
                      </a:r>
                      <a:endParaRPr lang="ja-JP" altLang="en-US" sz="10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4395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defTabSz="7596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日（土）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桶川市役所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階　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303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会議室</a:t>
                      </a:r>
                      <a:endParaRPr lang="en-US" altLang="ja-JP" sz="10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桶川市泉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1-3-28</a:t>
                      </a:r>
                      <a:endParaRPr lang="ja-JP" altLang="en-US" sz="10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JR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高崎線　桶川駅西口から</a:t>
                      </a:r>
                      <a:endParaRPr lang="en-US" altLang="ja-JP" sz="10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徒歩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</a:t>
                      </a:r>
                      <a:endParaRPr lang="ja-JP" altLang="en-US" sz="10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45382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日（土）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埼玉教育会館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102</a:t>
                      </a:r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会議室</a:t>
                      </a:r>
                      <a:endParaRPr lang="zh-TW" altLang="en-US" sz="10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さいたま市浦和区高砂</a:t>
                      </a:r>
                      <a:endParaRPr lang="en-US" altLang="ja-JP" sz="10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3-12-24</a:t>
                      </a:r>
                      <a:endParaRPr lang="en-US" altLang="ja-JP" sz="10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JR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浦和駅西口下車　徒歩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</a:t>
                      </a:r>
                      <a:b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バス埼玉県庁下車  　徒歩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</a:t>
                      </a:r>
                      <a:endParaRPr lang="ja-JP" altLang="en-US" sz="10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6433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日（土）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埼玉県消費生活支援センター</a:t>
                      </a:r>
                      <a:endParaRPr lang="en-US" altLang="ja-JP" sz="10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（川口）</a:t>
                      </a:r>
                      <a:endParaRPr lang="ja-JP" altLang="en-US" sz="10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川口市上青木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3-12-18</a:t>
                      </a:r>
                      <a:b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SKIP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シティ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A1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街区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階</a:t>
                      </a:r>
                      <a:endParaRPr lang="ja-JP" altLang="en-US" sz="10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JR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京浜東北線　西川口駅東口からバス（国際興業バス）川口市立高校下車徒歩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</a:t>
                      </a:r>
                      <a:endParaRPr lang="ja-JP" altLang="en-US" sz="10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1705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19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日（火）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越谷市役所くらし安心課</a:t>
                      </a:r>
                      <a:endParaRPr lang="en-US" altLang="ja-JP" sz="10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相談室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endParaRPr lang="ja-JP" altLang="en-US" sz="10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9631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越谷市越ヶ谷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4-2-1</a:t>
                      </a:r>
                      <a:endParaRPr lang="en-US" altLang="ja-JP" sz="10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東武スカイツリーライン　</a:t>
                      </a:r>
                      <a:endParaRPr lang="en-US" altLang="ja-JP" sz="10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越谷駅東口から徒歩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</a:t>
                      </a:r>
                      <a:endParaRPr lang="ja-JP" altLang="en-US" sz="10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27941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日（水）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戸田市役所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くらし安心課</a:t>
                      </a:r>
                      <a:endParaRPr lang="en-US" altLang="ja-JP" sz="10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b="0" i="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相談室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戸田市上戸田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1-18-1</a:t>
                      </a:r>
                      <a:endParaRPr lang="en-US" altLang="ja-JP" sz="10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JR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埼京線　戸田駅東口から</a:t>
                      </a:r>
                      <a:endParaRPr lang="en-US" altLang="ja-JP" sz="10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徒歩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</a:t>
                      </a:r>
                      <a:endParaRPr lang="ja-JP" altLang="en-US" sz="10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8049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日（水）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埼玉</a:t>
                      </a:r>
                      <a:r>
                        <a:rPr lang="ja-JP" altLang="en-US" sz="10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司法書士会浦和総合</a:t>
                      </a:r>
                    </a:p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相談センター　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106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号室</a:t>
                      </a:r>
                      <a:endParaRPr lang="ja-JP" altLang="en-US" sz="10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さいたま市浦和区高砂</a:t>
                      </a:r>
                      <a:endParaRPr lang="en-US" altLang="ja-JP" sz="10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3-16-58</a:t>
                      </a:r>
                      <a:b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埼玉司法書士会館</a:t>
                      </a:r>
                      <a:endParaRPr lang="en-US" altLang="ja-JP" sz="10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JR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浦和駅西口から徒歩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</a:t>
                      </a:r>
                      <a:endParaRPr lang="ja-JP" altLang="en-US" sz="10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7493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日（金）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熊谷市役所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階　市民相談室</a:t>
                      </a:r>
                      <a:endParaRPr lang="zh-TW" altLang="en-US" sz="10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96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熊谷市宮町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2-47-1</a:t>
                      </a:r>
                      <a:endParaRPr lang="en-US" altLang="ja-JP" sz="10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JR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高崎線　熊谷駅北口から</a:t>
                      </a:r>
                      <a:endParaRPr lang="en-US" altLang="ja-JP" sz="10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徒歩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</a:t>
                      </a:r>
                      <a:endParaRPr lang="ja-JP" altLang="en-US" sz="10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6057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defTabSz="77755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22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日（金）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所沢市役所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501</a:t>
                      </a:r>
                      <a:r>
                        <a:rPr lang="zh-TW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会議室</a:t>
                      </a:r>
                      <a:endParaRPr lang="zh-TW" altLang="en-US" sz="10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所沢市並木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1-1-1</a:t>
                      </a:r>
                      <a:endParaRPr lang="en-US" altLang="ja-JP" sz="10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西武新宿線　航空公園駅東口</a:t>
                      </a:r>
                      <a:endParaRPr lang="en-US" altLang="ja-JP" sz="10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から徒歩</a:t>
                      </a:r>
                      <a:r>
                        <a:rPr lang="en-US" altLang="ja-JP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lang="ja-JP" altLang="en-US" sz="10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</a:t>
                      </a:r>
                      <a:endParaRPr lang="en-US" altLang="ja-JP" sz="100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15166"/>
                  </a:ext>
                </a:extLst>
              </a:tr>
            </a:tbl>
          </a:graphicData>
        </a:graphic>
      </p:graphicFrame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C60F9C37-CB38-46E1-8A0D-257D07A61044}"/>
              </a:ext>
            </a:extLst>
          </p:cNvPr>
          <p:cNvSpPr/>
          <p:nvPr/>
        </p:nvSpPr>
        <p:spPr>
          <a:xfrm>
            <a:off x="294448" y="6924414"/>
            <a:ext cx="7031035" cy="433965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sz="1200" dirty="0">
                <a:solidFill>
                  <a:schemeClr val="accent5">
                    <a:lumMod val="50000"/>
                  </a:schemeClr>
                </a:solidFill>
                <a:latin typeface="メイリオ"/>
                <a:ea typeface="メイリオ"/>
                <a:cs typeface="メイリオ" panose="020B0604030504040204" pitchFamily="50" charset="-128"/>
              </a:rPr>
              <a:t>※</a:t>
            </a:r>
            <a:r>
              <a:rPr lang="ja-JP" altLang="en-US" sz="1200" dirty="0">
                <a:solidFill>
                  <a:schemeClr val="accent5">
                    <a:lumMod val="50000"/>
                  </a:schemeClr>
                </a:solidFill>
                <a:latin typeface="メイリオ"/>
                <a:ea typeface="メイリオ"/>
                <a:cs typeface="メイリオ" panose="020B0604030504040204" pitchFamily="50" charset="-128"/>
              </a:rPr>
              <a:t>相談時間は</a:t>
            </a:r>
            <a:r>
              <a:rPr lang="en-US" altLang="ja-JP" sz="1200" dirty="0">
                <a:solidFill>
                  <a:schemeClr val="accent5">
                    <a:lumMod val="50000"/>
                  </a:schemeClr>
                </a:solidFill>
                <a:latin typeface="メイリオ"/>
                <a:ea typeface="メイリオ"/>
                <a:cs typeface="メイリオ" panose="020B0604030504040204" pitchFamily="50" charset="-128"/>
              </a:rPr>
              <a:t>10:00</a:t>
            </a:r>
            <a:r>
              <a:rPr lang="ja-JP" altLang="en-US" sz="1200" dirty="0">
                <a:solidFill>
                  <a:schemeClr val="accent5">
                    <a:lumMod val="50000"/>
                  </a:schemeClr>
                </a:solidFill>
                <a:latin typeface="メイリオ"/>
                <a:ea typeface="メイリオ"/>
                <a:cs typeface="メイリオ" panose="020B0604030504040204" pitchFamily="50" charset="-128"/>
              </a:rPr>
              <a:t>～</a:t>
            </a:r>
            <a:r>
              <a:rPr lang="en-US" altLang="ja-JP" sz="1200" dirty="0">
                <a:solidFill>
                  <a:schemeClr val="accent5">
                    <a:lumMod val="50000"/>
                  </a:schemeClr>
                </a:solidFill>
                <a:latin typeface="メイリオ"/>
                <a:ea typeface="メイリオ"/>
                <a:cs typeface="メイリオ" panose="020B0604030504040204" pitchFamily="50" charset="-128"/>
              </a:rPr>
              <a:t>16:00</a:t>
            </a:r>
            <a:r>
              <a:rPr lang="ja-JP" altLang="en-US" sz="1200" dirty="0">
                <a:solidFill>
                  <a:schemeClr val="accent5">
                    <a:lumMod val="50000"/>
                  </a:schemeClr>
                </a:solidFill>
                <a:latin typeface="メイリオ"/>
                <a:ea typeface="メイリオ"/>
                <a:cs typeface="メイリオ" panose="020B0604030504040204" pitchFamily="50" charset="-128"/>
              </a:rPr>
              <a:t>です。　</a:t>
            </a:r>
            <a:endParaRPr lang="en-US" altLang="ja-JP" sz="1200" dirty="0">
              <a:solidFill>
                <a:schemeClr val="accent5">
                  <a:lumMod val="50000"/>
                </a:schemeClr>
              </a:solidFill>
              <a:latin typeface="メイリオ"/>
              <a:ea typeface="メイリオ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1200" dirty="0">
                <a:solidFill>
                  <a:schemeClr val="accent5">
                    <a:lumMod val="50000"/>
                  </a:schemeClr>
                </a:solidFill>
                <a:latin typeface="メイリオ"/>
                <a:ea typeface="メイリオ"/>
                <a:cs typeface="メイリオ" panose="020B0604030504040204" pitchFamily="50" charset="-128"/>
              </a:rPr>
              <a:t>※</a:t>
            </a:r>
            <a:r>
              <a:rPr lang="ja-JP" altLang="en-US" sz="1200" dirty="0">
                <a:solidFill>
                  <a:schemeClr val="accent5">
                    <a:lumMod val="50000"/>
                  </a:schemeClr>
                </a:solidFill>
                <a:latin typeface="メイリオ"/>
                <a:ea typeface="メイリオ"/>
                <a:cs typeface="メイリオ" panose="020B0604030504040204" pitchFamily="50" charset="-128"/>
              </a:rPr>
              <a:t>○印の会場では、あわせて心の相談も受けられます。</a:t>
            </a:r>
            <a:endParaRPr lang="en-US" altLang="ja-JP" sz="1200" dirty="0">
              <a:solidFill>
                <a:schemeClr val="accent5">
                  <a:lumMod val="50000"/>
                </a:schemeClr>
              </a:solidFill>
              <a:latin typeface="メイリオ"/>
              <a:ea typeface="メイリオ"/>
              <a:cs typeface="メイリオ" panose="020B0604030504040204" pitchFamily="50" charset="-128"/>
            </a:endParaRPr>
          </a:p>
        </p:txBody>
      </p:sp>
      <p:sp>
        <p:nvSpPr>
          <p:cNvPr id="29" name="正方形/長方形 5">
            <a:extLst>
              <a:ext uri="{FF2B5EF4-FFF2-40B4-BE49-F238E27FC236}">
                <a16:creationId xmlns:a16="http://schemas.microsoft.com/office/drawing/2014/main" id="{F2D60D62-0A6D-4DA2-BDB4-76A2A4E50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280" y="7959874"/>
            <a:ext cx="6995953" cy="160044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1445" tIns="45722" rIns="91445" bIns="45722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ja-JP" altLang="en-US" sz="1400" b="1" spc="11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キャンペーン期間外であっても、お住まいの市町村の消費生活センターや</a:t>
            </a:r>
            <a:endParaRPr lang="en-US" altLang="ja-JP" sz="1400" b="1" spc="110" dirty="0">
              <a:solidFill>
                <a:srgbClr val="00206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spcBef>
                <a:spcPct val="0"/>
              </a:spcBef>
              <a:buNone/>
            </a:pPr>
            <a:r>
              <a:rPr lang="ja-JP" altLang="en-US" sz="1400" b="1" spc="11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関係機関で多重債務相談を受け付けております。</a:t>
            </a:r>
          </a:p>
          <a:p>
            <a:pPr>
              <a:spcBef>
                <a:spcPct val="0"/>
              </a:spcBef>
              <a:buNone/>
            </a:pPr>
            <a:r>
              <a:rPr lang="ja-JP" altLang="en-US" sz="1400" b="1" spc="11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お気軽にご連絡ください。</a:t>
            </a:r>
            <a:endParaRPr lang="en-US" altLang="ja-JP" sz="1400" b="1" spc="110" dirty="0">
              <a:solidFill>
                <a:srgbClr val="00206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spcBef>
                <a:spcPct val="0"/>
              </a:spcBef>
              <a:buNone/>
            </a:pPr>
            <a:endParaRPr lang="ja-JP" altLang="en-US" sz="1400" b="1" spc="110" dirty="0">
              <a:solidFill>
                <a:srgbClr val="00206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spcBef>
                <a:spcPct val="0"/>
              </a:spcBef>
              <a:buNone/>
            </a:pPr>
            <a:r>
              <a:rPr lang="ja-JP" altLang="en-US" sz="1400" b="1" spc="11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埼玉県ホームページ</a:t>
            </a:r>
            <a:r>
              <a:rPr lang="en-US" altLang="ja-JP" sz="1400" b="1" spc="11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400" b="1" spc="11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多重債務相談窓口</a:t>
            </a:r>
            <a:r>
              <a:rPr lang="en-US" altLang="ja-JP" sz="1400" b="1" spc="11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</a:p>
          <a:p>
            <a:pPr>
              <a:spcBef>
                <a:spcPct val="0"/>
              </a:spcBef>
              <a:buNone/>
            </a:pPr>
            <a:r>
              <a:rPr lang="en-US" altLang="ja-JP" sz="1400" b="1" spc="11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http://www.pref.saitama.lg.jp/a0310/</a:t>
            </a:r>
          </a:p>
          <a:p>
            <a:pPr>
              <a:spcBef>
                <a:spcPct val="0"/>
              </a:spcBef>
              <a:buNone/>
            </a:pPr>
            <a:r>
              <a:rPr lang="en-US" altLang="ja-JP" sz="1400" b="1" spc="110" dirty="0" err="1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tajyuusaimu</a:t>
            </a:r>
            <a:r>
              <a:rPr lang="en-US" altLang="ja-JP" sz="1400" b="1" spc="11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/tajyuusaimumadoguchi.html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46A6DA7-ECCB-427F-8781-32BCAFDB23F0}"/>
              </a:ext>
            </a:extLst>
          </p:cNvPr>
          <p:cNvSpPr txBox="1"/>
          <p:nvPr/>
        </p:nvSpPr>
        <p:spPr>
          <a:xfrm>
            <a:off x="4687352" y="10146701"/>
            <a:ext cx="2159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ホームページはこちら↑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538686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627</Words>
  <Application>Microsoft Office PowerPoint</Application>
  <PresentationFormat>ユーザー設定</PresentationFormat>
  <Paragraphs>106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BIZ UDPゴシック</vt:lpstr>
      <vt:lpstr>ＭＳ Ｐゴシック</vt:lpstr>
      <vt:lpstr>メイリオ</vt:lpstr>
      <vt:lpstr>Arial</vt:lpstr>
      <vt:lpstr>Calibri</vt:lpstr>
      <vt:lpstr>Calibri Light</vt:lpstr>
      <vt:lpstr>Wingdings</vt:lpstr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2016-07-27T00:21:26Z</dcterms:created>
  <dcterms:modified xsi:type="dcterms:W3CDTF">2024-09-25T04:35:37Z</dcterms:modified>
</cp:coreProperties>
</file>