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3.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1.xml" ContentType="application/vnd.openxmlformats-officedocument.drawingml.chartshapes+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2.xml" ContentType="application/vnd.openxmlformats-officedocument.drawingml.chartshape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sldIdLst>
    <p:sldId id="256" r:id="rId2"/>
    <p:sldId id="266" r:id="rId3"/>
    <p:sldId id="265" r:id="rId4"/>
    <p:sldId id="257" r:id="rId5"/>
    <p:sldId id="258" r:id="rId6"/>
    <p:sldId id="259" r:id="rId7"/>
    <p:sldId id="260" r:id="rId8"/>
    <p:sldId id="261" r:id="rId9"/>
    <p:sldId id="262" r:id="rId10"/>
    <p:sldId id="263" r:id="rId11"/>
    <p:sldId id="264" r:id="rId12"/>
  </p:sldIdLst>
  <p:sldSz cx="12192000" cy="6858000"/>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79CD"/>
    <a:srgbClr val="D4F8E5"/>
    <a:srgbClr val="74F8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4" d="100"/>
          <a:sy n="104" d="100"/>
        </p:scale>
        <p:origin x="87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chartUserShapes" Target="../drawings/drawing1.xm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chartUserShapes" Target="../drawings/drawing2.xm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集計!$A$2</c:f>
              <c:strCache>
                <c:ptCount val="1"/>
                <c:pt idx="0">
                  <c:v>火</c:v>
                </c:pt>
              </c:strCache>
            </c:strRef>
          </c:tx>
          <c:spPr>
            <a:solidFill>
              <a:schemeClr val="accent1"/>
            </a:solidFill>
            <a:ln>
              <a:noFill/>
            </a:ln>
            <a:effectLst/>
          </c:spPr>
          <c:invertIfNegative val="0"/>
          <c:cat>
            <c:numRef>
              <c:f>集計!$B$1:$L$1</c:f>
              <c:numCache>
                <c:formatCode>h:mm</c:formatCode>
                <c:ptCount val="11"/>
                <c:pt idx="0">
                  <c:v>0.41666666666666702</c:v>
                </c:pt>
                <c:pt idx="1">
                  <c:v>0.45833333333333298</c:v>
                </c:pt>
                <c:pt idx="2">
                  <c:v>0.5</c:v>
                </c:pt>
                <c:pt idx="3">
                  <c:v>0.54166666666666696</c:v>
                </c:pt>
                <c:pt idx="4">
                  <c:v>0.58333333333333304</c:v>
                </c:pt>
                <c:pt idx="5">
                  <c:v>0.625</c:v>
                </c:pt>
                <c:pt idx="6">
                  <c:v>0.66666666666666696</c:v>
                </c:pt>
                <c:pt idx="7">
                  <c:v>0.70833333333333304</c:v>
                </c:pt>
                <c:pt idx="8">
                  <c:v>0.75</c:v>
                </c:pt>
                <c:pt idx="9">
                  <c:v>0.79166666666666696</c:v>
                </c:pt>
                <c:pt idx="10">
                  <c:v>0.83333333333333304</c:v>
                </c:pt>
              </c:numCache>
            </c:numRef>
          </c:cat>
          <c:val>
            <c:numRef>
              <c:f>集計!$B$2:$L$2</c:f>
              <c:numCache>
                <c:formatCode>General</c:formatCode>
                <c:ptCount val="11"/>
                <c:pt idx="0">
                  <c:v>17</c:v>
                </c:pt>
                <c:pt idx="1">
                  <c:v>9</c:v>
                </c:pt>
                <c:pt idx="2">
                  <c:v>22</c:v>
                </c:pt>
                <c:pt idx="3">
                  <c:v>6</c:v>
                </c:pt>
                <c:pt idx="4">
                  <c:v>15</c:v>
                </c:pt>
                <c:pt idx="5">
                  <c:v>31</c:v>
                </c:pt>
                <c:pt idx="6">
                  <c:v>24</c:v>
                </c:pt>
                <c:pt idx="7">
                  <c:v>16</c:v>
                </c:pt>
                <c:pt idx="8">
                  <c:v>20</c:v>
                </c:pt>
                <c:pt idx="9">
                  <c:v>20</c:v>
                </c:pt>
                <c:pt idx="10">
                  <c:v>0</c:v>
                </c:pt>
              </c:numCache>
            </c:numRef>
          </c:val>
          <c:extLst>
            <c:ext xmlns:c16="http://schemas.microsoft.com/office/drawing/2014/chart" uri="{C3380CC4-5D6E-409C-BE32-E72D297353CC}">
              <c16:uniqueId val="{00000000-54C8-4CE6-9F0D-B483192ECBE3}"/>
            </c:ext>
          </c:extLst>
        </c:ser>
        <c:ser>
          <c:idx val="1"/>
          <c:order val="1"/>
          <c:tx>
            <c:strRef>
              <c:f>集計!$A$3</c:f>
              <c:strCache>
                <c:ptCount val="1"/>
                <c:pt idx="0">
                  <c:v>水</c:v>
                </c:pt>
              </c:strCache>
            </c:strRef>
          </c:tx>
          <c:spPr>
            <a:solidFill>
              <a:srgbClr val="FF0000"/>
            </a:solidFill>
            <a:ln>
              <a:noFill/>
            </a:ln>
            <a:effectLst/>
          </c:spPr>
          <c:invertIfNegative val="0"/>
          <c:cat>
            <c:numRef>
              <c:f>集計!$B$1:$L$1</c:f>
              <c:numCache>
                <c:formatCode>h:mm</c:formatCode>
                <c:ptCount val="11"/>
                <c:pt idx="0">
                  <c:v>0.41666666666666702</c:v>
                </c:pt>
                <c:pt idx="1">
                  <c:v>0.45833333333333298</c:v>
                </c:pt>
                <c:pt idx="2">
                  <c:v>0.5</c:v>
                </c:pt>
                <c:pt idx="3">
                  <c:v>0.54166666666666696</c:v>
                </c:pt>
                <c:pt idx="4">
                  <c:v>0.58333333333333304</c:v>
                </c:pt>
                <c:pt idx="5">
                  <c:v>0.625</c:v>
                </c:pt>
                <c:pt idx="6">
                  <c:v>0.66666666666666696</c:v>
                </c:pt>
                <c:pt idx="7">
                  <c:v>0.70833333333333304</c:v>
                </c:pt>
                <c:pt idx="8">
                  <c:v>0.75</c:v>
                </c:pt>
                <c:pt idx="9">
                  <c:v>0.79166666666666696</c:v>
                </c:pt>
                <c:pt idx="10">
                  <c:v>0.83333333333333304</c:v>
                </c:pt>
              </c:numCache>
            </c:numRef>
          </c:cat>
          <c:val>
            <c:numRef>
              <c:f>集計!$B$3:$L$3</c:f>
              <c:numCache>
                <c:formatCode>General</c:formatCode>
                <c:ptCount val="11"/>
                <c:pt idx="0">
                  <c:v>6</c:v>
                </c:pt>
                <c:pt idx="1">
                  <c:v>10</c:v>
                </c:pt>
                <c:pt idx="2">
                  <c:v>30</c:v>
                </c:pt>
                <c:pt idx="3">
                  <c:v>5</c:v>
                </c:pt>
                <c:pt idx="4">
                  <c:v>8</c:v>
                </c:pt>
                <c:pt idx="5">
                  <c:v>16</c:v>
                </c:pt>
                <c:pt idx="6">
                  <c:v>25</c:v>
                </c:pt>
                <c:pt idx="7">
                  <c:v>17</c:v>
                </c:pt>
                <c:pt idx="8">
                  <c:v>16</c:v>
                </c:pt>
                <c:pt idx="9">
                  <c:v>11</c:v>
                </c:pt>
                <c:pt idx="10">
                  <c:v>3</c:v>
                </c:pt>
              </c:numCache>
            </c:numRef>
          </c:val>
          <c:extLst>
            <c:ext xmlns:c16="http://schemas.microsoft.com/office/drawing/2014/chart" uri="{C3380CC4-5D6E-409C-BE32-E72D297353CC}">
              <c16:uniqueId val="{00000001-54C8-4CE6-9F0D-B483192ECBE3}"/>
            </c:ext>
          </c:extLst>
        </c:ser>
        <c:ser>
          <c:idx val="2"/>
          <c:order val="2"/>
          <c:tx>
            <c:strRef>
              <c:f>集計!$A$4</c:f>
              <c:strCache>
                <c:ptCount val="1"/>
                <c:pt idx="0">
                  <c:v>木</c:v>
                </c:pt>
              </c:strCache>
            </c:strRef>
          </c:tx>
          <c:spPr>
            <a:solidFill>
              <a:srgbClr val="FFC000"/>
            </a:solidFill>
            <a:ln>
              <a:noFill/>
            </a:ln>
            <a:effectLst/>
          </c:spPr>
          <c:invertIfNegative val="0"/>
          <c:cat>
            <c:numRef>
              <c:f>集計!$B$1:$L$1</c:f>
              <c:numCache>
                <c:formatCode>h:mm</c:formatCode>
                <c:ptCount val="11"/>
                <c:pt idx="0">
                  <c:v>0.41666666666666702</c:v>
                </c:pt>
                <c:pt idx="1">
                  <c:v>0.45833333333333298</c:v>
                </c:pt>
                <c:pt idx="2">
                  <c:v>0.5</c:v>
                </c:pt>
                <c:pt idx="3">
                  <c:v>0.54166666666666696</c:v>
                </c:pt>
                <c:pt idx="4">
                  <c:v>0.58333333333333304</c:v>
                </c:pt>
                <c:pt idx="5">
                  <c:v>0.625</c:v>
                </c:pt>
                <c:pt idx="6">
                  <c:v>0.66666666666666696</c:v>
                </c:pt>
                <c:pt idx="7">
                  <c:v>0.70833333333333304</c:v>
                </c:pt>
                <c:pt idx="8">
                  <c:v>0.75</c:v>
                </c:pt>
                <c:pt idx="9">
                  <c:v>0.79166666666666696</c:v>
                </c:pt>
                <c:pt idx="10">
                  <c:v>0.83333333333333304</c:v>
                </c:pt>
              </c:numCache>
            </c:numRef>
          </c:cat>
          <c:val>
            <c:numRef>
              <c:f>集計!$B$4:$L$4</c:f>
              <c:numCache>
                <c:formatCode>General</c:formatCode>
                <c:ptCount val="11"/>
                <c:pt idx="0">
                  <c:v>1</c:v>
                </c:pt>
                <c:pt idx="1">
                  <c:v>7</c:v>
                </c:pt>
                <c:pt idx="2">
                  <c:v>3</c:v>
                </c:pt>
                <c:pt idx="3">
                  <c:v>22</c:v>
                </c:pt>
                <c:pt idx="4">
                  <c:v>27</c:v>
                </c:pt>
                <c:pt idx="5">
                  <c:v>19</c:v>
                </c:pt>
                <c:pt idx="6">
                  <c:v>23</c:v>
                </c:pt>
                <c:pt idx="7">
                  <c:v>9</c:v>
                </c:pt>
                <c:pt idx="8">
                  <c:v>8</c:v>
                </c:pt>
                <c:pt idx="9">
                  <c:v>0</c:v>
                </c:pt>
                <c:pt idx="10">
                  <c:v>0</c:v>
                </c:pt>
              </c:numCache>
            </c:numRef>
          </c:val>
          <c:extLst>
            <c:ext xmlns:c16="http://schemas.microsoft.com/office/drawing/2014/chart" uri="{C3380CC4-5D6E-409C-BE32-E72D297353CC}">
              <c16:uniqueId val="{00000002-54C8-4CE6-9F0D-B483192ECBE3}"/>
            </c:ext>
          </c:extLst>
        </c:ser>
        <c:ser>
          <c:idx val="3"/>
          <c:order val="3"/>
          <c:tx>
            <c:strRef>
              <c:f>集計!$A$5</c:f>
              <c:strCache>
                <c:ptCount val="1"/>
                <c:pt idx="0">
                  <c:v>金</c:v>
                </c:pt>
              </c:strCache>
            </c:strRef>
          </c:tx>
          <c:spPr>
            <a:solidFill>
              <a:srgbClr val="FFFF00"/>
            </a:solidFill>
            <a:ln>
              <a:noFill/>
            </a:ln>
            <a:effectLst/>
          </c:spPr>
          <c:invertIfNegative val="0"/>
          <c:cat>
            <c:numRef>
              <c:f>集計!$B$1:$L$1</c:f>
              <c:numCache>
                <c:formatCode>h:mm</c:formatCode>
                <c:ptCount val="11"/>
                <c:pt idx="0">
                  <c:v>0.41666666666666702</c:v>
                </c:pt>
                <c:pt idx="1">
                  <c:v>0.45833333333333298</c:v>
                </c:pt>
                <c:pt idx="2">
                  <c:v>0.5</c:v>
                </c:pt>
                <c:pt idx="3">
                  <c:v>0.54166666666666696</c:v>
                </c:pt>
                <c:pt idx="4">
                  <c:v>0.58333333333333304</c:v>
                </c:pt>
                <c:pt idx="5">
                  <c:v>0.625</c:v>
                </c:pt>
                <c:pt idx="6">
                  <c:v>0.66666666666666696</c:v>
                </c:pt>
                <c:pt idx="7">
                  <c:v>0.70833333333333304</c:v>
                </c:pt>
                <c:pt idx="8">
                  <c:v>0.75</c:v>
                </c:pt>
                <c:pt idx="9">
                  <c:v>0.79166666666666696</c:v>
                </c:pt>
                <c:pt idx="10">
                  <c:v>0.83333333333333304</c:v>
                </c:pt>
              </c:numCache>
            </c:numRef>
          </c:cat>
          <c:val>
            <c:numRef>
              <c:f>集計!$B$5:$L$5</c:f>
              <c:numCache>
                <c:formatCode>General</c:formatCode>
                <c:ptCount val="11"/>
                <c:pt idx="0">
                  <c:v>10</c:v>
                </c:pt>
                <c:pt idx="1">
                  <c:v>7</c:v>
                </c:pt>
                <c:pt idx="2">
                  <c:v>4</c:v>
                </c:pt>
                <c:pt idx="3">
                  <c:v>4</c:v>
                </c:pt>
                <c:pt idx="4">
                  <c:v>17</c:v>
                </c:pt>
                <c:pt idx="5">
                  <c:v>16</c:v>
                </c:pt>
                <c:pt idx="6">
                  <c:v>21</c:v>
                </c:pt>
                <c:pt idx="7">
                  <c:v>24</c:v>
                </c:pt>
                <c:pt idx="8">
                  <c:v>8</c:v>
                </c:pt>
                <c:pt idx="9">
                  <c:v>2</c:v>
                </c:pt>
                <c:pt idx="10">
                  <c:v>6</c:v>
                </c:pt>
              </c:numCache>
            </c:numRef>
          </c:val>
          <c:extLst>
            <c:ext xmlns:c16="http://schemas.microsoft.com/office/drawing/2014/chart" uri="{C3380CC4-5D6E-409C-BE32-E72D297353CC}">
              <c16:uniqueId val="{00000003-54C8-4CE6-9F0D-B483192ECBE3}"/>
            </c:ext>
          </c:extLst>
        </c:ser>
        <c:ser>
          <c:idx val="4"/>
          <c:order val="4"/>
          <c:tx>
            <c:strRef>
              <c:f>集計!$A$6</c:f>
              <c:strCache>
                <c:ptCount val="1"/>
                <c:pt idx="0">
                  <c:v>土</c:v>
                </c:pt>
              </c:strCache>
            </c:strRef>
          </c:tx>
          <c:spPr>
            <a:solidFill>
              <a:srgbClr val="00B050"/>
            </a:solidFill>
            <a:ln>
              <a:noFill/>
            </a:ln>
            <a:effectLst/>
          </c:spPr>
          <c:invertIfNegative val="0"/>
          <c:cat>
            <c:numRef>
              <c:f>集計!$B$1:$L$1</c:f>
              <c:numCache>
                <c:formatCode>h:mm</c:formatCode>
                <c:ptCount val="11"/>
                <c:pt idx="0">
                  <c:v>0.41666666666666702</c:v>
                </c:pt>
                <c:pt idx="1">
                  <c:v>0.45833333333333298</c:v>
                </c:pt>
                <c:pt idx="2">
                  <c:v>0.5</c:v>
                </c:pt>
                <c:pt idx="3">
                  <c:v>0.54166666666666696</c:v>
                </c:pt>
                <c:pt idx="4">
                  <c:v>0.58333333333333304</c:v>
                </c:pt>
                <c:pt idx="5">
                  <c:v>0.625</c:v>
                </c:pt>
                <c:pt idx="6">
                  <c:v>0.66666666666666696</c:v>
                </c:pt>
                <c:pt idx="7">
                  <c:v>0.70833333333333304</c:v>
                </c:pt>
                <c:pt idx="8">
                  <c:v>0.75</c:v>
                </c:pt>
                <c:pt idx="9">
                  <c:v>0.79166666666666696</c:v>
                </c:pt>
                <c:pt idx="10">
                  <c:v>0.83333333333333304</c:v>
                </c:pt>
              </c:numCache>
            </c:numRef>
          </c:cat>
          <c:val>
            <c:numRef>
              <c:f>集計!$B$6:$L$6</c:f>
              <c:numCache>
                <c:formatCode>General</c:formatCode>
                <c:ptCount val="11"/>
                <c:pt idx="0">
                  <c:v>18</c:v>
                </c:pt>
                <c:pt idx="1">
                  <c:v>38</c:v>
                </c:pt>
                <c:pt idx="2">
                  <c:v>28</c:v>
                </c:pt>
                <c:pt idx="3">
                  <c:v>56</c:v>
                </c:pt>
                <c:pt idx="4">
                  <c:v>55</c:v>
                </c:pt>
                <c:pt idx="5">
                  <c:v>69</c:v>
                </c:pt>
                <c:pt idx="6">
                  <c:v>78</c:v>
                </c:pt>
                <c:pt idx="7">
                  <c:v>37</c:v>
                </c:pt>
                <c:pt idx="8">
                  <c:v>19</c:v>
                </c:pt>
                <c:pt idx="9">
                  <c:v>8</c:v>
                </c:pt>
                <c:pt idx="10">
                  <c:v>4</c:v>
                </c:pt>
              </c:numCache>
            </c:numRef>
          </c:val>
          <c:extLst>
            <c:ext xmlns:c16="http://schemas.microsoft.com/office/drawing/2014/chart" uri="{C3380CC4-5D6E-409C-BE32-E72D297353CC}">
              <c16:uniqueId val="{00000004-54C8-4CE6-9F0D-B483192ECBE3}"/>
            </c:ext>
          </c:extLst>
        </c:ser>
        <c:ser>
          <c:idx val="5"/>
          <c:order val="5"/>
          <c:tx>
            <c:strRef>
              <c:f>集計!$A$7</c:f>
              <c:strCache>
                <c:ptCount val="1"/>
                <c:pt idx="0">
                  <c:v>日</c:v>
                </c:pt>
              </c:strCache>
            </c:strRef>
          </c:tx>
          <c:spPr>
            <a:solidFill>
              <a:srgbClr val="7030A0"/>
            </a:solidFill>
            <a:ln>
              <a:noFill/>
            </a:ln>
            <a:effectLst/>
          </c:spPr>
          <c:invertIfNegative val="0"/>
          <c:cat>
            <c:numRef>
              <c:f>集計!$B$1:$L$1</c:f>
              <c:numCache>
                <c:formatCode>h:mm</c:formatCode>
                <c:ptCount val="11"/>
                <c:pt idx="0">
                  <c:v>0.41666666666666702</c:v>
                </c:pt>
                <c:pt idx="1">
                  <c:v>0.45833333333333298</c:v>
                </c:pt>
                <c:pt idx="2">
                  <c:v>0.5</c:v>
                </c:pt>
                <c:pt idx="3">
                  <c:v>0.54166666666666696</c:v>
                </c:pt>
                <c:pt idx="4">
                  <c:v>0.58333333333333304</c:v>
                </c:pt>
                <c:pt idx="5">
                  <c:v>0.625</c:v>
                </c:pt>
                <c:pt idx="6">
                  <c:v>0.66666666666666696</c:v>
                </c:pt>
                <c:pt idx="7">
                  <c:v>0.70833333333333304</c:v>
                </c:pt>
                <c:pt idx="8">
                  <c:v>0.75</c:v>
                </c:pt>
                <c:pt idx="9">
                  <c:v>0.79166666666666696</c:v>
                </c:pt>
                <c:pt idx="10">
                  <c:v>0.83333333333333304</c:v>
                </c:pt>
              </c:numCache>
            </c:numRef>
          </c:cat>
          <c:val>
            <c:numRef>
              <c:f>集計!$B$7:$L$7</c:f>
              <c:numCache>
                <c:formatCode>General</c:formatCode>
                <c:ptCount val="11"/>
                <c:pt idx="0">
                  <c:v>14</c:v>
                </c:pt>
                <c:pt idx="1">
                  <c:v>26</c:v>
                </c:pt>
                <c:pt idx="2">
                  <c:v>25</c:v>
                </c:pt>
                <c:pt idx="3">
                  <c:v>47</c:v>
                </c:pt>
                <c:pt idx="4">
                  <c:v>55</c:v>
                </c:pt>
                <c:pt idx="5">
                  <c:v>56</c:v>
                </c:pt>
                <c:pt idx="6">
                  <c:v>91</c:v>
                </c:pt>
                <c:pt idx="7">
                  <c:v>44</c:v>
                </c:pt>
                <c:pt idx="8">
                  <c:v>25</c:v>
                </c:pt>
                <c:pt idx="9">
                  <c:v>20</c:v>
                </c:pt>
                <c:pt idx="10">
                  <c:v>0</c:v>
                </c:pt>
              </c:numCache>
            </c:numRef>
          </c:val>
          <c:extLst>
            <c:ext xmlns:c16="http://schemas.microsoft.com/office/drawing/2014/chart" uri="{C3380CC4-5D6E-409C-BE32-E72D297353CC}">
              <c16:uniqueId val="{00000005-54C8-4CE6-9F0D-B483192ECBE3}"/>
            </c:ext>
          </c:extLst>
        </c:ser>
        <c:ser>
          <c:idx val="6"/>
          <c:order val="6"/>
          <c:tx>
            <c:strRef>
              <c:f>集計!$A$8</c:f>
              <c:strCache>
                <c:ptCount val="1"/>
                <c:pt idx="0">
                  <c:v>月祝</c:v>
                </c:pt>
              </c:strCache>
            </c:strRef>
          </c:tx>
          <c:spPr>
            <a:solidFill>
              <a:srgbClr val="EB79CD"/>
            </a:solidFill>
            <a:ln>
              <a:noFill/>
            </a:ln>
            <a:effectLst/>
          </c:spPr>
          <c:invertIfNegative val="0"/>
          <c:cat>
            <c:numRef>
              <c:f>集計!$B$1:$L$1</c:f>
              <c:numCache>
                <c:formatCode>h:mm</c:formatCode>
                <c:ptCount val="11"/>
                <c:pt idx="0">
                  <c:v>0.41666666666666702</c:v>
                </c:pt>
                <c:pt idx="1">
                  <c:v>0.45833333333333298</c:v>
                </c:pt>
                <c:pt idx="2">
                  <c:v>0.5</c:v>
                </c:pt>
                <c:pt idx="3">
                  <c:v>0.54166666666666696</c:v>
                </c:pt>
                <c:pt idx="4">
                  <c:v>0.58333333333333304</c:v>
                </c:pt>
                <c:pt idx="5">
                  <c:v>0.625</c:v>
                </c:pt>
                <c:pt idx="6">
                  <c:v>0.66666666666666696</c:v>
                </c:pt>
                <c:pt idx="7">
                  <c:v>0.70833333333333304</c:v>
                </c:pt>
                <c:pt idx="8">
                  <c:v>0.75</c:v>
                </c:pt>
                <c:pt idx="9">
                  <c:v>0.79166666666666696</c:v>
                </c:pt>
                <c:pt idx="10">
                  <c:v>0.83333333333333304</c:v>
                </c:pt>
              </c:numCache>
            </c:numRef>
          </c:cat>
          <c:val>
            <c:numRef>
              <c:f>集計!$B$8:$L$8</c:f>
              <c:numCache>
                <c:formatCode>General</c:formatCode>
                <c:ptCount val="11"/>
                <c:pt idx="0">
                  <c:v>0</c:v>
                </c:pt>
                <c:pt idx="1">
                  <c:v>0</c:v>
                </c:pt>
                <c:pt idx="2">
                  <c:v>6</c:v>
                </c:pt>
                <c:pt idx="3">
                  <c:v>23</c:v>
                </c:pt>
                <c:pt idx="4">
                  <c:v>17</c:v>
                </c:pt>
                <c:pt idx="5">
                  <c:v>4</c:v>
                </c:pt>
                <c:pt idx="6">
                  <c:v>11</c:v>
                </c:pt>
                <c:pt idx="7">
                  <c:v>5</c:v>
                </c:pt>
                <c:pt idx="8">
                  <c:v>4</c:v>
                </c:pt>
                <c:pt idx="9">
                  <c:v>0</c:v>
                </c:pt>
                <c:pt idx="10">
                  <c:v>0</c:v>
                </c:pt>
              </c:numCache>
            </c:numRef>
          </c:val>
          <c:extLst>
            <c:ext xmlns:c16="http://schemas.microsoft.com/office/drawing/2014/chart" uri="{C3380CC4-5D6E-409C-BE32-E72D297353CC}">
              <c16:uniqueId val="{00000006-54C8-4CE6-9F0D-B483192ECBE3}"/>
            </c:ext>
          </c:extLst>
        </c:ser>
        <c:dLbls>
          <c:showLegendKey val="0"/>
          <c:showVal val="0"/>
          <c:showCatName val="0"/>
          <c:showSerName val="0"/>
          <c:showPercent val="0"/>
          <c:showBubbleSize val="0"/>
        </c:dLbls>
        <c:gapWidth val="219"/>
        <c:overlap val="-27"/>
        <c:axId val="797744664"/>
        <c:axId val="797745384"/>
      </c:barChart>
      <c:catAx>
        <c:axId val="797744664"/>
        <c:scaling>
          <c:orientation val="minMax"/>
        </c:scaling>
        <c:delete val="0"/>
        <c:axPos val="b"/>
        <c:numFmt formatCode="h:mm"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797745384"/>
        <c:crosses val="autoZero"/>
        <c:auto val="1"/>
        <c:lblAlgn val="ctr"/>
        <c:lblOffset val="100"/>
        <c:noMultiLvlLbl val="0"/>
      </c:catAx>
      <c:valAx>
        <c:axId val="7977453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7977446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pieChart>
        <c:varyColors val="1"/>
        <c:ser>
          <c:idx val="0"/>
          <c:order val="0"/>
          <c:dPt>
            <c:idx val="0"/>
            <c:bubble3D val="0"/>
            <c:spPr>
              <a:solidFill>
                <a:srgbClr val="FF0000"/>
              </a:solidFill>
              <a:ln w="19050">
                <a:solidFill>
                  <a:schemeClr val="lt1"/>
                </a:solidFill>
              </a:ln>
              <a:effectLst/>
            </c:spPr>
            <c:extLst>
              <c:ext xmlns:c16="http://schemas.microsoft.com/office/drawing/2014/chart" uri="{C3380CC4-5D6E-409C-BE32-E72D297353CC}">
                <c16:uniqueId val="{00000001-54BF-4733-8DE1-4651D6DEEE81}"/>
              </c:ext>
            </c:extLst>
          </c:dPt>
          <c:dPt>
            <c:idx val="1"/>
            <c:bubble3D val="0"/>
            <c:spPr>
              <a:solidFill>
                <a:srgbClr val="FFC000"/>
              </a:solidFill>
              <a:ln w="19050">
                <a:solidFill>
                  <a:schemeClr val="lt1"/>
                </a:solidFill>
              </a:ln>
              <a:effectLst/>
            </c:spPr>
            <c:extLst>
              <c:ext xmlns:c16="http://schemas.microsoft.com/office/drawing/2014/chart" uri="{C3380CC4-5D6E-409C-BE32-E72D297353CC}">
                <c16:uniqueId val="{00000003-54BF-4733-8DE1-4651D6DEEE81}"/>
              </c:ext>
            </c:extLst>
          </c:dPt>
          <c:dPt>
            <c:idx val="2"/>
            <c:bubble3D val="0"/>
            <c:spPr>
              <a:solidFill>
                <a:srgbClr val="FFFF00"/>
              </a:solidFill>
              <a:ln w="19050">
                <a:solidFill>
                  <a:schemeClr val="lt1"/>
                </a:solidFill>
              </a:ln>
              <a:effectLst/>
            </c:spPr>
            <c:extLst>
              <c:ext xmlns:c16="http://schemas.microsoft.com/office/drawing/2014/chart" uri="{C3380CC4-5D6E-409C-BE32-E72D297353CC}">
                <c16:uniqueId val="{00000005-54BF-4733-8DE1-4651D6DEEE81}"/>
              </c:ext>
            </c:extLst>
          </c:dPt>
          <c:dPt>
            <c:idx val="3"/>
            <c:bubble3D val="0"/>
            <c:spPr>
              <a:solidFill>
                <a:srgbClr val="92D050"/>
              </a:solidFill>
              <a:ln w="19050">
                <a:solidFill>
                  <a:schemeClr val="lt1"/>
                </a:solidFill>
              </a:ln>
              <a:effectLst/>
            </c:spPr>
            <c:extLst>
              <c:ext xmlns:c16="http://schemas.microsoft.com/office/drawing/2014/chart" uri="{C3380CC4-5D6E-409C-BE32-E72D297353CC}">
                <c16:uniqueId val="{00000007-54BF-4733-8DE1-4651D6DEEE81}"/>
              </c:ext>
            </c:extLst>
          </c:dPt>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集計用!$C$57:$F$57</c:f>
              <c:strCache>
                <c:ptCount val="4"/>
                <c:pt idx="0">
                  <c:v>１．現状のまま（個人利用のみ※事前登録・利用料金なし）</c:v>
                </c:pt>
                <c:pt idx="1">
                  <c:v>２．他の部屋と同じ（団体利用のみ※事前登録、利用料金あり）</c:v>
                </c:pt>
                <c:pt idx="2">
                  <c:v>３．個人・団体も利用可能で、利用料なし</c:v>
                </c:pt>
                <c:pt idx="3">
                  <c:v>未回答</c:v>
                </c:pt>
              </c:strCache>
            </c:strRef>
          </c:cat>
          <c:val>
            <c:numRef>
              <c:f>集計用!$C$58:$F$58</c:f>
              <c:numCache>
                <c:formatCode>#,##0_ </c:formatCode>
                <c:ptCount val="4"/>
                <c:pt idx="0">
                  <c:v>34</c:v>
                </c:pt>
                <c:pt idx="1">
                  <c:v>6</c:v>
                </c:pt>
                <c:pt idx="2">
                  <c:v>19</c:v>
                </c:pt>
                <c:pt idx="3">
                  <c:v>29</c:v>
                </c:pt>
              </c:numCache>
            </c:numRef>
          </c:val>
          <c:extLst>
            <c:ext xmlns:c16="http://schemas.microsoft.com/office/drawing/2014/chart" uri="{C3380CC4-5D6E-409C-BE32-E72D297353CC}">
              <c16:uniqueId val="{00000008-54BF-4733-8DE1-4651D6DEEE81}"/>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rgbClr val="FF0000"/>
              </a:solidFill>
              <a:ln w="19050">
                <a:solidFill>
                  <a:schemeClr val="lt1"/>
                </a:solidFill>
              </a:ln>
              <a:effectLst/>
            </c:spPr>
            <c:extLst>
              <c:ext xmlns:c16="http://schemas.microsoft.com/office/drawing/2014/chart" uri="{C3380CC4-5D6E-409C-BE32-E72D297353CC}">
                <c16:uniqueId val="{00000001-BD1E-466D-90E1-E048C7E87F3B}"/>
              </c:ext>
            </c:extLst>
          </c:dPt>
          <c:dPt>
            <c:idx val="1"/>
            <c:bubble3D val="0"/>
            <c:spPr>
              <a:solidFill>
                <a:srgbClr val="FFC000"/>
              </a:solidFill>
              <a:ln w="19050">
                <a:solidFill>
                  <a:schemeClr val="lt1"/>
                </a:solidFill>
              </a:ln>
              <a:effectLst/>
            </c:spPr>
            <c:extLst>
              <c:ext xmlns:c16="http://schemas.microsoft.com/office/drawing/2014/chart" uri="{C3380CC4-5D6E-409C-BE32-E72D297353CC}">
                <c16:uniqueId val="{00000003-BD1E-466D-90E1-E048C7E87F3B}"/>
              </c:ext>
            </c:extLst>
          </c:dPt>
          <c:dPt>
            <c:idx val="2"/>
            <c:bubble3D val="0"/>
            <c:spPr>
              <a:solidFill>
                <a:srgbClr val="FFFF00"/>
              </a:solidFill>
              <a:ln w="19050">
                <a:solidFill>
                  <a:schemeClr val="lt1"/>
                </a:solidFill>
              </a:ln>
              <a:effectLst/>
            </c:spPr>
            <c:extLst>
              <c:ext xmlns:c16="http://schemas.microsoft.com/office/drawing/2014/chart" uri="{C3380CC4-5D6E-409C-BE32-E72D297353CC}">
                <c16:uniqueId val="{00000005-BD1E-466D-90E1-E048C7E87F3B}"/>
              </c:ext>
            </c:extLst>
          </c:dPt>
          <c:dPt>
            <c:idx val="3"/>
            <c:bubble3D val="0"/>
            <c:spPr>
              <a:solidFill>
                <a:srgbClr val="EB79CD"/>
              </a:solidFill>
              <a:ln w="19050">
                <a:solidFill>
                  <a:schemeClr val="lt1"/>
                </a:solidFill>
              </a:ln>
              <a:effectLst/>
            </c:spPr>
            <c:extLst>
              <c:ext xmlns:c16="http://schemas.microsoft.com/office/drawing/2014/chart" uri="{C3380CC4-5D6E-409C-BE32-E72D297353CC}">
                <c16:uniqueId val="{00000007-BD1E-466D-90E1-E048C7E87F3B}"/>
              </c:ext>
            </c:extLst>
          </c:dPt>
          <c:dPt>
            <c:idx val="4"/>
            <c:bubble3D val="0"/>
            <c:spPr>
              <a:solidFill>
                <a:srgbClr val="00B0F0"/>
              </a:solidFill>
              <a:ln w="19050">
                <a:solidFill>
                  <a:schemeClr val="lt1"/>
                </a:solidFill>
              </a:ln>
              <a:effectLst/>
            </c:spPr>
            <c:extLst>
              <c:ext xmlns:c16="http://schemas.microsoft.com/office/drawing/2014/chart" uri="{C3380CC4-5D6E-409C-BE32-E72D297353CC}">
                <c16:uniqueId val="{00000009-BD1E-466D-90E1-E048C7E87F3B}"/>
              </c:ext>
            </c:extLst>
          </c:dPt>
          <c:dPt>
            <c:idx val="5"/>
            <c:bubble3D val="0"/>
            <c:spPr>
              <a:solidFill>
                <a:srgbClr val="0070C0"/>
              </a:solidFill>
              <a:ln w="19050">
                <a:solidFill>
                  <a:schemeClr val="lt1"/>
                </a:solidFill>
              </a:ln>
              <a:effectLst/>
            </c:spPr>
            <c:extLst>
              <c:ext xmlns:c16="http://schemas.microsoft.com/office/drawing/2014/chart" uri="{C3380CC4-5D6E-409C-BE32-E72D297353CC}">
                <c16:uniqueId val="{0000000B-BD1E-466D-90E1-E048C7E87F3B}"/>
              </c:ext>
            </c:extLst>
          </c:dPt>
          <c:dPt>
            <c:idx val="6"/>
            <c:bubble3D val="0"/>
            <c:spPr>
              <a:solidFill>
                <a:srgbClr val="7030A0"/>
              </a:solidFill>
              <a:ln w="19050">
                <a:solidFill>
                  <a:schemeClr val="lt1"/>
                </a:solidFill>
              </a:ln>
              <a:effectLst/>
            </c:spPr>
            <c:extLst>
              <c:ext xmlns:c16="http://schemas.microsoft.com/office/drawing/2014/chart" uri="{C3380CC4-5D6E-409C-BE32-E72D297353CC}">
                <c16:uniqueId val="{0000000D-BD1E-466D-90E1-E048C7E87F3B}"/>
              </c:ext>
            </c:extLst>
          </c:dPt>
          <c:dPt>
            <c:idx val="7"/>
            <c:bubble3D val="0"/>
            <c:spPr>
              <a:solidFill>
                <a:srgbClr val="D4F8E5"/>
              </a:solidFill>
              <a:ln w="19050">
                <a:solidFill>
                  <a:schemeClr val="lt1"/>
                </a:solidFill>
              </a:ln>
              <a:effectLst/>
            </c:spPr>
            <c:extLst>
              <c:ext xmlns:c16="http://schemas.microsoft.com/office/drawing/2014/chart" uri="{C3380CC4-5D6E-409C-BE32-E72D297353CC}">
                <c16:uniqueId val="{0000000F-BD1E-466D-90E1-E048C7E87F3B}"/>
              </c:ext>
            </c:extLst>
          </c:dPt>
          <c:dPt>
            <c:idx val="8"/>
            <c:bubble3D val="0"/>
            <c:spPr>
              <a:solidFill>
                <a:srgbClr val="92D050"/>
              </a:solidFill>
              <a:ln w="19050">
                <a:solidFill>
                  <a:schemeClr val="lt1"/>
                </a:solidFill>
              </a:ln>
              <a:effectLst/>
            </c:spPr>
            <c:extLst>
              <c:ext xmlns:c16="http://schemas.microsoft.com/office/drawing/2014/chart" uri="{C3380CC4-5D6E-409C-BE32-E72D297353CC}">
                <c16:uniqueId val="{00000011-BD1E-466D-90E1-E048C7E87F3B}"/>
              </c:ext>
            </c:extLst>
          </c:dPt>
          <c:dLbls>
            <c:dLbl>
              <c:idx val="0"/>
              <c:tx>
                <c:rich>
                  <a:bodyPr/>
                  <a:lstStyle/>
                  <a:p>
                    <a:fld id="{3D3E4B5B-7E5A-45B1-973C-D19D2E21845A}" type="VALUE">
                      <a:rPr lang="en-US" altLang="ja-JP">
                        <a:solidFill>
                          <a:schemeClr val="tx1"/>
                        </a:solidFill>
                      </a:rPr>
                      <a:pPr/>
                      <a:t>[値]</a:t>
                    </a:fld>
                    <a:endParaRPr lang="ja-JP" altLang="en-US"/>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BD1E-466D-90E1-E048C7E87F3B}"/>
                </c:ext>
              </c:extLst>
            </c:dLbl>
            <c:dLbl>
              <c:idx val="1"/>
              <c:tx>
                <c:rich>
                  <a:bodyPr/>
                  <a:lstStyle/>
                  <a:p>
                    <a:fld id="{2423D341-33B5-4C07-9EDE-F1E5597ED519}" type="VALUE">
                      <a:rPr lang="en-US" altLang="ja-JP">
                        <a:solidFill>
                          <a:schemeClr val="tx1"/>
                        </a:solidFill>
                      </a:rPr>
                      <a:pPr/>
                      <a:t>[値]</a:t>
                    </a:fld>
                    <a:endParaRPr lang="ja-JP" altLang="en-US"/>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BD1E-466D-90E1-E048C7E87F3B}"/>
                </c:ext>
              </c:extLst>
            </c:dLbl>
            <c:dLbl>
              <c:idx val="2"/>
              <c:tx>
                <c:rich>
                  <a:bodyPr/>
                  <a:lstStyle/>
                  <a:p>
                    <a:fld id="{99B7A04D-3147-4F56-8C2F-7BB38514F155}" type="VALUE">
                      <a:rPr lang="en-US" altLang="ja-JP">
                        <a:solidFill>
                          <a:schemeClr val="tx1"/>
                        </a:solidFill>
                      </a:rPr>
                      <a:pPr/>
                      <a:t>[値]</a:t>
                    </a:fld>
                    <a:endParaRPr lang="ja-JP" altLang="en-US"/>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BD1E-466D-90E1-E048C7E87F3B}"/>
                </c:ext>
              </c:extLst>
            </c:dLbl>
            <c:dLbl>
              <c:idx val="3"/>
              <c:tx>
                <c:rich>
                  <a:bodyPr/>
                  <a:lstStyle/>
                  <a:p>
                    <a:fld id="{A8D19F8F-203B-4089-AF4E-C4A7C282DAC6}" type="VALUE">
                      <a:rPr lang="en-US" altLang="ja-JP">
                        <a:solidFill>
                          <a:schemeClr val="tx1"/>
                        </a:solidFill>
                      </a:rPr>
                      <a:pPr/>
                      <a:t>[値]</a:t>
                    </a:fld>
                    <a:endParaRPr lang="ja-JP" altLang="en-US"/>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BD1E-466D-90E1-E048C7E87F3B}"/>
                </c:ext>
              </c:extLst>
            </c:dLbl>
            <c:dLbl>
              <c:idx val="5"/>
              <c:tx>
                <c:rich>
                  <a:bodyPr/>
                  <a:lstStyle/>
                  <a:p>
                    <a:fld id="{3EEA0F74-E5BB-4354-9AA5-338A4ADBA773}" type="VALUE">
                      <a:rPr lang="en-US" altLang="ja-JP">
                        <a:solidFill>
                          <a:schemeClr val="tx1"/>
                        </a:solidFill>
                      </a:rPr>
                      <a:pPr/>
                      <a:t>[値]</a:t>
                    </a:fld>
                    <a:endParaRPr lang="ja-JP" altLang="en-US"/>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BD1E-466D-90E1-E048C7E87F3B}"/>
                </c:ext>
              </c:extLst>
            </c:dLbl>
            <c:dLbl>
              <c:idx val="6"/>
              <c:tx>
                <c:rich>
                  <a:bodyPr/>
                  <a:lstStyle/>
                  <a:p>
                    <a:fld id="{578F7E3A-0EEB-4D39-8A1E-AAC56B124651}" type="VALUE">
                      <a:rPr lang="en-US" altLang="ja-JP">
                        <a:solidFill>
                          <a:schemeClr val="tx1"/>
                        </a:solidFill>
                      </a:rPr>
                      <a:pPr/>
                      <a:t>[値]</a:t>
                    </a:fld>
                    <a:endParaRPr lang="ja-JP" altLang="en-US"/>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BD1E-466D-90E1-E048C7E87F3B}"/>
                </c:ext>
              </c:extLst>
            </c:dLbl>
            <c:dLbl>
              <c:idx val="8"/>
              <c:tx>
                <c:rich>
                  <a:bodyPr/>
                  <a:lstStyle/>
                  <a:p>
                    <a:fld id="{63AADF1E-F7E5-461D-A22E-0EFF8C99C14E}" type="VALUE">
                      <a:rPr lang="en-US" altLang="ja-JP">
                        <a:solidFill>
                          <a:schemeClr val="tx1"/>
                        </a:solidFill>
                      </a:rPr>
                      <a:pPr/>
                      <a:t>[値]</a:t>
                    </a:fld>
                    <a:endParaRPr lang="ja-JP" altLang="en-US"/>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1-BD1E-466D-90E1-E048C7E87F3B}"/>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ja-JP"/>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集計用!$C$61:$K$61</c:f>
              <c:strCache>
                <c:ptCount val="9"/>
                <c:pt idx="0">
                  <c:v>１．トレーニングジム</c:v>
                </c:pt>
                <c:pt idx="1">
                  <c:v>２．卓球</c:v>
                </c:pt>
                <c:pt idx="2">
                  <c:v>３．ヨガ</c:v>
                </c:pt>
                <c:pt idx="3">
                  <c:v>４．フィットネスバイク・トランポリン</c:v>
                </c:pt>
                <c:pt idx="4">
                  <c:v>５．HADO等レクリエーション</c:v>
                </c:pt>
                <c:pt idx="5">
                  <c:v>６．ビームライフル</c:v>
                </c:pt>
                <c:pt idx="6">
                  <c:v>７．ボルダリング</c:v>
                </c:pt>
                <c:pt idx="7">
                  <c:v>８．その他</c:v>
                </c:pt>
                <c:pt idx="8">
                  <c:v>未回答等</c:v>
                </c:pt>
              </c:strCache>
            </c:strRef>
          </c:cat>
          <c:val>
            <c:numRef>
              <c:f>集計用!$C$62:$K$62</c:f>
              <c:numCache>
                <c:formatCode>#,##0_ </c:formatCode>
                <c:ptCount val="9"/>
                <c:pt idx="0">
                  <c:v>31</c:v>
                </c:pt>
                <c:pt idx="1">
                  <c:v>13</c:v>
                </c:pt>
                <c:pt idx="2">
                  <c:v>12</c:v>
                </c:pt>
                <c:pt idx="3">
                  <c:v>8</c:v>
                </c:pt>
                <c:pt idx="4">
                  <c:v>2</c:v>
                </c:pt>
                <c:pt idx="5">
                  <c:v>2</c:v>
                </c:pt>
                <c:pt idx="6">
                  <c:v>7</c:v>
                </c:pt>
                <c:pt idx="7">
                  <c:v>8</c:v>
                </c:pt>
                <c:pt idx="8">
                  <c:v>37</c:v>
                </c:pt>
              </c:numCache>
            </c:numRef>
          </c:val>
          <c:extLst>
            <c:ext xmlns:c16="http://schemas.microsoft.com/office/drawing/2014/chart" uri="{C3380CC4-5D6E-409C-BE32-E72D297353CC}">
              <c16:uniqueId val="{00000012-BD1E-466D-90E1-E048C7E87F3B}"/>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0.19542414129518315"/>
          <c:y val="0.77295617837278585"/>
          <c:w val="0.68727587893935427"/>
          <c:h val="0.22704382162721407"/>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rgbClr val="FFFF00"/>
              </a:solidFill>
              <a:ln w="19050">
                <a:solidFill>
                  <a:schemeClr val="lt1"/>
                </a:solidFill>
              </a:ln>
              <a:effectLst/>
            </c:spPr>
            <c:extLst>
              <c:ext xmlns:c16="http://schemas.microsoft.com/office/drawing/2014/chart" uri="{C3380CC4-5D6E-409C-BE32-E72D297353CC}">
                <c16:uniqueId val="{00000001-8155-47F9-8FC0-530EA4BCC884}"/>
              </c:ext>
            </c:extLst>
          </c:dPt>
          <c:dPt>
            <c:idx val="1"/>
            <c:bubble3D val="0"/>
            <c:spPr>
              <a:solidFill>
                <a:srgbClr val="EB79CD"/>
              </a:solidFill>
              <a:ln w="19050">
                <a:solidFill>
                  <a:schemeClr val="lt1"/>
                </a:solidFill>
              </a:ln>
              <a:effectLst/>
            </c:spPr>
            <c:extLst>
              <c:ext xmlns:c16="http://schemas.microsoft.com/office/drawing/2014/chart" uri="{C3380CC4-5D6E-409C-BE32-E72D297353CC}">
                <c16:uniqueId val="{00000003-8155-47F9-8FC0-530EA4BCC884}"/>
              </c:ext>
            </c:extLst>
          </c:dPt>
          <c:dPt>
            <c:idx val="2"/>
            <c:bubble3D val="0"/>
            <c:spPr>
              <a:solidFill>
                <a:srgbClr val="00B0F0"/>
              </a:solidFill>
              <a:ln w="19050">
                <a:solidFill>
                  <a:schemeClr val="lt1"/>
                </a:solidFill>
              </a:ln>
              <a:effectLst/>
            </c:spPr>
            <c:extLst>
              <c:ext xmlns:c16="http://schemas.microsoft.com/office/drawing/2014/chart" uri="{C3380CC4-5D6E-409C-BE32-E72D297353CC}">
                <c16:uniqueId val="{00000005-8155-47F9-8FC0-530EA4BCC884}"/>
              </c:ext>
            </c:extLst>
          </c:dPt>
          <c:dPt>
            <c:idx val="3"/>
            <c:bubble3D val="0"/>
            <c:explosion val="33"/>
            <c:spPr>
              <a:solidFill>
                <a:srgbClr val="FF0000"/>
              </a:solidFill>
              <a:ln w="19050">
                <a:solidFill>
                  <a:schemeClr val="lt1"/>
                </a:solidFill>
              </a:ln>
              <a:effectLst/>
            </c:spPr>
            <c:extLst>
              <c:ext xmlns:c16="http://schemas.microsoft.com/office/drawing/2014/chart" uri="{C3380CC4-5D6E-409C-BE32-E72D297353CC}">
                <c16:uniqueId val="{00000007-8155-47F9-8FC0-530EA4BCC884}"/>
              </c:ext>
            </c:extLst>
          </c:dPt>
          <c:dPt>
            <c:idx val="4"/>
            <c:bubble3D val="0"/>
            <c:explosion val="27"/>
            <c:spPr>
              <a:solidFill>
                <a:srgbClr val="FFC000"/>
              </a:solidFill>
              <a:ln w="19050">
                <a:solidFill>
                  <a:schemeClr val="lt1"/>
                </a:solidFill>
              </a:ln>
              <a:effectLst/>
            </c:spPr>
            <c:extLst>
              <c:ext xmlns:c16="http://schemas.microsoft.com/office/drawing/2014/chart" uri="{C3380CC4-5D6E-409C-BE32-E72D297353CC}">
                <c16:uniqueId val="{00000009-8155-47F9-8FC0-530EA4BCC884}"/>
              </c:ext>
            </c:extLst>
          </c:dPt>
          <c:dPt>
            <c:idx val="5"/>
            <c:bubble3D val="0"/>
            <c:spPr>
              <a:solidFill>
                <a:srgbClr val="92D050"/>
              </a:solidFill>
              <a:ln w="19050">
                <a:solidFill>
                  <a:schemeClr val="lt1"/>
                </a:solidFill>
              </a:ln>
              <a:effectLst/>
            </c:spPr>
            <c:extLst>
              <c:ext xmlns:c16="http://schemas.microsoft.com/office/drawing/2014/chart" uri="{C3380CC4-5D6E-409C-BE32-E72D297353CC}">
                <c16:uniqueId val="{0000000B-8155-47F9-8FC0-530EA4BCC884}"/>
              </c:ext>
            </c:extLst>
          </c:dPt>
          <c:dLbls>
            <c:dLbl>
              <c:idx val="0"/>
              <c:tx>
                <c:rich>
                  <a:bodyPr/>
                  <a:lstStyle/>
                  <a:p>
                    <a:fld id="{0A26B9F0-3CCC-4DB1-A623-0032F2147C37}" type="VALUE">
                      <a:rPr lang="en-US" altLang="ja-JP">
                        <a:solidFill>
                          <a:schemeClr val="tx1"/>
                        </a:solidFill>
                      </a:rPr>
                      <a:pPr/>
                      <a:t>[値]</a:t>
                    </a:fld>
                    <a:endParaRPr lang="ja-JP" altLang="en-US"/>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8155-47F9-8FC0-530EA4BCC884}"/>
                </c:ext>
              </c:extLst>
            </c:dLbl>
            <c:dLbl>
              <c:idx val="1"/>
              <c:tx>
                <c:rich>
                  <a:bodyPr/>
                  <a:lstStyle/>
                  <a:p>
                    <a:fld id="{F2B54497-2A4F-4EC7-BCF0-39FC238785A7}" type="VALUE">
                      <a:rPr lang="en-US" altLang="ja-JP">
                        <a:solidFill>
                          <a:schemeClr val="tx1"/>
                        </a:solidFill>
                      </a:rPr>
                      <a:pPr/>
                      <a:t>[値]</a:t>
                    </a:fld>
                    <a:endParaRPr lang="ja-JP" altLang="en-US"/>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8155-47F9-8FC0-530EA4BCC884}"/>
                </c:ext>
              </c:extLst>
            </c:dLbl>
            <c:dLbl>
              <c:idx val="2"/>
              <c:tx>
                <c:rich>
                  <a:bodyPr/>
                  <a:lstStyle/>
                  <a:p>
                    <a:fld id="{2C6F809C-ACBE-4BEC-977E-414DBD89A600}" type="VALUE">
                      <a:rPr lang="en-US" altLang="ja-JP">
                        <a:solidFill>
                          <a:schemeClr val="tx1"/>
                        </a:solidFill>
                      </a:rPr>
                      <a:pPr/>
                      <a:t>[値]</a:t>
                    </a:fld>
                    <a:endParaRPr lang="ja-JP" altLang="en-US"/>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8155-47F9-8FC0-530EA4BCC884}"/>
                </c:ext>
              </c:extLst>
            </c:dLbl>
            <c:dLbl>
              <c:idx val="3"/>
              <c:tx>
                <c:rich>
                  <a:bodyPr/>
                  <a:lstStyle/>
                  <a:p>
                    <a:fld id="{28FCAECD-990E-4864-B559-1BB0DE59B60B}" type="VALUE">
                      <a:rPr lang="en-US" altLang="ja-JP" sz="1600">
                        <a:solidFill>
                          <a:schemeClr val="tx1"/>
                        </a:solidFill>
                      </a:rPr>
                      <a:pPr/>
                      <a:t>[値]</a:t>
                    </a:fld>
                    <a:endParaRPr lang="ja-JP" altLang="en-US"/>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8155-47F9-8FC0-530EA4BCC884}"/>
                </c:ext>
              </c:extLst>
            </c:dLbl>
            <c:dLbl>
              <c:idx val="4"/>
              <c:layout>
                <c:manualLayout>
                  <c:x val="1.4566491688538933E-2"/>
                  <c:y val="9.0693350831146102E-3"/>
                </c:manualLayout>
              </c:layout>
              <c:tx>
                <c:rich>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fld id="{529749E0-7DE5-44BA-B4E1-BC0AAFF7A9E1}" type="VALUE">
                      <a:rPr lang="en-US" altLang="ja-JP" sz="1100"/>
                      <a:pPr>
                        <a:defRPr>
                          <a:solidFill>
                            <a:sysClr val="windowText" lastClr="000000"/>
                          </a:solidFill>
                        </a:defRPr>
                      </a:pPr>
                      <a:t>[値]</a:t>
                    </a:fld>
                    <a:endParaRPr lang="ja-JP" altLang="en-US"/>
                  </a:p>
                </c:rich>
              </c:tx>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ja-JP" altLang="en-US"/>
                </a:p>
              </c:txPr>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8155-47F9-8FC0-530EA4BCC884}"/>
                </c:ext>
              </c:extLst>
            </c:dLbl>
            <c:dLbl>
              <c:idx val="5"/>
              <c:tx>
                <c:rich>
                  <a:bodyPr/>
                  <a:lstStyle/>
                  <a:p>
                    <a:fld id="{1EAB62A4-4BE4-469F-9238-DDF290AE2303}" type="VALUE">
                      <a:rPr lang="en-US" altLang="ja-JP">
                        <a:solidFill>
                          <a:schemeClr val="tx1"/>
                        </a:solidFill>
                      </a:rPr>
                      <a:pPr/>
                      <a:t>[値]</a:t>
                    </a:fld>
                    <a:endParaRPr lang="ja-JP" altLang="en-US"/>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8155-47F9-8FC0-530EA4BCC88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集計用!$C$69:$H$69</c:f>
              <c:strCache>
                <c:ptCount val="6"/>
                <c:pt idx="0">
                  <c:v>１．大変満足している</c:v>
                </c:pt>
                <c:pt idx="1">
                  <c:v>２．満足している</c:v>
                </c:pt>
                <c:pt idx="2">
                  <c:v>３．どちらともいえない</c:v>
                </c:pt>
                <c:pt idx="3">
                  <c:v>４．不満である</c:v>
                </c:pt>
                <c:pt idx="4">
                  <c:v>５．大変不満である</c:v>
                </c:pt>
                <c:pt idx="5">
                  <c:v>未回答</c:v>
                </c:pt>
              </c:strCache>
            </c:strRef>
          </c:cat>
          <c:val>
            <c:numRef>
              <c:f>集計用!$C$70:$H$70</c:f>
              <c:numCache>
                <c:formatCode>#,##0_ </c:formatCode>
                <c:ptCount val="6"/>
                <c:pt idx="0">
                  <c:v>12</c:v>
                </c:pt>
                <c:pt idx="1">
                  <c:v>29</c:v>
                </c:pt>
                <c:pt idx="2">
                  <c:v>21</c:v>
                </c:pt>
                <c:pt idx="3">
                  <c:v>14</c:v>
                </c:pt>
                <c:pt idx="4">
                  <c:v>2</c:v>
                </c:pt>
                <c:pt idx="5">
                  <c:v>10</c:v>
                </c:pt>
              </c:numCache>
            </c:numRef>
          </c:val>
          <c:extLst>
            <c:ext xmlns:c16="http://schemas.microsoft.com/office/drawing/2014/chart" uri="{C3380CC4-5D6E-409C-BE32-E72D297353CC}">
              <c16:uniqueId val="{0000000C-8155-47F9-8FC0-530EA4BCC884}"/>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8.4999505328452567E-3"/>
          <c:y val="0.80010203183465112"/>
          <c:w val="0.99150004946715475"/>
          <c:h val="0.19989796816534905"/>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330014296362145"/>
          <c:y val="7.2650201111536861E-2"/>
          <c:w val="0.4276419330745041"/>
          <c:h val="0.62849056508985057"/>
        </c:manualLayout>
      </c:layout>
      <c:pieChart>
        <c:varyColors val="1"/>
        <c:ser>
          <c:idx val="0"/>
          <c:order val="0"/>
          <c:dPt>
            <c:idx val="0"/>
            <c:bubble3D val="0"/>
            <c:spPr>
              <a:solidFill>
                <a:srgbClr val="FF0000"/>
              </a:solidFill>
              <a:ln w="19050">
                <a:solidFill>
                  <a:schemeClr val="lt1"/>
                </a:solidFill>
              </a:ln>
              <a:effectLst/>
            </c:spPr>
            <c:extLst>
              <c:ext xmlns:c16="http://schemas.microsoft.com/office/drawing/2014/chart" uri="{C3380CC4-5D6E-409C-BE32-E72D297353CC}">
                <c16:uniqueId val="{00000001-562C-4E12-B017-44DBEBB5FE71}"/>
              </c:ext>
            </c:extLst>
          </c:dPt>
          <c:dPt>
            <c:idx val="1"/>
            <c:bubble3D val="0"/>
            <c:spPr>
              <a:solidFill>
                <a:srgbClr val="FFC000"/>
              </a:solidFill>
              <a:ln w="19050">
                <a:solidFill>
                  <a:schemeClr val="lt1"/>
                </a:solidFill>
              </a:ln>
              <a:effectLst/>
            </c:spPr>
            <c:extLst>
              <c:ext xmlns:c16="http://schemas.microsoft.com/office/drawing/2014/chart" uri="{C3380CC4-5D6E-409C-BE32-E72D297353CC}">
                <c16:uniqueId val="{00000003-562C-4E12-B017-44DBEBB5FE71}"/>
              </c:ext>
            </c:extLst>
          </c:dPt>
          <c:dPt>
            <c:idx val="2"/>
            <c:bubble3D val="0"/>
            <c:spPr>
              <a:solidFill>
                <a:srgbClr val="FFFF00"/>
              </a:solidFill>
              <a:ln w="19050">
                <a:solidFill>
                  <a:schemeClr val="lt1"/>
                </a:solidFill>
              </a:ln>
              <a:effectLst/>
            </c:spPr>
            <c:extLst>
              <c:ext xmlns:c16="http://schemas.microsoft.com/office/drawing/2014/chart" uri="{C3380CC4-5D6E-409C-BE32-E72D297353CC}">
                <c16:uniqueId val="{00000005-562C-4E12-B017-44DBEBB5FE71}"/>
              </c:ext>
            </c:extLst>
          </c:dPt>
          <c:dPt>
            <c:idx val="3"/>
            <c:bubble3D val="0"/>
            <c:spPr>
              <a:solidFill>
                <a:srgbClr val="92D050"/>
              </a:solidFill>
              <a:ln w="19050">
                <a:solidFill>
                  <a:schemeClr val="lt1"/>
                </a:solidFill>
              </a:ln>
              <a:effectLst/>
            </c:spPr>
            <c:extLst>
              <c:ext xmlns:c16="http://schemas.microsoft.com/office/drawing/2014/chart" uri="{C3380CC4-5D6E-409C-BE32-E72D297353CC}">
                <c16:uniqueId val="{00000007-562C-4E12-B017-44DBEBB5FE71}"/>
              </c:ext>
            </c:extLst>
          </c:dPt>
          <c:dLbls>
            <c:dLbl>
              <c:idx val="0"/>
              <c:tx>
                <c:rich>
                  <a:bodyPr/>
                  <a:lstStyle/>
                  <a:p>
                    <a:fld id="{D83E8C95-6D0A-40D8-86EF-0FCC29B54810}" type="VALUE">
                      <a:rPr lang="en-US" altLang="ja-JP" sz="1800">
                        <a:solidFill>
                          <a:schemeClr val="tx1"/>
                        </a:solidFill>
                      </a:rPr>
                      <a:pPr/>
                      <a:t>[値]</a:t>
                    </a:fld>
                    <a:endParaRPr lang="ja-JP" altLang="en-US"/>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562C-4E12-B017-44DBEBB5FE71}"/>
                </c:ext>
              </c:extLst>
            </c:dLbl>
            <c:dLbl>
              <c:idx val="1"/>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ja-JP"/>
                </a:p>
              </c:txPr>
              <c:dLblPos val="bestFit"/>
              <c:showLegendKey val="0"/>
              <c:showVal val="1"/>
              <c:showCatName val="0"/>
              <c:showSerName val="0"/>
              <c:showPercent val="0"/>
              <c:showBubbleSize val="0"/>
              <c:extLst>
                <c:ext xmlns:c16="http://schemas.microsoft.com/office/drawing/2014/chart" uri="{C3380CC4-5D6E-409C-BE32-E72D297353CC}">
                  <c16:uniqueId val="{00000003-562C-4E12-B017-44DBEBB5FE71}"/>
                </c:ext>
              </c:extLst>
            </c:dLbl>
            <c:dLbl>
              <c:idx val="2"/>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ja-JP"/>
                </a:p>
              </c:txPr>
              <c:dLblPos val="bestFit"/>
              <c:showLegendKey val="0"/>
              <c:showVal val="1"/>
              <c:showCatName val="0"/>
              <c:showSerName val="0"/>
              <c:showPercent val="0"/>
              <c:showBubbleSize val="0"/>
              <c:extLst>
                <c:ext xmlns:c16="http://schemas.microsoft.com/office/drawing/2014/chart" uri="{C3380CC4-5D6E-409C-BE32-E72D297353CC}">
                  <c16:uniqueId val="{00000005-562C-4E12-B017-44DBEBB5FE71}"/>
                </c:ext>
              </c:extLst>
            </c:dLbl>
            <c:dLbl>
              <c:idx val="3"/>
              <c:tx>
                <c:rich>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fld id="{C371565D-9564-4B38-B408-00F8085E1A7F}" type="VALUE">
                      <a:rPr lang="en-US" altLang="ja-JP" sz="1800">
                        <a:solidFill>
                          <a:schemeClr val="tx1"/>
                        </a:solidFill>
                      </a:rPr>
                      <a:pPr>
                        <a:defRPr sz="1800">
                          <a:solidFill>
                            <a:schemeClr val="tx1"/>
                          </a:solidFill>
                        </a:defRPr>
                      </a:pPr>
                      <a:t>[値]</a:t>
                    </a:fld>
                    <a:endParaRPr lang="ja-JP" altLang="en-US"/>
                  </a:p>
                </c:rich>
              </c:tx>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ja-JP" altLang="en-US"/>
                </a:p>
              </c:txPr>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562C-4E12-B017-44DBEBB5FE71}"/>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ja-JP"/>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窓口受付集計用!$C$45:$F$45</c:f>
              <c:strCache>
                <c:ptCount val="4"/>
                <c:pt idx="0">
                  <c:v>１．現状のまま個人利用、事前登録・利用料金なしとする</c:v>
                </c:pt>
                <c:pt idx="1">
                  <c:v>２．別の部屋と同様に、事前登録・利用料金を必要とする団体利用のみ可とする</c:v>
                </c:pt>
                <c:pt idx="2">
                  <c:v>３．個人・団体（団体は事前登録必要）いずれも利用可能とし、いずれも利用料金なしとする</c:v>
                </c:pt>
                <c:pt idx="3">
                  <c:v>４．未回答等</c:v>
                </c:pt>
              </c:strCache>
            </c:strRef>
          </c:cat>
          <c:val>
            <c:numRef>
              <c:f>窓口受付集計用!$C$46:$F$46</c:f>
              <c:numCache>
                <c:formatCode>#,##0_ </c:formatCode>
                <c:ptCount val="4"/>
                <c:pt idx="0">
                  <c:v>134</c:v>
                </c:pt>
                <c:pt idx="1">
                  <c:v>33</c:v>
                </c:pt>
                <c:pt idx="2">
                  <c:v>80</c:v>
                </c:pt>
                <c:pt idx="3">
                  <c:v>19</c:v>
                </c:pt>
              </c:numCache>
            </c:numRef>
          </c:val>
          <c:extLst>
            <c:ext xmlns:c16="http://schemas.microsoft.com/office/drawing/2014/chart" uri="{C3380CC4-5D6E-409C-BE32-E72D297353CC}">
              <c16:uniqueId val="{00000008-562C-4E12-B017-44DBEBB5FE71}"/>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0"/>
          <c:y val="0.74188988669521705"/>
          <c:w val="0.86970763853961131"/>
          <c:h val="0.24070952387694261"/>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userShapes r:id="rId3"/>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explosion val="1"/>
          <c:dPt>
            <c:idx val="0"/>
            <c:bubble3D val="0"/>
            <c:spPr>
              <a:solidFill>
                <a:srgbClr val="FF0000"/>
              </a:solidFill>
              <a:ln w="19050">
                <a:solidFill>
                  <a:schemeClr val="lt1"/>
                </a:solidFill>
              </a:ln>
              <a:effectLst/>
            </c:spPr>
            <c:extLst>
              <c:ext xmlns:c16="http://schemas.microsoft.com/office/drawing/2014/chart" uri="{C3380CC4-5D6E-409C-BE32-E72D297353CC}">
                <c16:uniqueId val="{00000001-E33A-4B54-ABB2-77CADF6D40BD}"/>
              </c:ext>
            </c:extLst>
          </c:dPt>
          <c:dPt>
            <c:idx val="1"/>
            <c:bubble3D val="0"/>
            <c:spPr>
              <a:solidFill>
                <a:srgbClr val="FFC000"/>
              </a:solidFill>
              <a:ln w="19050">
                <a:solidFill>
                  <a:schemeClr val="lt1"/>
                </a:solidFill>
              </a:ln>
              <a:effectLst/>
            </c:spPr>
            <c:extLst>
              <c:ext xmlns:c16="http://schemas.microsoft.com/office/drawing/2014/chart" uri="{C3380CC4-5D6E-409C-BE32-E72D297353CC}">
                <c16:uniqueId val="{00000003-E33A-4B54-ABB2-77CADF6D40BD}"/>
              </c:ext>
            </c:extLst>
          </c:dPt>
          <c:dPt>
            <c:idx val="2"/>
            <c:bubble3D val="0"/>
            <c:spPr>
              <a:solidFill>
                <a:srgbClr val="FFFF00"/>
              </a:solidFill>
              <a:ln w="19050">
                <a:solidFill>
                  <a:schemeClr val="lt1"/>
                </a:solidFill>
              </a:ln>
              <a:effectLst/>
            </c:spPr>
            <c:extLst>
              <c:ext xmlns:c16="http://schemas.microsoft.com/office/drawing/2014/chart" uri="{C3380CC4-5D6E-409C-BE32-E72D297353CC}">
                <c16:uniqueId val="{00000005-E33A-4B54-ABB2-77CADF6D40BD}"/>
              </c:ext>
            </c:extLst>
          </c:dPt>
          <c:dPt>
            <c:idx val="3"/>
            <c:bubble3D val="0"/>
            <c:spPr>
              <a:solidFill>
                <a:srgbClr val="EB79CD"/>
              </a:solidFill>
              <a:ln w="19050">
                <a:solidFill>
                  <a:schemeClr val="lt1"/>
                </a:solidFill>
              </a:ln>
              <a:effectLst/>
            </c:spPr>
            <c:extLst>
              <c:ext xmlns:c16="http://schemas.microsoft.com/office/drawing/2014/chart" uri="{C3380CC4-5D6E-409C-BE32-E72D297353CC}">
                <c16:uniqueId val="{00000007-E33A-4B54-ABB2-77CADF6D40BD}"/>
              </c:ext>
            </c:extLst>
          </c:dPt>
          <c:dPt>
            <c:idx val="4"/>
            <c:bubble3D val="0"/>
            <c:spPr>
              <a:solidFill>
                <a:srgbClr val="00B0F0"/>
              </a:solidFill>
              <a:ln w="19050">
                <a:solidFill>
                  <a:schemeClr val="lt1"/>
                </a:solidFill>
              </a:ln>
              <a:effectLst/>
            </c:spPr>
            <c:extLst>
              <c:ext xmlns:c16="http://schemas.microsoft.com/office/drawing/2014/chart" uri="{C3380CC4-5D6E-409C-BE32-E72D297353CC}">
                <c16:uniqueId val="{00000009-E33A-4B54-ABB2-77CADF6D40BD}"/>
              </c:ext>
            </c:extLst>
          </c:dPt>
          <c:dPt>
            <c:idx val="5"/>
            <c:bubble3D val="0"/>
            <c:spPr>
              <a:solidFill>
                <a:srgbClr val="7030A0"/>
              </a:solidFill>
              <a:ln w="19050">
                <a:solidFill>
                  <a:schemeClr val="lt1"/>
                </a:solidFill>
              </a:ln>
              <a:effectLst/>
            </c:spPr>
            <c:extLst>
              <c:ext xmlns:c16="http://schemas.microsoft.com/office/drawing/2014/chart" uri="{C3380CC4-5D6E-409C-BE32-E72D297353CC}">
                <c16:uniqueId val="{0000000B-E33A-4B54-ABB2-77CADF6D40BD}"/>
              </c:ext>
            </c:extLst>
          </c:dPt>
          <c:dPt>
            <c:idx val="6"/>
            <c:bubble3D val="0"/>
            <c:spPr>
              <a:solidFill>
                <a:srgbClr val="92D050"/>
              </a:solidFill>
              <a:ln w="19050">
                <a:solidFill>
                  <a:schemeClr val="lt1"/>
                </a:solidFill>
              </a:ln>
              <a:effectLst/>
            </c:spPr>
            <c:extLst>
              <c:ext xmlns:c16="http://schemas.microsoft.com/office/drawing/2014/chart" uri="{C3380CC4-5D6E-409C-BE32-E72D297353CC}">
                <c16:uniqueId val="{0000000D-E33A-4B54-ABB2-77CADF6D40BD}"/>
              </c:ext>
            </c:extLst>
          </c:dPt>
          <c:dLbls>
            <c:dLbl>
              <c:idx val="3"/>
              <c:layout>
                <c:manualLayout>
                  <c:x val="4.5454016871979031E-2"/>
                  <c:y val="-6.8265254470721654E-2"/>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E33A-4B54-ABB2-77CADF6D40BD}"/>
                </c:ext>
              </c:extLst>
            </c:dLbl>
            <c:dLbl>
              <c:idx val="5"/>
              <c:layout>
                <c:manualLayout>
                  <c:x val="4.2804637954322329E-2"/>
                  <c:y val="7.1920353364980455E-2"/>
                </c:manualLayout>
              </c:layout>
              <c:tx>
                <c:rich>
                  <a:bodyPr/>
                  <a:lstStyle/>
                  <a:p>
                    <a:fld id="{6DF0C028-9FDF-4C3F-9D79-E0D106071EEA}" type="VALUE">
                      <a:rPr lang="en-US" altLang="ja-JP">
                        <a:solidFill>
                          <a:sysClr val="windowText" lastClr="000000"/>
                        </a:solidFill>
                      </a:rPr>
                      <a:pPr/>
                      <a:t>[値]</a:t>
                    </a:fld>
                    <a:endParaRPr lang="ja-JP" altLang="en-US"/>
                  </a:p>
                </c:rich>
              </c:tx>
              <c:dLblPos val="bestFi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E33A-4B54-ABB2-77CADF6D40BD}"/>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ja-JP"/>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窓口受付集計用!$C$49:$I$49</c:f>
              <c:strCache>
                <c:ptCount val="7"/>
                <c:pt idx="0">
                  <c:v>１．現状のまま体育室</c:v>
                </c:pt>
                <c:pt idx="1">
                  <c:v>２．研修室</c:v>
                </c:pt>
                <c:pt idx="2">
                  <c:v>３．自習室</c:v>
                </c:pt>
                <c:pt idx="3">
                  <c:v>４．図書室</c:v>
                </c:pt>
                <c:pt idx="4">
                  <c:v>５．多目的室</c:v>
                </c:pt>
                <c:pt idx="5">
                  <c:v>６．その他</c:v>
                </c:pt>
                <c:pt idx="6">
                  <c:v>７．未回答等</c:v>
                </c:pt>
              </c:strCache>
            </c:strRef>
          </c:cat>
          <c:val>
            <c:numRef>
              <c:f>窓口受付集計用!$C$50:$I$50</c:f>
              <c:numCache>
                <c:formatCode>#,##0_ </c:formatCode>
                <c:ptCount val="7"/>
                <c:pt idx="0">
                  <c:v>152</c:v>
                </c:pt>
                <c:pt idx="1">
                  <c:v>7</c:v>
                </c:pt>
                <c:pt idx="2">
                  <c:v>15</c:v>
                </c:pt>
                <c:pt idx="3">
                  <c:v>13</c:v>
                </c:pt>
                <c:pt idx="4">
                  <c:v>67</c:v>
                </c:pt>
                <c:pt idx="5">
                  <c:v>13</c:v>
                </c:pt>
                <c:pt idx="6">
                  <c:v>22</c:v>
                </c:pt>
              </c:numCache>
            </c:numRef>
          </c:val>
          <c:extLst>
            <c:ext xmlns:c16="http://schemas.microsoft.com/office/drawing/2014/chart" uri="{C3380CC4-5D6E-409C-BE32-E72D297353CC}">
              <c16:uniqueId val="{0000000E-E33A-4B54-ABB2-77CADF6D40BD}"/>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4.9999939482954468E-2"/>
          <c:y val="0.82747246789760021"/>
          <c:w val="0.77895074941283338"/>
          <c:h val="0.17252753210239985"/>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userShapes r:id="rId3"/>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4">
  <a:schemeClr val="accent1"/>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FC76C1-9B57-4293-A6D0-928E4569F7CC}" type="doc">
      <dgm:prSet loTypeId="urn:microsoft.com/office/officeart/2005/8/layout/hProcess9" loCatId="process" qsTypeId="urn:microsoft.com/office/officeart/2005/8/quickstyle/simple1" qsCatId="simple" csTypeId="urn:microsoft.com/office/officeart/2005/8/colors/accent1_2" csCatId="accent1" phldr="1"/>
      <dgm:spPr/>
    </dgm:pt>
    <dgm:pt modelId="{902C2774-A737-41E4-B721-EAEAFB057ADB}">
      <dgm:prSet phldrT="[テキスト]" custT="1"/>
      <dgm:spPr/>
      <dgm:t>
        <a:bodyPr/>
        <a:lstStyle/>
        <a:p>
          <a:r>
            <a:rPr kumimoji="1" lang="ja-JP" altLang="en-US" sz="1600" dirty="0"/>
            <a:t>最も効果的な</a:t>
          </a:r>
          <a:endParaRPr kumimoji="1" lang="en-US" altLang="ja-JP" sz="1600" dirty="0"/>
        </a:p>
        <a:p>
          <a:r>
            <a:rPr kumimoji="1" lang="ja-JP" altLang="en-US" sz="1600" dirty="0"/>
            <a:t>アスレチックルームの</a:t>
          </a:r>
          <a:endParaRPr kumimoji="1" lang="en-US" altLang="ja-JP" sz="1600" dirty="0"/>
        </a:p>
        <a:p>
          <a:r>
            <a:rPr kumimoji="1" lang="ja-JP" altLang="en-US" sz="1600" dirty="0"/>
            <a:t>活用方法について協議</a:t>
          </a:r>
        </a:p>
      </dgm:t>
    </dgm:pt>
    <dgm:pt modelId="{F243CAD0-292C-45E5-80A3-6F2A3587E171}" type="parTrans" cxnId="{03E2A7C5-6545-4B4A-92F3-3994740147E7}">
      <dgm:prSet/>
      <dgm:spPr/>
      <dgm:t>
        <a:bodyPr/>
        <a:lstStyle/>
        <a:p>
          <a:endParaRPr kumimoji="1" lang="ja-JP" altLang="en-US"/>
        </a:p>
      </dgm:t>
    </dgm:pt>
    <dgm:pt modelId="{71D2D8F0-E4C3-4BE5-AC4E-D8D1CA759CAC}" type="sibTrans" cxnId="{03E2A7C5-6545-4B4A-92F3-3994740147E7}">
      <dgm:prSet/>
      <dgm:spPr/>
      <dgm:t>
        <a:bodyPr/>
        <a:lstStyle/>
        <a:p>
          <a:endParaRPr kumimoji="1" lang="ja-JP" altLang="en-US"/>
        </a:p>
      </dgm:t>
    </dgm:pt>
    <dgm:pt modelId="{0016BFBB-253F-4A6A-9E3B-344950268B3B}">
      <dgm:prSet phldrT="[テキスト]"/>
      <dgm:spPr/>
      <dgm:t>
        <a:bodyPr/>
        <a:lstStyle/>
        <a:p>
          <a:r>
            <a:rPr kumimoji="1" lang="ja-JP" altLang="en-US" dirty="0"/>
            <a:t>勤労福祉センターの</a:t>
          </a:r>
          <a:endParaRPr kumimoji="1" lang="en-US" altLang="ja-JP" dirty="0"/>
        </a:p>
        <a:p>
          <a:r>
            <a:rPr kumimoji="1" lang="ja-JP" altLang="en-US" dirty="0"/>
            <a:t>運営について</a:t>
          </a:r>
          <a:endParaRPr kumimoji="1" lang="en-US" altLang="ja-JP" dirty="0"/>
        </a:p>
        <a:p>
          <a:r>
            <a:rPr kumimoji="1" lang="ja-JP" altLang="en-US" dirty="0"/>
            <a:t>運営検討委員会に</a:t>
          </a:r>
          <a:endParaRPr kumimoji="1" lang="en-US" altLang="ja-JP" dirty="0"/>
        </a:p>
        <a:p>
          <a:r>
            <a:rPr kumimoji="1" lang="ja-JP" altLang="en-US" dirty="0"/>
            <a:t>おける協議の結果を報告</a:t>
          </a:r>
        </a:p>
      </dgm:t>
    </dgm:pt>
    <dgm:pt modelId="{53B98E42-8252-4175-8DA1-E3E36F747BA6}" type="parTrans" cxnId="{A723881B-9EE6-4D50-8047-F3468992E0FE}">
      <dgm:prSet/>
      <dgm:spPr/>
      <dgm:t>
        <a:bodyPr/>
        <a:lstStyle/>
        <a:p>
          <a:endParaRPr kumimoji="1" lang="ja-JP" altLang="en-US"/>
        </a:p>
      </dgm:t>
    </dgm:pt>
    <dgm:pt modelId="{5E83465B-2E04-4447-8ADA-9C770AA86C10}" type="sibTrans" cxnId="{A723881B-9EE6-4D50-8047-F3468992E0FE}">
      <dgm:prSet/>
      <dgm:spPr/>
      <dgm:t>
        <a:bodyPr/>
        <a:lstStyle/>
        <a:p>
          <a:endParaRPr kumimoji="1" lang="ja-JP" altLang="en-US"/>
        </a:p>
      </dgm:t>
    </dgm:pt>
    <dgm:pt modelId="{AE39CB19-F058-4605-81F6-67A7D90E5159}">
      <dgm:prSet phldrT="[テキスト]"/>
      <dgm:spPr/>
      <dgm:t>
        <a:bodyPr/>
        <a:lstStyle/>
        <a:p>
          <a:r>
            <a:rPr kumimoji="1" lang="ja-JP" altLang="en-US" dirty="0"/>
            <a:t>アスレチックルームの</a:t>
          </a:r>
          <a:endParaRPr kumimoji="1" lang="en-US" altLang="ja-JP" dirty="0"/>
        </a:p>
        <a:p>
          <a:r>
            <a:rPr kumimoji="1" lang="ja-JP" altLang="en-US" dirty="0"/>
            <a:t>運営を民間業者に</a:t>
          </a:r>
          <a:endParaRPr kumimoji="1" lang="en-US" altLang="ja-JP" dirty="0"/>
        </a:p>
        <a:p>
          <a:r>
            <a:rPr kumimoji="1" lang="ja-JP" altLang="en-US" dirty="0"/>
            <a:t>委託する場合、</a:t>
          </a:r>
          <a:endParaRPr kumimoji="1" lang="en-US" altLang="ja-JP" dirty="0"/>
        </a:p>
        <a:p>
          <a:r>
            <a:rPr kumimoji="1" lang="ja-JP" altLang="en-US" dirty="0"/>
            <a:t>事業者をプロポーザル等で選定する</a:t>
          </a:r>
        </a:p>
      </dgm:t>
    </dgm:pt>
    <dgm:pt modelId="{C4F60E41-E679-495A-B483-250B3BCACE57}" type="parTrans" cxnId="{0497882D-F201-4CDA-AB3C-DBC96860BAE7}">
      <dgm:prSet/>
      <dgm:spPr/>
      <dgm:t>
        <a:bodyPr/>
        <a:lstStyle/>
        <a:p>
          <a:endParaRPr kumimoji="1" lang="ja-JP" altLang="en-US"/>
        </a:p>
      </dgm:t>
    </dgm:pt>
    <dgm:pt modelId="{2A616C95-19EC-4FB4-A147-5C2297ABF6BC}" type="sibTrans" cxnId="{0497882D-F201-4CDA-AB3C-DBC96860BAE7}">
      <dgm:prSet/>
      <dgm:spPr/>
      <dgm:t>
        <a:bodyPr/>
        <a:lstStyle/>
        <a:p>
          <a:endParaRPr kumimoji="1" lang="ja-JP" altLang="en-US"/>
        </a:p>
      </dgm:t>
    </dgm:pt>
    <dgm:pt modelId="{AF8419C8-6B84-4E13-BF81-CF1A7D7BB64B}">
      <dgm:prSet/>
      <dgm:spPr/>
      <dgm:t>
        <a:bodyPr/>
        <a:lstStyle/>
        <a:p>
          <a:r>
            <a:rPr kumimoji="1" lang="ja-JP" altLang="en-US" dirty="0"/>
            <a:t>事業</a:t>
          </a:r>
          <a:endParaRPr kumimoji="1" lang="en-US" altLang="ja-JP" dirty="0"/>
        </a:p>
        <a:p>
          <a:r>
            <a:rPr kumimoji="1" lang="ja-JP" altLang="en-US" dirty="0"/>
            <a:t>運営スタート</a:t>
          </a:r>
        </a:p>
      </dgm:t>
    </dgm:pt>
    <dgm:pt modelId="{96AFC734-B132-484D-A8DA-E78F0C3F2BA7}" type="parTrans" cxnId="{260916CB-52CB-40B3-BB07-F5A8BE9ECDD3}">
      <dgm:prSet/>
      <dgm:spPr/>
      <dgm:t>
        <a:bodyPr/>
        <a:lstStyle/>
        <a:p>
          <a:endParaRPr kumimoji="1" lang="ja-JP" altLang="en-US"/>
        </a:p>
      </dgm:t>
    </dgm:pt>
    <dgm:pt modelId="{CCF481FD-EB4F-4F29-A72A-CE75BBB72BAC}" type="sibTrans" cxnId="{260916CB-52CB-40B3-BB07-F5A8BE9ECDD3}">
      <dgm:prSet/>
      <dgm:spPr/>
      <dgm:t>
        <a:bodyPr/>
        <a:lstStyle/>
        <a:p>
          <a:endParaRPr kumimoji="1" lang="ja-JP" altLang="en-US"/>
        </a:p>
      </dgm:t>
    </dgm:pt>
    <dgm:pt modelId="{13490F33-97F4-49F1-B8BD-2A6508BFE5B8}" type="pres">
      <dgm:prSet presAssocID="{1DFC76C1-9B57-4293-A6D0-928E4569F7CC}" presName="CompostProcess" presStyleCnt="0">
        <dgm:presLayoutVars>
          <dgm:dir/>
          <dgm:resizeHandles val="exact"/>
        </dgm:presLayoutVars>
      </dgm:prSet>
      <dgm:spPr/>
    </dgm:pt>
    <dgm:pt modelId="{7D342F52-B46F-457B-898C-5B8E8E9583B4}" type="pres">
      <dgm:prSet presAssocID="{1DFC76C1-9B57-4293-A6D0-928E4569F7CC}" presName="arrow" presStyleLbl="bgShp" presStyleIdx="0" presStyleCnt="1"/>
      <dgm:spPr/>
    </dgm:pt>
    <dgm:pt modelId="{013C2E00-EC57-4078-8CB6-0691D67DA599}" type="pres">
      <dgm:prSet presAssocID="{1DFC76C1-9B57-4293-A6D0-928E4569F7CC}" presName="linearProcess" presStyleCnt="0"/>
      <dgm:spPr/>
    </dgm:pt>
    <dgm:pt modelId="{FD76AEF3-50B3-4C29-A12E-654A3B5699F8}" type="pres">
      <dgm:prSet presAssocID="{902C2774-A737-41E4-B721-EAEAFB057ADB}" presName="textNode" presStyleLbl="node1" presStyleIdx="0" presStyleCnt="4">
        <dgm:presLayoutVars>
          <dgm:bulletEnabled val="1"/>
        </dgm:presLayoutVars>
      </dgm:prSet>
      <dgm:spPr/>
    </dgm:pt>
    <dgm:pt modelId="{605A40CE-9665-4567-B67C-37B0B1B03417}" type="pres">
      <dgm:prSet presAssocID="{71D2D8F0-E4C3-4BE5-AC4E-D8D1CA759CAC}" presName="sibTrans" presStyleCnt="0"/>
      <dgm:spPr/>
    </dgm:pt>
    <dgm:pt modelId="{645C7362-63E3-403E-897E-1BC397326537}" type="pres">
      <dgm:prSet presAssocID="{0016BFBB-253F-4A6A-9E3B-344950268B3B}" presName="textNode" presStyleLbl="node1" presStyleIdx="1" presStyleCnt="4">
        <dgm:presLayoutVars>
          <dgm:bulletEnabled val="1"/>
        </dgm:presLayoutVars>
      </dgm:prSet>
      <dgm:spPr/>
    </dgm:pt>
    <dgm:pt modelId="{3E3429DB-1FF7-497A-844C-AF1889CB8035}" type="pres">
      <dgm:prSet presAssocID="{5E83465B-2E04-4447-8ADA-9C770AA86C10}" presName="sibTrans" presStyleCnt="0"/>
      <dgm:spPr/>
    </dgm:pt>
    <dgm:pt modelId="{5046C5AE-DD2D-44A6-B129-AF6D9E78A5F9}" type="pres">
      <dgm:prSet presAssocID="{AE39CB19-F058-4605-81F6-67A7D90E5159}" presName="textNode" presStyleLbl="node1" presStyleIdx="2" presStyleCnt="4">
        <dgm:presLayoutVars>
          <dgm:bulletEnabled val="1"/>
        </dgm:presLayoutVars>
      </dgm:prSet>
      <dgm:spPr/>
    </dgm:pt>
    <dgm:pt modelId="{10A8523A-047B-4B87-95B5-1FA894383F31}" type="pres">
      <dgm:prSet presAssocID="{2A616C95-19EC-4FB4-A147-5C2297ABF6BC}" presName="sibTrans" presStyleCnt="0"/>
      <dgm:spPr/>
    </dgm:pt>
    <dgm:pt modelId="{D136D80D-36F3-4F2C-A725-93D8DAB34409}" type="pres">
      <dgm:prSet presAssocID="{AF8419C8-6B84-4E13-BF81-CF1A7D7BB64B}" presName="textNode" presStyleLbl="node1" presStyleIdx="3" presStyleCnt="4">
        <dgm:presLayoutVars>
          <dgm:bulletEnabled val="1"/>
        </dgm:presLayoutVars>
      </dgm:prSet>
      <dgm:spPr/>
    </dgm:pt>
  </dgm:ptLst>
  <dgm:cxnLst>
    <dgm:cxn modelId="{F89A370C-A741-481C-A6F7-C5346D51FA27}" type="presOf" srcId="{AE39CB19-F058-4605-81F6-67A7D90E5159}" destId="{5046C5AE-DD2D-44A6-B129-AF6D9E78A5F9}" srcOrd="0" destOrd="0" presId="urn:microsoft.com/office/officeart/2005/8/layout/hProcess9"/>
    <dgm:cxn modelId="{A723881B-9EE6-4D50-8047-F3468992E0FE}" srcId="{1DFC76C1-9B57-4293-A6D0-928E4569F7CC}" destId="{0016BFBB-253F-4A6A-9E3B-344950268B3B}" srcOrd="1" destOrd="0" parTransId="{53B98E42-8252-4175-8DA1-E3E36F747BA6}" sibTransId="{5E83465B-2E04-4447-8ADA-9C770AA86C10}"/>
    <dgm:cxn modelId="{9BF2BF29-0FFF-4424-854A-34B541E256A0}" type="presOf" srcId="{902C2774-A737-41E4-B721-EAEAFB057ADB}" destId="{FD76AEF3-50B3-4C29-A12E-654A3B5699F8}" srcOrd="0" destOrd="0" presId="urn:microsoft.com/office/officeart/2005/8/layout/hProcess9"/>
    <dgm:cxn modelId="{0497882D-F201-4CDA-AB3C-DBC96860BAE7}" srcId="{1DFC76C1-9B57-4293-A6D0-928E4569F7CC}" destId="{AE39CB19-F058-4605-81F6-67A7D90E5159}" srcOrd="2" destOrd="0" parTransId="{C4F60E41-E679-495A-B483-250B3BCACE57}" sibTransId="{2A616C95-19EC-4FB4-A147-5C2297ABF6BC}"/>
    <dgm:cxn modelId="{08236384-B7EC-4B80-B19C-E54125BD785A}" type="presOf" srcId="{AF8419C8-6B84-4E13-BF81-CF1A7D7BB64B}" destId="{D136D80D-36F3-4F2C-A725-93D8DAB34409}" srcOrd="0" destOrd="0" presId="urn:microsoft.com/office/officeart/2005/8/layout/hProcess9"/>
    <dgm:cxn modelId="{03E2A7C5-6545-4B4A-92F3-3994740147E7}" srcId="{1DFC76C1-9B57-4293-A6D0-928E4569F7CC}" destId="{902C2774-A737-41E4-B721-EAEAFB057ADB}" srcOrd="0" destOrd="0" parTransId="{F243CAD0-292C-45E5-80A3-6F2A3587E171}" sibTransId="{71D2D8F0-E4C3-4BE5-AC4E-D8D1CA759CAC}"/>
    <dgm:cxn modelId="{260916CB-52CB-40B3-BB07-F5A8BE9ECDD3}" srcId="{1DFC76C1-9B57-4293-A6D0-928E4569F7CC}" destId="{AF8419C8-6B84-4E13-BF81-CF1A7D7BB64B}" srcOrd="3" destOrd="0" parTransId="{96AFC734-B132-484D-A8DA-E78F0C3F2BA7}" sibTransId="{CCF481FD-EB4F-4F29-A72A-CE75BBB72BAC}"/>
    <dgm:cxn modelId="{7E359AF3-E97F-45EF-9444-76D85CBB1F9A}" type="presOf" srcId="{0016BFBB-253F-4A6A-9E3B-344950268B3B}" destId="{645C7362-63E3-403E-897E-1BC397326537}" srcOrd="0" destOrd="0" presId="urn:microsoft.com/office/officeart/2005/8/layout/hProcess9"/>
    <dgm:cxn modelId="{13E1E4F9-5BBC-4987-A6F1-3417F62942F9}" type="presOf" srcId="{1DFC76C1-9B57-4293-A6D0-928E4569F7CC}" destId="{13490F33-97F4-49F1-B8BD-2A6508BFE5B8}" srcOrd="0" destOrd="0" presId="urn:microsoft.com/office/officeart/2005/8/layout/hProcess9"/>
    <dgm:cxn modelId="{97FD18AB-B20F-4BBB-A227-312F0BF6DED1}" type="presParOf" srcId="{13490F33-97F4-49F1-B8BD-2A6508BFE5B8}" destId="{7D342F52-B46F-457B-898C-5B8E8E9583B4}" srcOrd="0" destOrd="0" presId="urn:microsoft.com/office/officeart/2005/8/layout/hProcess9"/>
    <dgm:cxn modelId="{FFAEA97A-2C1C-4291-9745-552F176C4B17}" type="presParOf" srcId="{13490F33-97F4-49F1-B8BD-2A6508BFE5B8}" destId="{013C2E00-EC57-4078-8CB6-0691D67DA599}" srcOrd="1" destOrd="0" presId="urn:microsoft.com/office/officeart/2005/8/layout/hProcess9"/>
    <dgm:cxn modelId="{218CDA6D-0080-44C4-BF06-755CDB747148}" type="presParOf" srcId="{013C2E00-EC57-4078-8CB6-0691D67DA599}" destId="{FD76AEF3-50B3-4C29-A12E-654A3B5699F8}" srcOrd="0" destOrd="0" presId="urn:microsoft.com/office/officeart/2005/8/layout/hProcess9"/>
    <dgm:cxn modelId="{A969F3C6-673A-42C9-B91B-49C81B6A59C5}" type="presParOf" srcId="{013C2E00-EC57-4078-8CB6-0691D67DA599}" destId="{605A40CE-9665-4567-B67C-37B0B1B03417}" srcOrd="1" destOrd="0" presId="urn:microsoft.com/office/officeart/2005/8/layout/hProcess9"/>
    <dgm:cxn modelId="{23402DD1-4EAD-47EA-8DAB-93C2F97FC2BB}" type="presParOf" srcId="{013C2E00-EC57-4078-8CB6-0691D67DA599}" destId="{645C7362-63E3-403E-897E-1BC397326537}" srcOrd="2" destOrd="0" presId="urn:microsoft.com/office/officeart/2005/8/layout/hProcess9"/>
    <dgm:cxn modelId="{1354F12E-11DE-4788-B2AD-D09F49CCDAD4}" type="presParOf" srcId="{013C2E00-EC57-4078-8CB6-0691D67DA599}" destId="{3E3429DB-1FF7-497A-844C-AF1889CB8035}" srcOrd="3" destOrd="0" presId="urn:microsoft.com/office/officeart/2005/8/layout/hProcess9"/>
    <dgm:cxn modelId="{C9C82749-FAB7-42E8-A490-BECB3911B9B6}" type="presParOf" srcId="{013C2E00-EC57-4078-8CB6-0691D67DA599}" destId="{5046C5AE-DD2D-44A6-B129-AF6D9E78A5F9}" srcOrd="4" destOrd="0" presId="urn:microsoft.com/office/officeart/2005/8/layout/hProcess9"/>
    <dgm:cxn modelId="{D278A730-5DE3-422D-B1E4-C4E3E055C2C8}" type="presParOf" srcId="{013C2E00-EC57-4078-8CB6-0691D67DA599}" destId="{10A8523A-047B-4B87-95B5-1FA894383F31}" srcOrd="5" destOrd="0" presId="urn:microsoft.com/office/officeart/2005/8/layout/hProcess9"/>
    <dgm:cxn modelId="{62A5C988-998E-4BDF-BF89-516DE6DF79A5}" type="presParOf" srcId="{013C2E00-EC57-4078-8CB6-0691D67DA599}" destId="{D136D80D-36F3-4F2C-A725-93D8DAB34409}"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342F52-B46F-457B-898C-5B8E8E9583B4}">
      <dsp:nvSpPr>
        <dsp:cNvPr id="0" name=""/>
        <dsp:cNvSpPr/>
      </dsp:nvSpPr>
      <dsp:spPr>
        <a:xfrm>
          <a:off x="744543" y="0"/>
          <a:ext cx="8438158" cy="4136352"/>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D76AEF3-50B3-4C29-A12E-654A3B5699F8}">
      <dsp:nvSpPr>
        <dsp:cNvPr id="0" name=""/>
        <dsp:cNvSpPr/>
      </dsp:nvSpPr>
      <dsp:spPr>
        <a:xfrm>
          <a:off x="2120" y="1240905"/>
          <a:ext cx="2387137" cy="165454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kumimoji="1" lang="ja-JP" altLang="en-US" sz="1600" kern="1200" dirty="0"/>
            <a:t>最も効果的な</a:t>
          </a:r>
          <a:endParaRPr kumimoji="1" lang="en-US" altLang="ja-JP" sz="1600" kern="1200" dirty="0"/>
        </a:p>
        <a:p>
          <a:pPr marL="0" lvl="0" indent="0" algn="ctr" defTabSz="711200">
            <a:lnSpc>
              <a:spcPct val="90000"/>
            </a:lnSpc>
            <a:spcBef>
              <a:spcPct val="0"/>
            </a:spcBef>
            <a:spcAft>
              <a:spcPct val="35000"/>
            </a:spcAft>
            <a:buNone/>
          </a:pPr>
          <a:r>
            <a:rPr kumimoji="1" lang="ja-JP" altLang="en-US" sz="1600" kern="1200" dirty="0"/>
            <a:t>アスレチックルームの</a:t>
          </a:r>
          <a:endParaRPr kumimoji="1" lang="en-US" altLang="ja-JP" sz="1600" kern="1200" dirty="0"/>
        </a:p>
        <a:p>
          <a:pPr marL="0" lvl="0" indent="0" algn="ctr" defTabSz="711200">
            <a:lnSpc>
              <a:spcPct val="90000"/>
            </a:lnSpc>
            <a:spcBef>
              <a:spcPct val="0"/>
            </a:spcBef>
            <a:spcAft>
              <a:spcPct val="35000"/>
            </a:spcAft>
            <a:buNone/>
          </a:pPr>
          <a:r>
            <a:rPr kumimoji="1" lang="ja-JP" altLang="en-US" sz="1600" kern="1200" dirty="0"/>
            <a:t>活用方法について協議</a:t>
          </a:r>
        </a:p>
      </dsp:txBody>
      <dsp:txXfrm>
        <a:off x="82888" y="1321673"/>
        <a:ext cx="2225601" cy="1493004"/>
      </dsp:txXfrm>
    </dsp:sp>
    <dsp:sp modelId="{645C7362-63E3-403E-897E-1BC397326537}">
      <dsp:nvSpPr>
        <dsp:cNvPr id="0" name=""/>
        <dsp:cNvSpPr/>
      </dsp:nvSpPr>
      <dsp:spPr>
        <a:xfrm>
          <a:off x="2514076" y="1240905"/>
          <a:ext cx="2387137" cy="165454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kumimoji="1" lang="ja-JP" altLang="en-US" sz="1500" kern="1200" dirty="0"/>
            <a:t>勤労福祉センターの</a:t>
          </a:r>
          <a:endParaRPr kumimoji="1" lang="en-US" altLang="ja-JP" sz="1500" kern="1200" dirty="0"/>
        </a:p>
        <a:p>
          <a:pPr marL="0" lvl="0" indent="0" algn="ctr" defTabSz="666750">
            <a:lnSpc>
              <a:spcPct val="90000"/>
            </a:lnSpc>
            <a:spcBef>
              <a:spcPct val="0"/>
            </a:spcBef>
            <a:spcAft>
              <a:spcPct val="35000"/>
            </a:spcAft>
            <a:buNone/>
          </a:pPr>
          <a:r>
            <a:rPr kumimoji="1" lang="ja-JP" altLang="en-US" sz="1500" kern="1200" dirty="0"/>
            <a:t>運営について</a:t>
          </a:r>
          <a:endParaRPr kumimoji="1" lang="en-US" altLang="ja-JP" sz="1500" kern="1200" dirty="0"/>
        </a:p>
        <a:p>
          <a:pPr marL="0" lvl="0" indent="0" algn="ctr" defTabSz="666750">
            <a:lnSpc>
              <a:spcPct val="90000"/>
            </a:lnSpc>
            <a:spcBef>
              <a:spcPct val="0"/>
            </a:spcBef>
            <a:spcAft>
              <a:spcPct val="35000"/>
            </a:spcAft>
            <a:buNone/>
          </a:pPr>
          <a:r>
            <a:rPr kumimoji="1" lang="ja-JP" altLang="en-US" sz="1500" kern="1200" dirty="0"/>
            <a:t>運営検討委員会に</a:t>
          </a:r>
          <a:endParaRPr kumimoji="1" lang="en-US" altLang="ja-JP" sz="1500" kern="1200" dirty="0"/>
        </a:p>
        <a:p>
          <a:pPr marL="0" lvl="0" indent="0" algn="ctr" defTabSz="666750">
            <a:lnSpc>
              <a:spcPct val="90000"/>
            </a:lnSpc>
            <a:spcBef>
              <a:spcPct val="0"/>
            </a:spcBef>
            <a:spcAft>
              <a:spcPct val="35000"/>
            </a:spcAft>
            <a:buNone/>
          </a:pPr>
          <a:r>
            <a:rPr kumimoji="1" lang="ja-JP" altLang="en-US" sz="1500" kern="1200" dirty="0"/>
            <a:t>おける協議の結果を報告</a:t>
          </a:r>
        </a:p>
      </dsp:txBody>
      <dsp:txXfrm>
        <a:off x="2594844" y="1321673"/>
        <a:ext cx="2225601" cy="1493004"/>
      </dsp:txXfrm>
    </dsp:sp>
    <dsp:sp modelId="{5046C5AE-DD2D-44A6-B129-AF6D9E78A5F9}">
      <dsp:nvSpPr>
        <dsp:cNvPr id="0" name=""/>
        <dsp:cNvSpPr/>
      </dsp:nvSpPr>
      <dsp:spPr>
        <a:xfrm>
          <a:off x="5026031" y="1240905"/>
          <a:ext cx="2387137" cy="165454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kumimoji="1" lang="ja-JP" altLang="en-US" sz="1500" kern="1200" dirty="0"/>
            <a:t>アスレチックルームの</a:t>
          </a:r>
          <a:endParaRPr kumimoji="1" lang="en-US" altLang="ja-JP" sz="1500" kern="1200" dirty="0"/>
        </a:p>
        <a:p>
          <a:pPr marL="0" lvl="0" indent="0" algn="ctr" defTabSz="666750">
            <a:lnSpc>
              <a:spcPct val="90000"/>
            </a:lnSpc>
            <a:spcBef>
              <a:spcPct val="0"/>
            </a:spcBef>
            <a:spcAft>
              <a:spcPct val="35000"/>
            </a:spcAft>
            <a:buNone/>
          </a:pPr>
          <a:r>
            <a:rPr kumimoji="1" lang="ja-JP" altLang="en-US" sz="1500" kern="1200" dirty="0"/>
            <a:t>運営を民間業者に</a:t>
          </a:r>
          <a:endParaRPr kumimoji="1" lang="en-US" altLang="ja-JP" sz="1500" kern="1200" dirty="0"/>
        </a:p>
        <a:p>
          <a:pPr marL="0" lvl="0" indent="0" algn="ctr" defTabSz="666750">
            <a:lnSpc>
              <a:spcPct val="90000"/>
            </a:lnSpc>
            <a:spcBef>
              <a:spcPct val="0"/>
            </a:spcBef>
            <a:spcAft>
              <a:spcPct val="35000"/>
            </a:spcAft>
            <a:buNone/>
          </a:pPr>
          <a:r>
            <a:rPr kumimoji="1" lang="ja-JP" altLang="en-US" sz="1500" kern="1200" dirty="0"/>
            <a:t>委託する場合、</a:t>
          </a:r>
          <a:endParaRPr kumimoji="1" lang="en-US" altLang="ja-JP" sz="1500" kern="1200" dirty="0"/>
        </a:p>
        <a:p>
          <a:pPr marL="0" lvl="0" indent="0" algn="ctr" defTabSz="666750">
            <a:lnSpc>
              <a:spcPct val="90000"/>
            </a:lnSpc>
            <a:spcBef>
              <a:spcPct val="0"/>
            </a:spcBef>
            <a:spcAft>
              <a:spcPct val="35000"/>
            </a:spcAft>
            <a:buNone/>
          </a:pPr>
          <a:r>
            <a:rPr kumimoji="1" lang="ja-JP" altLang="en-US" sz="1500" kern="1200" dirty="0"/>
            <a:t>事業者をプロポーザル等で選定する</a:t>
          </a:r>
        </a:p>
      </dsp:txBody>
      <dsp:txXfrm>
        <a:off x="5106799" y="1321673"/>
        <a:ext cx="2225601" cy="1493004"/>
      </dsp:txXfrm>
    </dsp:sp>
    <dsp:sp modelId="{D136D80D-36F3-4F2C-A725-93D8DAB34409}">
      <dsp:nvSpPr>
        <dsp:cNvPr id="0" name=""/>
        <dsp:cNvSpPr/>
      </dsp:nvSpPr>
      <dsp:spPr>
        <a:xfrm>
          <a:off x="7537986" y="1240905"/>
          <a:ext cx="2387137" cy="165454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kumimoji="1" lang="ja-JP" altLang="en-US" sz="1500" kern="1200" dirty="0"/>
            <a:t>事業</a:t>
          </a:r>
          <a:endParaRPr kumimoji="1" lang="en-US" altLang="ja-JP" sz="1500" kern="1200" dirty="0"/>
        </a:p>
        <a:p>
          <a:pPr marL="0" lvl="0" indent="0" algn="ctr" defTabSz="666750">
            <a:lnSpc>
              <a:spcPct val="90000"/>
            </a:lnSpc>
            <a:spcBef>
              <a:spcPct val="0"/>
            </a:spcBef>
            <a:spcAft>
              <a:spcPct val="35000"/>
            </a:spcAft>
            <a:buNone/>
          </a:pPr>
          <a:r>
            <a:rPr kumimoji="1" lang="ja-JP" altLang="en-US" sz="1500" kern="1200" dirty="0"/>
            <a:t>運営スタート</a:t>
          </a:r>
        </a:p>
      </dsp:txBody>
      <dsp:txXfrm>
        <a:off x="7618754" y="1321673"/>
        <a:ext cx="2225601" cy="149300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0.02429</cdr:x>
      <cdr:y>0.02581</cdr:y>
    </cdr:from>
    <cdr:to>
      <cdr:x>0.36758</cdr:x>
      <cdr:y>0.11015</cdr:y>
    </cdr:to>
    <cdr:sp macro="" textlink="">
      <cdr:nvSpPr>
        <cdr:cNvPr id="2" name="テキスト ボックス 6">
          <a:extLst xmlns:a="http://schemas.openxmlformats.org/drawingml/2006/main">
            <a:ext uri="{FF2B5EF4-FFF2-40B4-BE49-F238E27FC236}">
              <a16:creationId xmlns:a16="http://schemas.microsoft.com/office/drawing/2014/main" id="{D9CC5617-FCD3-9DA2-0D80-0DAAD5BA3A6C}"/>
            </a:ext>
          </a:extLst>
        </cdr:cNvPr>
        <cdr:cNvSpPr txBox="1"/>
      </cdr:nvSpPr>
      <cdr:spPr>
        <a:xfrm xmlns:a="http://schemas.openxmlformats.org/drawingml/2006/main">
          <a:off x="156339" y="113016"/>
          <a:ext cx="2209381" cy="3693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kumimoji="1" lang="ja-JP" altLang="en-US" b="1" dirty="0">
              <a:latin typeface="BIZ UDPゴシック" panose="020B0400000000000000" pitchFamily="50" charset="-128"/>
              <a:ea typeface="BIZ UDPゴシック" panose="020B0400000000000000" pitchFamily="50" charset="-128"/>
            </a:rPr>
            <a:t>利用方法</a:t>
          </a:r>
        </a:p>
      </cdr:txBody>
    </cdr:sp>
  </cdr:relSizeAnchor>
</c:userShapes>
</file>

<file path=ppt/drawings/drawing2.xml><?xml version="1.0" encoding="utf-8"?>
<c:userShapes xmlns:c="http://schemas.openxmlformats.org/drawingml/2006/chart">
  <cdr:relSizeAnchor xmlns:cdr="http://schemas.openxmlformats.org/drawingml/2006/chartDrawing">
    <cdr:from>
      <cdr:x>0</cdr:x>
      <cdr:y>0.04715</cdr:y>
    </cdr:from>
    <cdr:to>
      <cdr:x>0.34455</cdr:x>
      <cdr:y>0.14028</cdr:y>
    </cdr:to>
    <cdr:sp macro="" textlink="">
      <cdr:nvSpPr>
        <cdr:cNvPr id="2" name="テキスト ボックス 7">
          <a:extLst xmlns:a="http://schemas.openxmlformats.org/drawingml/2006/main">
            <a:ext uri="{FF2B5EF4-FFF2-40B4-BE49-F238E27FC236}">
              <a16:creationId xmlns:a16="http://schemas.microsoft.com/office/drawing/2014/main" id="{107192DB-4E84-8DF8-188A-E593E49CC758}"/>
            </a:ext>
          </a:extLst>
        </cdr:cNvPr>
        <cdr:cNvSpPr txBox="1"/>
      </cdr:nvSpPr>
      <cdr:spPr>
        <a:xfrm xmlns:a="http://schemas.openxmlformats.org/drawingml/2006/main">
          <a:off x="0" y="186988"/>
          <a:ext cx="2277375" cy="3693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kumimoji="1" lang="ja-JP" altLang="en-US" b="1" dirty="0">
              <a:latin typeface="BIZ UDPゴシック" panose="020B0400000000000000" pitchFamily="50" charset="-128"/>
              <a:ea typeface="BIZ UDPゴシック" panose="020B0400000000000000" pitchFamily="50" charset="-128"/>
            </a:rPr>
            <a:t>利用目的</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7047" cy="341542"/>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9992" y="0"/>
            <a:ext cx="4307047" cy="341542"/>
          </a:xfrm>
          <a:prstGeom prst="rect">
            <a:avLst/>
          </a:prstGeom>
        </p:spPr>
        <p:txBody>
          <a:bodyPr vert="horz" lIns="91440" tIns="45720" rIns="91440" bIns="45720" rtlCol="0"/>
          <a:lstStyle>
            <a:lvl1pPr algn="r">
              <a:defRPr sz="1200"/>
            </a:lvl1pPr>
          </a:lstStyle>
          <a:p>
            <a:fld id="{095A897A-4873-48C5-8628-70DE2CE10D59}" type="datetimeFigureOut">
              <a:rPr kumimoji="1" lang="ja-JP" altLang="en-US" smtClean="0"/>
              <a:t>2025/8/6</a:t>
            </a:fld>
            <a:endParaRPr kumimoji="1" lang="ja-JP" altLang="en-US"/>
          </a:p>
        </p:txBody>
      </p:sp>
      <p:sp>
        <p:nvSpPr>
          <p:cNvPr id="4" name="スライド イメージ プレースホルダー 3"/>
          <p:cNvSpPr>
            <a:spLocks noGrp="1" noRot="1" noChangeAspect="1"/>
          </p:cNvSpPr>
          <p:nvPr>
            <p:ph type="sldImg" idx="2"/>
          </p:nvPr>
        </p:nvSpPr>
        <p:spPr>
          <a:xfrm>
            <a:off x="2927350" y="850900"/>
            <a:ext cx="4084638" cy="2297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3934" y="3275965"/>
            <a:ext cx="7951470" cy="268033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65659"/>
            <a:ext cx="4307047" cy="341541"/>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9992" y="6465659"/>
            <a:ext cx="4307047" cy="341541"/>
          </a:xfrm>
          <a:prstGeom prst="rect">
            <a:avLst/>
          </a:prstGeom>
        </p:spPr>
        <p:txBody>
          <a:bodyPr vert="horz" lIns="91440" tIns="45720" rIns="91440" bIns="45720" rtlCol="0" anchor="b"/>
          <a:lstStyle>
            <a:lvl1pPr algn="r">
              <a:defRPr sz="1200"/>
            </a:lvl1pPr>
          </a:lstStyle>
          <a:p>
            <a:fld id="{8A26BEBF-4037-4F76-B44F-CBFD7B2815E9}" type="slidenum">
              <a:rPr kumimoji="1" lang="ja-JP" altLang="en-US" smtClean="0"/>
              <a:t>‹#›</a:t>
            </a:fld>
            <a:endParaRPr kumimoji="1" lang="ja-JP" altLang="en-US"/>
          </a:p>
        </p:txBody>
      </p:sp>
    </p:spTree>
    <p:extLst>
      <p:ext uri="{BB962C8B-B14F-4D97-AF65-F5344CB8AC3E}">
        <p14:creationId xmlns:p14="http://schemas.microsoft.com/office/powerpoint/2010/main" val="346987970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A26BEBF-4037-4F76-B44F-CBFD7B2815E9}" type="slidenum">
              <a:rPr kumimoji="1" lang="ja-JP" altLang="en-US" smtClean="0"/>
              <a:t>3</a:t>
            </a:fld>
            <a:endParaRPr kumimoji="1" lang="ja-JP" altLang="en-US"/>
          </a:p>
        </p:txBody>
      </p:sp>
    </p:spTree>
    <p:extLst>
      <p:ext uri="{BB962C8B-B14F-4D97-AF65-F5344CB8AC3E}">
        <p14:creationId xmlns:p14="http://schemas.microsoft.com/office/powerpoint/2010/main" val="41549955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A26BEBF-4037-4F76-B44F-CBFD7B2815E9}" type="slidenum">
              <a:rPr kumimoji="1" lang="ja-JP" altLang="en-US" smtClean="0"/>
              <a:t>4</a:t>
            </a:fld>
            <a:endParaRPr kumimoji="1" lang="ja-JP" altLang="en-US"/>
          </a:p>
        </p:txBody>
      </p:sp>
    </p:spTree>
    <p:extLst>
      <p:ext uri="{BB962C8B-B14F-4D97-AF65-F5344CB8AC3E}">
        <p14:creationId xmlns:p14="http://schemas.microsoft.com/office/powerpoint/2010/main" val="41605386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A26BEBF-4037-4F76-B44F-CBFD7B2815E9}" type="slidenum">
              <a:rPr kumimoji="1" lang="ja-JP" altLang="en-US" smtClean="0"/>
              <a:t>6</a:t>
            </a:fld>
            <a:endParaRPr kumimoji="1" lang="ja-JP" altLang="en-US"/>
          </a:p>
        </p:txBody>
      </p:sp>
    </p:spTree>
    <p:extLst>
      <p:ext uri="{BB962C8B-B14F-4D97-AF65-F5344CB8AC3E}">
        <p14:creationId xmlns:p14="http://schemas.microsoft.com/office/powerpoint/2010/main" val="19662583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657F68D-1895-4C8B-BA4D-70112A1933DE}" type="datetime1">
              <a:rPr kumimoji="1" lang="ja-JP" altLang="en-US" smtClean="0"/>
              <a:t>2025/8/6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C74754-FF85-4FE0-B3C3-9ABEE6B1CFB8}" type="slidenum">
              <a:rPr kumimoji="1" lang="ja-JP" altLang="en-US" smtClean="0"/>
              <a:t>‹#›</a:t>
            </a:fld>
            <a:endParaRPr kumimoji="1" lang="ja-JP"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0960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73516CF-FA53-4560-891E-46DD64F423E0}" type="datetime1">
              <a:rPr kumimoji="1" lang="ja-JP" altLang="en-US" smtClean="0"/>
              <a:t>2025/8/6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C74754-FF85-4FE0-B3C3-9ABEE6B1CFB8}" type="slidenum">
              <a:rPr kumimoji="1" lang="ja-JP" altLang="en-US" smtClean="0"/>
              <a:t>‹#›</a:t>
            </a:fld>
            <a:endParaRPr kumimoji="1" lang="ja-JP" altLang="en-US"/>
          </a:p>
        </p:txBody>
      </p:sp>
    </p:spTree>
    <p:extLst>
      <p:ext uri="{BB962C8B-B14F-4D97-AF65-F5344CB8AC3E}">
        <p14:creationId xmlns:p14="http://schemas.microsoft.com/office/powerpoint/2010/main" val="892456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0CA8A55-68A4-4357-88C4-B0B2798BC723}" type="datetime1">
              <a:rPr kumimoji="1" lang="ja-JP" altLang="en-US" smtClean="0"/>
              <a:t>2025/8/6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C74754-FF85-4FE0-B3C3-9ABEE6B1CFB8}" type="slidenum">
              <a:rPr kumimoji="1" lang="ja-JP" altLang="en-US" smtClean="0"/>
              <a:t>‹#›</a:t>
            </a:fld>
            <a:endParaRPr kumimoji="1" lang="ja-JP" altLang="en-US"/>
          </a:p>
        </p:txBody>
      </p:sp>
    </p:spTree>
    <p:extLst>
      <p:ext uri="{BB962C8B-B14F-4D97-AF65-F5344CB8AC3E}">
        <p14:creationId xmlns:p14="http://schemas.microsoft.com/office/powerpoint/2010/main" val="2062664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6C9A9DB-7330-49BA-B830-32A718A12F32}" type="datetime1">
              <a:rPr kumimoji="1" lang="ja-JP" altLang="en-US" smtClean="0"/>
              <a:t>2025/8/6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C74754-FF85-4FE0-B3C3-9ABEE6B1CFB8}" type="slidenum">
              <a:rPr kumimoji="1" lang="ja-JP" altLang="en-US" smtClean="0"/>
              <a:t>‹#›</a:t>
            </a:fld>
            <a:endParaRPr kumimoji="1" lang="ja-JP" altLang="en-US"/>
          </a:p>
        </p:txBody>
      </p:sp>
    </p:spTree>
    <p:extLst>
      <p:ext uri="{BB962C8B-B14F-4D97-AF65-F5344CB8AC3E}">
        <p14:creationId xmlns:p14="http://schemas.microsoft.com/office/powerpoint/2010/main" val="2132429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4566988-A9DB-48D4-B6A7-2DCF6919EA7C}" type="datetime1">
              <a:rPr kumimoji="1" lang="ja-JP" altLang="en-US" smtClean="0"/>
              <a:t>2025/8/6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C74754-FF85-4FE0-B3C3-9ABEE6B1CFB8}" type="slidenum">
              <a:rPr kumimoji="1" lang="ja-JP" altLang="en-US" smtClean="0"/>
              <a:t>‹#›</a:t>
            </a:fld>
            <a:endParaRPr kumimoji="1" lang="ja-JP"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0508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45768DB-BA2D-4220-8A3F-99BD4F5F0D5D}" type="datetime1">
              <a:rPr kumimoji="1" lang="ja-JP" altLang="en-US" smtClean="0"/>
              <a:t>2025/8/6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FC74754-FF85-4FE0-B3C3-9ABEE6B1CFB8}" type="slidenum">
              <a:rPr kumimoji="1" lang="ja-JP" altLang="en-US" smtClean="0"/>
              <a:t>‹#›</a:t>
            </a:fld>
            <a:endParaRPr kumimoji="1" lang="ja-JP" altLang="en-US"/>
          </a:p>
        </p:txBody>
      </p:sp>
    </p:spTree>
    <p:extLst>
      <p:ext uri="{BB962C8B-B14F-4D97-AF65-F5344CB8AC3E}">
        <p14:creationId xmlns:p14="http://schemas.microsoft.com/office/powerpoint/2010/main" val="3311916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097280" y="2582335"/>
            <a:ext cx="4937760" cy="32867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217920" y="2582334"/>
            <a:ext cx="4937760" cy="32867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A98A2F7-4135-4F5F-8EAB-4D70C1CEBF46}" type="datetime1">
              <a:rPr kumimoji="1" lang="ja-JP" altLang="en-US" smtClean="0"/>
              <a:t>2025/8/6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FC74754-FF85-4FE0-B3C3-9ABEE6B1CFB8}" type="slidenum">
              <a:rPr kumimoji="1" lang="ja-JP" altLang="en-US" smtClean="0"/>
              <a:t>‹#›</a:t>
            </a:fld>
            <a:endParaRPr kumimoji="1" lang="ja-JP" altLang="en-US"/>
          </a:p>
        </p:txBody>
      </p:sp>
    </p:spTree>
    <p:extLst>
      <p:ext uri="{BB962C8B-B14F-4D97-AF65-F5344CB8AC3E}">
        <p14:creationId xmlns:p14="http://schemas.microsoft.com/office/powerpoint/2010/main" val="3655745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3BE1EFD-1CBF-4667-BA17-F1936111C705}" type="datetime1">
              <a:rPr kumimoji="1" lang="ja-JP" altLang="en-US" smtClean="0"/>
              <a:t>2025/8/6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FC74754-FF85-4FE0-B3C3-9ABEE6B1CFB8}" type="slidenum">
              <a:rPr kumimoji="1" lang="ja-JP" altLang="en-US" smtClean="0"/>
              <a:t>‹#›</a:t>
            </a:fld>
            <a:endParaRPr kumimoji="1" lang="ja-JP" altLang="en-US"/>
          </a:p>
        </p:txBody>
      </p:sp>
    </p:spTree>
    <p:extLst>
      <p:ext uri="{BB962C8B-B14F-4D97-AF65-F5344CB8AC3E}">
        <p14:creationId xmlns:p14="http://schemas.microsoft.com/office/powerpoint/2010/main" val="4273140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3DB0F35-63E8-4D47-A60C-418D76016E2B}" type="datetime1">
              <a:rPr kumimoji="1" lang="ja-JP" altLang="en-US" smtClean="0"/>
              <a:t>2025/8/6</a:t>
            </a:fld>
            <a:endParaRPr kumimoji="1" lang="ja-JP"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kumimoji="1" lang="ja-JP" altLang="en-US"/>
          </a:p>
        </p:txBody>
      </p:sp>
      <p:sp>
        <p:nvSpPr>
          <p:cNvPr id="9" name="Slide Number Placeholder 8"/>
          <p:cNvSpPr>
            <a:spLocks noGrp="1"/>
          </p:cNvSpPr>
          <p:nvPr>
            <p:ph type="sldNum" sz="quarter" idx="12"/>
          </p:nvPr>
        </p:nvSpPr>
        <p:spPr/>
        <p:txBody>
          <a:bodyPr/>
          <a:lstStyle/>
          <a:p>
            <a:fld id="{CFC74754-FF85-4FE0-B3C3-9ABEE6B1CFB8}" type="slidenum">
              <a:rPr kumimoji="1" lang="ja-JP" altLang="en-US" smtClean="0"/>
              <a:t>‹#›</a:t>
            </a:fld>
            <a:endParaRPr kumimoji="1" lang="ja-JP" altLang="en-US"/>
          </a:p>
        </p:txBody>
      </p:sp>
    </p:spTree>
    <p:extLst>
      <p:ext uri="{BB962C8B-B14F-4D97-AF65-F5344CB8AC3E}">
        <p14:creationId xmlns:p14="http://schemas.microsoft.com/office/powerpoint/2010/main" val="1341436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5B101EE2-1192-4464-8897-BB84BE51960E}" type="datetime1">
              <a:rPr kumimoji="1" lang="ja-JP" altLang="en-US" smtClean="0"/>
              <a:t>2025/8/6</a:t>
            </a:fld>
            <a:endParaRPr kumimoji="1" lang="ja-JP"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FC74754-FF85-4FE0-B3C3-9ABEE6B1CFB8}" type="slidenum">
              <a:rPr kumimoji="1" lang="ja-JP" altLang="en-US" smtClean="0"/>
              <a:t>‹#›</a:t>
            </a:fld>
            <a:endParaRPr kumimoji="1" lang="ja-JP" altLang="en-US"/>
          </a:p>
        </p:txBody>
      </p:sp>
    </p:spTree>
    <p:extLst>
      <p:ext uri="{BB962C8B-B14F-4D97-AF65-F5344CB8AC3E}">
        <p14:creationId xmlns:p14="http://schemas.microsoft.com/office/powerpoint/2010/main" val="670035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53FDE22-ADE0-47BA-8CFC-06EBB4080CF5}" type="datetime1">
              <a:rPr kumimoji="1" lang="ja-JP" altLang="en-US" smtClean="0"/>
              <a:t>2025/8/6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FC74754-FF85-4FE0-B3C3-9ABEE6B1CFB8}" type="slidenum">
              <a:rPr kumimoji="1" lang="ja-JP" altLang="en-US" smtClean="0"/>
              <a:t>‹#›</a:t>
            </a:fld>
            <a:endParaRPr kumimoji="1" lang="ja-JP" altLang="en-US"/>
          </a:p>
        </p:txBody>
      </p:sp>
    </p:spTree>
    <p:extLst>
      <p:ext uri="{BB962C8B-B14F-4D97-AF65-F5344CB8AC3E}">
        <p14:creationId xmlns:p14="http://schemas.microsoft.com/office/powerpoint/2010/main" val="4025876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5710A94-4007-4BE7-BE85-11CA045E4E5A}" type="datetime1">
              <a:rPr kumimoji="1" lang="ja-JP" altLang="en-US" smtClean="0"/>
              <a:t>2025/8/6</a:t>
            </a:fld>
            <a:endParaRPr kumimoji="1" lang="ja-JP"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FC74754-FF85-4FE0-B3C3-9ABEE6B1CFB8}" type="slidenum">
              <a:rPr kumimoji="1" lang="ja-JP" altLang="en-US" smtClean="0"/>
              <a:t>‹#›</a:t>
            </a:fld>
            <a:endParaRPr kumimoji="1" lang="ja-JP"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792004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200E96B-5598-C1CE-1A25-B8FD2AA87F47}"/>
              </a:ext>
            </a:extLst>
          </p:cNvPr>
          <p:cNvSpPr>
            <a:spLocks noGrp="1"/>
          </p:cNvSpPr>
          <p:nvPr>
            <p:ph type="ctrTitle"/>
          </p:nvPr>
        </p:nvSpPr>
        <p:spPr/>
        <p:txBody>
          <a:bodyPr>
            <a:normAutofit/>
          </a:bodyPr>
          <a:lstStyle/>
          <a:p>
            <a:r>
              <a:rPr kumimoji="1" lang="ja-JP" altLang="en-US" sz="4800" dirty="0">
                <a:latin typeface="+mj-ea"/>
              </a:rPr>
              <a:t>アスレチックルームの利活用について</a:t>
            </a:r>
          </a:p>
        </p:txBody>
      </p:sp>
      <p:sp>
        <p:nvSpPr>
          <p:cNvPr id="3" name="テキスト ボックス 2">
            <a:extLst>
              <a:ext uri="{FF2B5EF4-FFF2-40B4-BE49-F238E27FC236}">
                <a16:creationId xmlns:a16="http://schemas.microsoft.com/office/drawing/2014/main" id="{F2992D9B-CE9B-2321-52A6-D8E1432D5988}"/>
              </a:ext>
            </a:extLst>
          </p:cNvPr>
          <p:cNvSpPr txBox="1"/>
          <p:nvPr/>
        </p:nvSpPr>
        <p:spPr>
          <a:xfrm>
            <a:off x="9984510" y="528119"/>
            <a:ext cx="1524000"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2400" dirty="0"/>
              <a:t>資料１－１</a:t>
            </a:r>
          </a:p>
        </p:txBody>
      </p:sp>
      <p:sp>
        <p:nvSpPr>
          <p:cNvPr id="4" name="スライド番号プレースホルダー 3">
            <a:extLst>
              <a:ext uri="{FF2B5EF4-FFF2-40B4-BE49-F238E27FC236}">
                <a16:creationId xmlns:a16="http://schemas.microsoft.com/office/drawing/2014/main" id="{22A876C9-92FE-DB7E-1213-BB0E2F21B22F}"/>
              </a:ext>
            </a:extLst>
          </p:cNvPr>
          <p:cNvSpPr>
            <a:spLocks noGrp="1"/>
          </p:cNvSpPr>
          <p:nvPr>
            <p:ph type="sldNum" sz="quarter" idx="12"/>
          </p:nvPr>
        </p:nvSpPr>
        <p:spPr/>
        <p:txBody>
          <a:bodyPr/>
          <a:lstStyle/>
          <a:p>
            <a:fld id="{CFC74754-FF85-4FE0-B3C3-9ABEE6B1CFB8}" type="slidenum">
              <a:rPr kumimoji="1" lang="ja-JP" altLang="en-US" sz="2000" smtClean="0"/>
              <a:t>1</a:t>
            </a:fld>
            <a:endParaRPr kumimoji="1" lang="ja-JP" altLang="en-US" sz="2000" dirty="0"/>
          </a:p>
        </p:txBody>
      </p:sp>
    </p:spTree>
    <p:extLst>
      <p:ext uri="{BB962C8B-B14F-4D97-AF65-F5344CB8AC3E}">
        <p14:creationId xmlns:p14="http://schemas.microsoft.com/office/powerpoint/2010/main" val="26849108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CF50BD3-F227-7935-EA2E-1A6D7CAF0E7A}"/>
              </a:ext>
            </a:extLst>
          </p:cNvPr>
          <p:cNvSpPr>
            <a:spLocks noGrp="1"/>
          </p:cNvSpPr>
          <p:nvPr>
            <p:ph type="title"/>
          </p:nvPr>
        </p:nvSpPr>
        <p:spPr/>
        <p:txBody>
          <a:bodyPr>
            <a:normAutofit/>
          </a:bodyPr>
          <a:lstStyle/>
          <a:p>
            <a:r>
              <a:rPr lang="ja-JP" altLang="ja-JP" sz="2800" kern="100" dirty="0">
                <a:effectLst/>
                <a:latin typeface="游明朝" panose="02020400000000000000" pitchFamily="18" charset="-128"/>
                <a:ea typeface="BIZ UDPゴシック" panose="020B0400000000000000" pitchFamily="50" charset="-128"/>
                <a:cs typeface="Times New Roman" panose="02020603050405020304" pitchFamily="18" charset="0"/>
              </a:rPr>
              <a:t>３　行政財産使用料に関する検討について</a:t>
            </a:r>
            <a:endParaRPr kumimoji="1" lang="ja-JP" altLang="en-US" sz="2800" dirty="0"/>
          </a:p>
        </p:txBody>
      </p:sp>
      <p:sp>
        <p:nvSpPr>
          <p:cNvPr id="5" name="正方形/長方形 4">
            <a:extLst>
              <a:ext uri="{FF2B5EF4-FFF2-40B4-BE49-F238E27FC236}">
                <a16:creationId xmlns:a16="http://schemas.microsoft.com/office/drawing/2014/main" id="{8C384A66-207D-33D2-5019-6C4605A84A10}"/>
              </a:ext>
            </a:extLst>
          </p:cNvPr>
          <p:cNvSpPr/>
          <p:nvPr/>
        </p:nvSpPr>
        <p:spPr>
          <a:xfrm>
            <a:off x="1293091" y="2189248"/>
            <a:ext cx="1819563" cy="165330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市民等の</a:t>
            </a:r>
            <a:endParaRPr kumimoji="1" lang="en-US" altLang="ja-JP" dirty="0"/>
          </a:p>
          <a:p>
            <a:pPr algn="ctr"/>
            <a:r>
              <a:rPr kumimoji="1" lang="ja-JP" altLang="en-US" dirty="0"/>
              <a:t>健康増進のためトレーニングジム</a:t>
            </a:r>
          </a:p>
        </p:txBody>
      </p:sp>
      <p:sp>
        <p:nvSpPr>
          <p:cNvPr id="6" name="矢印: 右 5">
            <a:extLst>
              <a:ext uri="{FF2B5EF4-FFF2-40B4-BE49-F238E27FC236}">
                <a16:creationId xmlns:a16="http://schemas.microsoft.com/office/drawing/2014/main" id="{231C1819-EB3C-4164-96B3-51F18E70C7BA}"/>
              </a:ext>
            </a:extLst>
          </p:cNvPr>
          <p:cNvSpPr/>
          <p:nvPr/>
        </p:nvSpPr>
        <p:spPr>
          <a:xfrm>
            <a:off x="3244502" y="2840181"/>
            <a:ext cx="1219200" cy="498764"/>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062E20C1-21A0-6AFF-4772-0589A5B4C72E}"/>
              </a:ext>
            </a:extLst>
          </p:cNvPr>
          <p:cNvSpPr/>
          <p:nvPr/>
        </p:nvSpPr>
        <p:spPr>
          <a:xfrm>
            <a:off x="4595550" y="2592415"/>
            <a:ext cx="6560130" cy="104370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ja-JP" sz="2000" b="1" dirty="0">
                <a:effectLst/>
                <a:ea typeface="BIZ UDPゴシック" panose="020B0400000000000000" pitchFamily="50" charset="-128"/>
                <a:cs typeface="Times New Roman" panose="02020603050405020304" pitchFamily="18" charset="0"/>
              </a:rPr>
              <a:t>公用も若しくは公共用又は公共的活動の用に供するため</a:t>
            </a:r>
            <a:endParaRPr kumimoji="1" lang="ja-JP" altLang="en-US" sz="2000" b="1" dirty="0"/>
          </a:p>
        </p:txBody>
      </p:sp>
      <p:sp>
        <p:nvSpPr>
          <p:cNvPr id="9" name="矢印: 下 8">
            <a:extLst>
              <a:ext uri="{FF2B5EF4-FFF2-40B4-BE49-F238E27FC236}">
                <a16:creationId xmlns:a16="http://schemas.microsoft.com/office/drawing/2014/main" id="{07155E00-7131-FA96-5B81-328F32E82E0C}"/>
              </a:ext>
            </a:extLst>
          </p:cNvPr>
          <p:cNvSpPr/>
          <p:nvPr/>
        </p:nvSpPr>
        <p:spPr>
          <a:xfrm>
            <a:off x="4581235" y="3896821"/>
            <a:ext cx="535710" cy="544946"/>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矢印: 下 9">
            <a:extLst>
              <a:ext uri="{FF2B5EF4-FFF2-40B4-BE49-F238E27FC236}">
                <a16:creationId xmlns:a16="http://schemas.microsoft.com/office/drawing/2014/main" id="{B3D30934-CAC1-B4AB-AD63-C978B572B2B6}"/>
              </a:ext>
            </a:extLst>
          </p:cNvPr>
          <p:cNvSpPr/>
          <p:nvPr/>
        </p:nvSpPr>
        <p:spPr>
          <a:xfrm>
            <a:off x="9647380" y="3896821"/>
            <a:ext cx="535710" cy="544946"/>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3521D652-4833-1CAC-AFAA-404C32E5F7DB}"/>
              </a:ext>
            </a:extLst>
          </p:cNvPr>
          <p:cNvSpPr/>
          <p:nvPr/>
        </p:nvSpPr>
        <p:spPr>
          <a:xfrm>
            <a:off x="3348180" y="4491181"/>
            <a:ext cx="3001820" cy="154339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使用を許可することができる</a:t>
            </a:r>
            <a:r>
              <a:rPr kumimoji="1" lang="ja-JP" altLang="en-US" sz="1600" dirty="0"/>
              <a:t>（和光市財産規則第</a:t>
            </a:r>
            <a:r>
              <a:rPr kumimoji="1" lang="en-US" altLang="ja-JP" sz="1600" dirty="0"/>
              <a:t>16</a:t>
            </a:r>
            <a:r>
              <a:rPr kumimoji="1" lang="ja-JP" altLang="en-US" sz="1600" dirty="0"/>
              <a:t>条）</a:t>
            </a:r>
            <a:endParaRPr kumimoji="1" lang="en-US" altLang="ja-JP" dirty="0"/>
          </a:p>
        </p:txBody>
      </p:sp>
      <p:sp>
        <p:nvSpPr>
          <p:cNvPr id="12" name="正方形/長方形 11">
            <a:extLst>
              <a:ext uri="{FF2B5EF4-FFF2-40B4-BE49-F238E27FC236}">
                <a16:creationId xmlns:a16="http://schemas.microsoft.com/office/drawing/2014/main" id="{FFF2B416-0715-D884-92BB-AF2CC163AA76}"/>
              </a:ext>
            </a:extLst>
          </p:cNvPr>
          <p:cNvSpPr/>
          <p:nvPr/>
        </p:nvSpPr>
        <p:spPr>
          <a:xfrm>
            <a:off x="8414325" y="4491180"/>
            <a:ext cx="3001820" cy="1543397"/>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使用料を</a:t>
            </a:r>
            <a:endParaRPr kumimoji="1" lang="en-US" altLang="ja-JP" dirty="0"/>
          </a:p>
          <a:p>
            <a:pPr algn="ctr"/>
            <a:r>
              <a:rPr kumimoji="1" lang="ja-JP" altLang="en-US" dirty="0"/>
              <a:t>減額・免除することができる</a:t>
            </a:r>
            <a:r>
              <a:rPr kumimoji="1" lang="ja-JP" altLang="en-US" sz="1400" dirty="0"/>
              <a:t>（行政財産の使用料に関する条例）</a:t>
            </a:r>
            <a:endParaRPr kumimoji="1" lang="en-US" altLang="ja-JP" dirty="0"/>
          </a:p>
        </p:txBody>
      </p:sp>
      <p:sp>
        <p:nvSpPr>
          <p:cNvPr id="3" name="スライド番号プレースホルダー 2">
            <a:extLst>
              <a:ext uri="{FF2B5EF4-FFF2-40B4-BE49-F238E27FC236}">
                <a16:creationId xmlns:a16="http://schemas.microsoft.com/office/drawing/2014/main" id="{10FDFDE3-B4E3-3473-2CBA-AC72FAE48D94}"/>
              </a:ext>
            </a:extLst>
          </p:cNvPr>
          <p:cNvSpPr>
            <a:spLocks noGrp="1"/>
          </p:cNvSpPr>
          <p:nvPr>
            <p:ph type="sldNum" sz="quarter" idx="12"/>
          </p:nvPr>
        </p:nvSpPr>
        <p:spPr/>
        <p:txBody>
          <a:bodyPr/>
          <a:lstStyle/>
          <a:p>
            <a:fld id="{CFC74754-FF85-4FE0-B3C3-9ABEE6B1CFB8}" type="slidenum">
              <a:rPr kumimoji="1" lang="ja-JP" altLang="en-US" sz="2000" smtClean="0"/>
              <a:t>10</a:t>
            </a:fld>
            <a:endParaRPr kumimoji="1" lang="ja-JP" altLang="en-US" dirty="0"/>
          </a:p>
        </p:txBody>
      </p:sp>
    </p:spTree>
    <p:extLst>
      <p:ext uri="{BB962C8B-B14F-4D97-AF65-F5344CB8AC3E}">
        <p14:creationId xmlns:p14="http://schemas.microsoft.com/office/powerpoint/2010/main" val="10827571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93205A-5518-6DE8-A4C9-48AE0C7128E2}"/>
              </a:ext>
            </a:extLst>
          </p:cNvPr>
          <p:cNvSpPr>
            <a:spLocks noGrp="1"/>
          </p:cNvSpPr>
          <p:nvPr>
            <p:ph type="title"/>
          </p:nvPr>
        </p:nvSpPr>
        <p:spPr/>
        <p:txBody>
          <a:bodyPr/>
          <a:lstStyle/>
          <a:p>
            <a:r>
              <a:rPr lang="ja-JP" altLang="ja-JP" sz="1800" kern="100" dirty="0">
                <a:effectLst/>
                <a:latin typeface="游明朝" panose="02020400000000000000" pitchFamily="18" charset="-128"/>
                <a:ea typeface="BIZ UDPゴシック" panose="020B0400000000000000" pitchFamily="50" charset="-128"/>
                <a:cs typeface="Times New Roman" panose="02020603050405020304" pitchFamily="18" charset="0"/>
              </a:rPr>
              <a:t>４　アスレチックルーム活用に係る今後のスケジュールについて</a:t>
            </a:r>
            <a:endParaRPr kumimoji="1" lang="ja-JP" altLang="en-US" dirty="0"/>
          </a:p>
        </p:txBody>
      </p:sp>
      <p:graphicFrame>
        <p:nvGraphicFramePr>
          <p:cNvPr id="5" name="図表 4">
            <a:extLst>
              <a:ext uri="{FF2B5EF4-FFF2-40B4-BE49-F238E27FC236}">
                <a16:creationId xmlns:a16="http://schemas.microsoft.com/office/drawing/2014/main" id="{923E9F56-A28B-9C8E-5C60-10C2D81CFB44}"/>
              </a:ext>
            </a:extLst>
          </p:cNvPr>
          <p:cNvGraphicFramePr/>
          <p:nvPr>
            <p:extLst>
              <p:ext uri="{D42A27DB-BD31-4B8C-83A1-F6EECF244321}">
                <p14:modId xmlns:p14="http://schemas.microsoft.com/office/powerpoint/2010/main" val="1408651336"/>
              </p:ext>
            </p:extLst>
          </p:nvPr>
        </p:nvGraphicFramePr>
        <p:xfrm>
          <a:off x="1228434" y="1737360"/>
          <a:ext cx="9927245" cy="41363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四角形: 角を丸くする 7">
            <a:extLst>
              <a:ext uri="{FF2B5EF4-FFF2-40B4-BE49-F238E27FC236}">
                <a16:creationId xmlns:a16="http://schemas.microsoft.com/office/drawing/2014/main" id="{B115965E-1FAF-47C2-27B4-66F09EC1ACC6}"/>
              </a:ext>
            </a:extLst>
          </p:cNvPr>
          <p:cNvSpPr/>
          <p:nvPr/>
        </p:nvSpPr>
        <p:spPr>
          <a:xfrm>
            <a:off x="1302327" y="2724727"/>
            <a:ext cx="1514764" cy="406400"/>
          </a:xfrm>
          <a:prstGeom prst="roundRect">
            <a:avLst/>
          </a:prstGeom>
          <a:ln>
            <a:noFill/>
          </a:ln>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kumimoji="1" lang="ja-JP" altLang="en-US" dirty="0"/>
              <a:t>令和</a:t>
            </a:r>
            <a:r>
              <a:rPr kumimoji="1" lang="en-US" altLang="ja-JP" dirty="0"/>
              <a:t>7</a:t>
            </a:r>
            <a:r>
              <a:rPr kumimoji="1" lang="ja-JP" altLang="en-US" dirty="0"/>
              <a:t>年</a:t>
            </a:r>
            <a:r>
              <a:rPr kumimoji="1" lang="en-US" altLang="ja-JP" dirty="0"/>
              <a:t>8</a:t>
            </a:r>
            <a:r>
              <a:rPr kumimoji="1" lang="ja-JP" altLang="en-US" dirty="0"/>
              <a:t>月</a:t>
            </a:r>
          </a:p>
        </p:txBody>
      </p:sp>
      <p:sp>
        <p:nvSpPr>
          <p:cNvPr id="9" name="四角形: 角を丸くする 8">
            <a:extLst>
              <a:ext uri="{FF2B5EF4-FFF2-40B4-BE49-F238E27FC236}">
                <a16:creationId xmlns:a16="http://schemas.microsoft.com/office/drawing/2014/main" id="{FB56F1E5-674B-B54D-51D1-BC8BD60F902C}"/>
              </a:ext>
            </a:extLst>
          </p:cNvPr>
          <p:cNvSpPr/>
          <p:nvPr/>
        </p:nvSpPr>
        <p:spPr>
          <a:xfrm>
            <a:off x="3837709" y="2724727"/>
            <a:ext cx="1514764" cy="406400"/>
          </a:xfrm>
          <a:prstGeom prst="roundRect">
            <a:avLst/>
          </a:prstGeom>
          <a:ln>
            <a:noFill/>
          </a:ln>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kumimoji="1" lang="ja-JP" altLang="en-US" dirty="0"/>
              <a:t>令和</a:t>
            </a:r>
            <a:r>
              <a:rPr kumimoji="1" lang="en-US" altLang="ja-JP" dirty="0"/>
              <a:t>8</a:t>
            </a:r>
            <a:r>
              <a:rPr kumimoji="1" lang="ja-JP" altLang="en-US" dirty="0"/>
              <a:t>年</a:t>
            </a:r>
            <a:r>
              <a:rPr kumimoji="1" lang="en-US" altLang="ja-JP" dirty="0"/>
              <a:t>3</a:t>
            </a:r>
            <a:r>
              <a:rPr kumimoji="1" lang="ja-JP" altLang="en-US" dirty="0"/>
              <a:t>月</a:t>
            </a:r>
          </a:p>
        </p:txBody>
      </p:sp>
      <p:sp>
        <p:nvSpPr>
          <p:cNvPr id="10" name="四角形: 角を丸くする 9">
            <a:extLst>
              <a:ext uri="{FF2B5EF4-FFF2-40B4-BE49-F238E27FC236}">
                <a16:creationId xmlns:a16="http://schemas.microsoft.com/office/drawing/2014/main" id="{B9531EC1-34B8-E443-D1BD-2D8BF03AF3A3}"/>
              </a:ext>
            </a:extLst>
          </p:cNvPr>
          <p:cNvSpPr/>
          <p:nvPr/>
        </p:nvSpPr>
        <p:spPr>
          <a:xfrm>
            <a:off x="6373091" y="2724727"/>
            <a:ext cx="1514764" cy="406400"/>
          </a:xfrm>
          <a:prstGeom prst="roundRect">
            <a:avLst/>
          </a:prstGeom>
          <a:ln>
            <a:noFill/>
          </a:ln>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kumimoji="1" lang="ja-JP" altLang="en-US" dirty="0"/>
              <a:t>令和</a:t>
            </a:r>
            <a:r>
              <a:rPr kumimoji="1" lang="en-US" altLang="ja-JP" dirty="0"/>
              <a:t>8</a:t>
            </a:r>
            <a:r>
              <a:rPr kumimoji="1" lang="ja-JP" altLang="en-US" dirty="0"/>
              <a:t>年度</a:t>
            </a:r>
          </a:p>
        </p:txBody>
      </p:sp>
      <p:sp>
        <p:nvSpPr>
          <p:cNvPr id="11" name="四角形: 角を丸くする 10">
            <a:extLst>
              <a:ext uri="{FF2B5EF4-FFF2-40B4-BE49-F238E27FC236}">
                <a16:creationId xmlns:a16="http://schemas.microsoft.com/office/drawing/2014/main" id="{87A088D3-432D-B68E-CF84-CBDDE9F0790D}"/>
              </a:ext>
            </a:extLst>
          </p:cNvPr>
          <p:cNvSpPr/>
          <p:nvPr/>
        </p:nvSpPr>
        <p:spPr>
          <a:xfrm>
            <a:off x="8883534" y="2724727"/>
            <a:ext cx="1514764" cy="406400"/>
          </a:xfrm>
          <a:prstGeom prst="roundRect">
            <a:avLst/>
          </a:prstGeom>
          <a:ln>
            <a:noFill/>
          </a:ln>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kumimoji="1" lang="ja-JP" altLang="en-US" dirty="0"/>
              <a:t>令和</a:t>
            </a:r>
            <a:r>
              <a:rPr kumimoji="1" lang="en-US" altLang="ja-JP" dirty="0"/>
              <a:t>9</a:t>
            </a:r>
            <a:r>
              <a:rPr kumimoji="1" lang="ja-JP" altLang="en-US" dirty="0"/>
              <a:t>年度</a:t>
            </a:r>
          </a:p>
        </p:txBody>
      </p:sp>
      <p:sp>
        <p:nvSpPr>
          <p:cNvPr id="3" name="スライド番号プレースホルダー 2">
            <a:extLst>
              <a:ext uri="{FF2B5EF4-FFF2-40B4-BE49-F238E27FC236}">
                <a16:creationId xmlns:a16="http://schemas.microsoft.com/office/drawing/2014/main" id="{DBB967E9-1F1D-10BB-62B6-4F943D3B2CC8}"/>
              </a:ext>
            </a:extLst>
          </p:cNvPr>
          <p:cNvSpPr>
            <a:spLocks noGrp="1"/>
          </p:cNvSpPr>
          <p:nvPr>
            <p:ph type="sldNum" sz="quarter" idx="12"/>
          </p:nvPr>
        </p:nvSpPr>
        <p:spPr/>
        <p:txBody>
          <a:bodyPr/>
          <a:lstStyle/>
          <a:p>
            <a:fld id="{CFC74754-FF85-4FE0-B3C3-9ABEE6B1CFB8}" type="slidenum">
              <a:rPr kumimoji="1" lang="ja-JP" altLang="en-US" sz="2000" smtClean="0"/>
              <a:t>11</a:t>
            </a:fld>
            <a:endParaRPr kumimoji="1" lang="ja-JP" altLang="en-US" sz="2000" dirty="0"/>
          </a:p>
        </p:txBody>
      </p:sp>
    </p:spTree>
    <p:extLst>
      <p:ext uri="{BB962C8B-B14F-4D97-AF65-F5344CB8AC3E}">
        <p14:creationId xmlns:p14="http://schemas.microsoft.com/office/powerpoint/2010/main" val="354339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4709B775-5D33-1007-1D4D-6252E7307DC4}"/>
              </a:ext>
            </a:extLst>
          </p:cNvPr>
          <p:cNvSpPr>
            <a:spLocks noGrp="1"/>
          </p:cNvSpPr>
          <p:nvPr>
            <p:ph type="sldNum" sz="quarter" idx="12"/>
          </p:nvPr>
        </p:nvSpPr>
        <p:spPr/>
        <p:txBody>
          <a:bodyPr/>
          <a:lstStyle/>
          <a:p>
            <a:fld id="{CFC74754-FF85-4FE0-B3C3-9ABEE6B1CFB8}" type="slidenum">
              <a:rPr kumimoji="1" lang="ja-JP" altLang="en-US" sz="2000" smtClean="0"/>
              <a:t>2</a:t>
            </a:fld>
            <a:endParaRPr kumimoji="1" lang="ja-JP" altLang="en-US" dirty="0"/>
          </a:p>
        </p:txBody>
      </p:sp>
      <p:sp>
        <p:nvSpPr>
          <p:cNvPr id="5" name="タイトル 1">
            <a:extLst>
              <a:ext uri="{FF2B5EF4-FFF2-40B4-BE49-F238E27FC236}">
                <a16:creationId xmlns:a16="http://schemas.microsoft.com/office/drawing/2014/main" id="{D5E7A97E-423F-FA8F-2A63-3254A9439CAC}"/>
              </a:ext>
            </a:extLst>
          </p:cNvPr>
          <p:cNvSpPr>
            <a:spLocks noGrp="1"/>
          </p:cNvSpPr>
          <p:nvPr>
            <p:ph type="title"/>
          </p:nvPr>
        </p:nvSpPr>
        <p:spPr>
          <a:xfrm>
            <a:off x="1096963" y="287338"/>
            <a:ext cx="10058400" cy="1449387"/>
          </a:xfrm>
        </p:spPr>
        <p:txBody>
          <a:bodyPr>
            <a:normAutofit/>
          </a:bodyPr>
          <a:lstStyle/>
          <a:p>
            <a:r>
              <a:rPr lang="ja-JP" altLang="en-US" sz="2800" b="1" dirty="0">
                <a:latin typeface="BIZ UDPゴシック" panose="020B0400000000000000" pitchFamily="50" charset="-128"/>
                <a:ea typeface="BIZ UDPゴシック" panose="020B0400000000000000" pitchFamily="50" charset="-128"/>
              </a:rPr>
              <a:t>０　現在のアスレチックルーム利用状況</a:t>
            </a:r>
            <a:endParaRPr kumimoji="1" lang="ja-JP" altLang="en-US" sz="2800" b="1" dirty="0">
              <a:latin typeface="BIZ UDPゴシック" panose="020B0400000000000000" pitchFamily="50" charset="-128"/>
              <a:ea typeface="BIZ UDPゴシック" panose="020B0400000000000000" pitchFamily="50" charset="-128"/>
            </a:endParaRPr>
          </a:p>
        </p:txBody>
      </p:sp>
      <p:sp>
        <p:nvSpPr>
          <p:cNvPr id="15" name="テキスト ボックス 14">
            <a:extLst>
              <a:ext uri="{FF2B5EF4-FFF2-40B4-BE49-F238E27FC236}">
                <a16:creationId xmlns:a16="http://schemas.microsoft.com/office/drawing/2014/main" id="{53065A7C-77D0-78ED-73BE-A19BA46A3966}"/>
              </a:ext>
            </a:extLst>
          </p:cNvPr>
          <p:cNvSpPr txBox="1"/>
          <p:nvPr/>
        </p:nvSpPr>
        <p:spPr>
          <a:xfrm>
            <a:off x="1096963" y="1850735"/>
            <a:ext cx="1348509" cy="369332"/>
          </a:xfrm>
          <a:prstGeom prst="rect">
            <a:avLst/>
          </a:prstGeom>
          <a:noFill/>
        </p:spPr>
        <p:txBody>
          <a:bodyPr wrap="square" rtlCol="0">
            <a:spAutoFit/>
          </a:bodyPr>
          <a:lstStyle/>
          <a:p>
            <a:r>
              <a:rPr kumimoji="1" lang="ja-JP" altLang="en-US" dirty="0"/>
              <a:t>令和６年度</a:t>
            </a:r>
          </a:p>
        </p:txBody>
      </p:sp>
      <p:sp>
        <p:nvSpPr>
          <p:cNvPr id="16" name="テキスト ボックス 15">
            <a:extLst>
              <a:ext uri="{FF2B5EF4-FFF2-40B4-BE49-F238E27FC236}">
                <a16:creationId xmlns:a16="http://schemas.microsoft.com/office/drawing/2014/main" id="{EB641FB0-4AD5-5110-DE7C-7F5E168D7C84}"/>
              </a:ext>
            </a:extLst>
          </p:cNvPr>
          <p:cNvSpPr txBox="1"/>
          <p:nvPr/>
        </p:nvSpPr>
        <p:spPr>
          <a:xfrm>
            <a:off x="6456365" y="1854075"/>
            <a:ext cx="1348509" cy="369332"/>
          </a:xfrm>
          <a:prstGeom prst="rect">
            <a:avLst/>
          </a:prstGeom>
          <a:noFill/>
        </p:spPr>
        <p:txBody>
          <a:bodyPr wrap="square" rtlCol="0">
            <a:spAutoFit/>
          </a:bodyPr>
          <a:lstStyle/>
          <a:p>
            <a:r>
              <a:rPr kumimoji="1" lang="ja-JP" altLang="en-US" dirty="0"/>
              <a:t>令和７年度</a:t>
            </a:r>
          </a:p>
        </p:txBody>
      </p:sp>
      <p:pic>
        <p:nvPicPr>
          <p:cNvPr id="3" name="図 2">
            <a:extLst>
              <a:ext uri="{FF2B5EF4-FFF2-40B4-BE49-F238E27FC236}">
                <a16:creationId xmlns:a16="http://schemas.microsoft.com/office/drawing/2014/main" id="{FB33F31F-CD06-741C-095B-E32F51F6DC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21455" y="1850735"/>
            <a:ext cx="3373582" cy="4389159"/>
          </a:xfrm>
          <a:prstGeom prst="rect">
            <a:avLst/>
          </a:prstGeom>
          <a:noFill/>
          <a:extLst>
            <a:ext uri="{909E8E84-426E-40DD-AFC4-6F175D3DCCD1}">
              <a14:hiddenFill xmlns:a14="http://schemas.microsoft.com/office/drawing/2010/main">
                <a:solidFill>
                  <a:srgbClr val="FFFFFF"/>
                </a:solidFill>
              </a14:hiddenFill>
            </a:ext>
          </a:extLst>
        </p:spPr>
      </p:pic>
      <p:pic>
        <p:nvPicPr>
          <p:cNvPr id="7" name="図 6">
            <a:extLst>
              <a:ext uri="{FF2B5EF4-FFF2-40B4-BE49-F238E27FC236}">
                <a16:creationId xmlns:a16="http://schemas.microsoft.com/office/drawing/2014/main" id="{50E02A81-B434-FA69-6778-17497E2F99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45472" y="1850736"/>
            <a:ext cx="3373582" cy="43891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1804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51A519F-52C8-F0EC-598D-9B3E8B43CBB4}"/>
              </a:ext>
            </a:extLst>
          </p:cNvPr>
          <p:cNvSpPr>
            <a:spLocks noGrp="1"/>
          </p:cNvSpPr>
          <p:nvPr>
            <p:ph type="title"/>
          </p:nvPr>
        </p:nvSpPr>
        <p:spPr/>
        <p:txBody>
          <a:bodyPr>
            <a:normAutofit/>
          </a:bodyPr>
          <a:lstStyle/>
          <a:p>
            <a:r>
              <a:rPr kumimoji="1" lang="ja-JP" altLang="en-US" sz="2800" b="1" dirty="0">
                <a:latin typeface="BIZ UDPゴシック" panose="020B0400000000000000" pitchFamily="50" charset="-128"/>
                <a:ea typeface="BIZ UDPゴシック" panose="020B0400000000000000" pitchFamily="50" charset="-128"/>
              </a:rPr>
              <a:t>曜日・時間ごとのアスレチックルーム利用状況</a:t>
            </a:r>
          </a:p>
        </p:txBody>
      </p:sp>
      <p:sp>
        <p:nvSpPr>
          <p:cNvPr id="4" name="スライド番号プレースホルダー 3">
            <a:extLst>
              <a:ext uri="{FF2B5EF4-FFF2-40B4-BE49-F238E27FC236}">
                <a16:creationId xmlns:a16="http://schemas.microsoft.com/office/drawing/2014/main" id="{E6466E5F-BE27-013A-1770-2A3C980AA75D}"/>
              </a:ext>
            </a:extLst>
          </p:cNvPr>
          <p:cNvSpPr>
            <a:spLocks noGrp="1"/>
          </p:cNvSpPr>
          <p:nvPr>
            <p:ph type="sldNum" sz="quarter" idx="12"/>
          </p:nvPr>
        </p:nvSpPr>
        <p:spPr/>
        <p:txBody>
          <a:bodyPr/>
          <a:lstStyle/>
          <a:p>
            <a:fld id="{CFC74754-FF85-4FE0-B3C3-9ABEE6B1CFB8}" type="slidenum">
              <a:rPr kumimoji="1" lang="ja-JP" altLang="en-US" sz="2000" smtClean="0"/>
              <a:t>3</a:t>
            </a:fld>
            <a:endParaRPr kumimoji="1" lang="ja-JP" altLang="en-US" sz="2000" dirty="0"/>
          </a:p>
        </p:txBody>
      </p:sp>
      <p:graphicFrame>
        <p:nvGraphicFramePr>
          <p:cNvPr id="7" name="コンテンツ プレースホルダー 6">
            <a:extLst>
              <a:ext uri="{FF2B5EF4-FFF2-40B4-BE49-F238E27FC236}">
                <a16:creationId xmlns:a16="http://schemas.microsoft.com/office/drawing/2014/main" id="{96B95715-8B3F-B2FF-679F-9A97DE5D6B2F}"/>
              </a:ext>
            </a:extLst>
          </p:cNvPr>
          <p:cNvGraphicFramePr>
            <a:graphicFrameLocks noGrp="1"/>
          </p:cNvGraphicFramePr>
          <p:nvPr>
            <p:ph idx="1"/>
            <p:extLst>
              <p:ext uri="{D42A27DB-BD31-4B8C-83A1-F6EECF244321}">
                <p14:modId xmlns:p14="http://schemas.microsoft.com/office/powerpoint/2010/main" val="2312895987"/>
              </p:ext>
            </p:extLst>
          </p:nvPr>
        </p:nvGraphicFramePr>
        <p:xfrm>
          <a:off x="1096963" y="1846263"/>
          <a:ext cx="10058400" cy="40227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35920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472A7B-D73B-B6FB-EC77-E0BEB0AACA1B}"/>
              </a:ext>
            </a:extLst>
          </p:cNvPr>
          <p:cNvSpPr>
            <a:spLocks noGrp="1"/>
          </p:cNvSpPr>
          <p:nvPr>
            <p:ph type="title"/>
          </p:nvPr>
        </p:nvSpPr>
        <p:spPr/>
        <p:txBody>
          <a:bodyPr>
            <a:normAutofit/>
          </a:bodyPr>
          <a:lstStyle/>
          <a:p>
            <a:r>
              <a:rPr lang="ja-JP" altLang="ja-JP" sz="2800" b="1" kern="100" dirty="0">
                <a:effectLst/>
                <a:latin typeface="游明朝" panose="02020400000000000000" pitchFamily="18" charset="-128"/>
                <a:ea typeface="BIZ UDPゴシック" panose="020B0400000000000000" pitchFamily="50" charset="-128"/>
                <a:cs typeface="Times New Roman" panose="02020603050405020304" pitchFamily="18" charset="0"/>
              </a:rPr>
              <a:t>１</a:t>
            </a:r>
            <a:r>
              <a:rPr lang="ja-JP" altLang="en-US" sz="2800" b="1" kern="100" dirty="0">
                <a:effectLst/>
                <a:latin typeface="游明朝" panose="02020400000000000000" pitchFamily="18" charset="-128"/>
                <a:ea typeface="BIZ UDPゴシック" panose="020B0400000000000000" pitchFamily="50" charset="-128"/>
                <a:cs typeface="Times New Roman" panose="02020603050405020304" pitchFamily="18" charset="0"/>
              </a:rPr>
              <a:t>　</a:t>
            </a:r>
            <a:r>
              <a:rPr lang="ja-JP" altLang="ja-JP" sz="2800" b="1" kern="100" dirty="0">
                <a:effectLst/>
                <a:latin typeface="游明朝" panose="02020400000000000000" pitchFamily="18" charset="-128"/>
                <a:ea typeface="BIZ UDPゴシック" panose="020B0400000000000000" pitchFamily="50" charset="-128"/>
                <a:cs typeface="Times New Roman" panose="02020603050405020304" pitchFamily="18" charset="0"/>
              </a:rPr>
              <a:t>アンケートから見えた、アスレチックルーム活用に対する要望</a:t>
            </a:r>
            <a:br>
              <a:rPr lang="en-US" altLang="ja-JP" sz="2800" b="1" kern="100" dirty="0">
                <a:effectLst/>
                <a:latin typeface="游明朝" panose="02020400000000000000" pitchFamily="18" charset="-128"/>
                <a:ea typeface="BIZ UDPゴシック" panose="020B0400000000000000" pitchFamily="50" charset="-128"/>
                <a:cs typeface="Times New Roman" panose="02020603050405020304" pitchFamily="18" charset="0"/>
              </a:rPr>
            </a:br>
            <a:br>
              <a:rPr lang="en-US" altLang="ja-JP" sz="2800" b="1" kern="100" dirty="0">
                <a:effectLst/>
                <a:latin typeface="游明朝" panose="02020400000000000000" pitchFamily="18" charset="-128"/>
                <a:ea typeface="BIZ UDPゴシック" panose="020B0400000000000000" pitchFamily="50" charset="-128"/>
                <a:cs typeface="Times New Roman" panose="02020603050405020304" pitchFamily="18" charset="0"/>
              </a:rPr>
            </a:br>
            <a:r>
              <a:rPr lang="ja-JP" altLang="en-US" sz="2800" b="1" kern="100" dirty="0">
                <a:effectLst/>
                <a:latin typeface="游明朝" panose="02020400000000000000" pitchFamily="18" charset="-128"/>
                <a:ea typeface="BIZ UDPゴシック" panose="020B0400000000000000" pitchFamily="50" charset="-128"/>
                <a:cs typeface="Times New Roman" panose="02020603050405020304" pitchFamily="18" charset="0"/>
              </a:rPr>
              <a:t>（１）利用者アンケート</a:t>
            </a:r>
            <a:endParaRPr kumimoji="1" lang="ja-JP" altLang="en-US" sz="6600" b="1" dirty="0"/>
          </a:p>
        </p:txBody>
      </p:sp>
      <p:graphicFrame>
        <p:nvGraphicFramePr>
          <p:cNvPr id="5" name="グラフ 4">
            <a:extLst>
              <a:ext uri="{FF2B5EF4-FFF2-40B4-BE49-F238E27FC236}">
                <a16:creationId xmlns:a16="http://schemas.microsoft.com/office/drawing/2014/main" id="{21B1CFE3-FAA1-763D-5E81-D26F27C94B38}"/>
              </a:ext>
            </a:extLst>
          </p:cNvPr>
          <p:cNvGraphicFramePr/>
          <p:nvPr>
            <p:extLst>
              <p:ext uri="{D42A27DB-BD31-4B8C-83A1-F6EECF244321}">
                <p14:modId xmlns:p14="http://schemas.microsoft.com/office/powerpoint/2010/main" val="3608416056"/>
              </p:ext>
            </p:extLst>
          </p:nvPr>
        </p:nvGraphicFramePr>
        <p:xfrm>
          <a:off x="831273" y="1858040"/>
          <a:ext cx="5671127" cy="439105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グラフ 5">
            <a:extLst>
              <a:ext uri="{FF2B5EF4-FFF2-40B4-BE49-F238E27FC236}">
                <a16:creationId xmlns:a16="http://schemas.microsoft.com/office/drawing/2014/main" id="{B075784F-185E-CB0E-E3BD-150623681850}"/>
              </a:ext>
            </a:extLst>
          </p:cNvPr>
          <p:cNvGraphicFramePr/>
          <p:nvPr>
            <p:extLst>
              <p:ext uri="{D42A27DB-BD31-4B8C-83A1-F6EECF244321}">
                <p14:modId xmlns:p14="http://schemas.microsoft.com/office/powerpoint/2010/main" val="3341330446"/>
              </p:ext>
            </p:extLst>
          </p:nvPr>
        </p:nvGraphicFramePr>
        <p:xfrm>
          <a:off x="5279010" y="1721334"/>
          <a:ext cx="7640402" cy="4391051"/>
        </p:xfrm>
        <a:graphic>
          <a:graphicData uri="http://schemas.openxmlformats.org/drawingml/2006/chart">
            <c:chart xmlns:c="http://schemas.openxmlformats.org/drawingml/2006/chart" xmlns:r="http://schemas.openxmlformats.org/officeDocument/2006/relationships" r:id="rId4"/>
          </a:graphicData>
        </a:graphic>
      </p:graphicFrame>
      <p:sp>
        <p:nvSpPr>
          <p:cNvPr id="7" name="テキスト ボックス 6">
            <a:extLst>
              <a:ext uri="{FF2B5EF4-FFF2-40B4-BE49-F238E27FC236}">
                <a16:creationId xmlns:a16="http://schemas.microsoft.com/office/drawing/2014/main" id="{D9CC5617-FCD3-9DA2-0D80-0DAAD5BA3A6C}"/>
              </a:ext>
            </a:extLst>
          </p:cNvPr>
          <p:cNvSpPr txBox="1"/>
          <p:nvPr/>
        </p:nvSpPr>
        <p:spPr>
          <a:xfrm>
            <a:off x="1366982" y="1986615"/>
            <a:ext cx="1884218" cy="369332"/>
          </a:xfrm>
          <a:prstGeom prst="rect">
            <a:avLst/>
          </a:prstGeom>
          <a:noFill/>
        </p:spPr>
        <p:txBody>
          <a:bodyPr wrap="square" rtlCol="0">
            <a:spAutoFit/>
          </a:bodyPr>
          <a:lstStyle/>
          <a:p>
            <a:r>
              <a:rPr kumimoji="1" lang="ja-JP" altLang="en-US" b="1" dirty="0">
                <a:latin typeface="BIZ UDPゴシック" panose="020B0400000000000000" pitchFamily="50" charset="-128"/>
                <a:ea typeface="BIZ UDPゴシック" panose="020B0400000000000000" pitchFamily="50" charset="-128"/>
              </a:rPr>
              <a:t>利用方法</a:t>
            </a:r>
          </a:p>
        </p:txBody>
      </p:sp>
      <p:sp>
        <p:nvSpPr>
          <p:cNvPr id="8" name="テキスト ボックス 7">
            <a:extLst>
              <a:ext uri="{FF2B5EF4-FFF2-40B4-BE49-F238E27FC236}">
                <a16:creationId xmlns:a16="http://schemas.microsoft.com/office/drawing/2014/main" id="{107192DB-4E84-8DF8-188A-E593E49CC758}"/>
              </a:ext>
            </a:extLst>
          </p:cNvPr>
          <p:cNvSpPr txBox="1"/>
          <p:nvPr/>
        </p:nvSpPr>
        <p:spPr>
          <a:xfrm>
            <a:off x="6126480" y="1978114"/>
            <a:ext cx="1884218" cy="369332"/>
          </a:xfrm>
          <a:prstGeom prst="rect">
            <a:avLst/>
          </a:prstGeom>
          <a:noFill/>
        </p:spPr>
        <p:txBody>
          <a:bodyPr wrap="square" rtlCol="0">
            <a:spAutoFit/>
          </a:bodyPr>
          <a:lstStyle/>
          <a:p>
            <a:r>
              <a:rPr kumimoji="1" lang="ja-JP" altLang="en-US" b="1" dirty="0">
                <a:latin typeface="BIZ UDPゴシック" panose="020B0400000000000000" pitchFamily="50" charset="-128"/>
                <a:ea typeface="BIZ UDPゴシック" panose="020B0400000000000000" pitchFamily="50" charset="-128"/>
              </a:rPr>
              <a:t>利用目的</a:t>
            </a:r>
          </a:p>
        </p:txBody>
      </p:sp>
      <p:sp>
        <p:nvSpPr>
          <p:cNvPr id="3" name="スライド番号プレースホルダー 2">
            <a:extLst>
              <a:ext uri="{FF2B5EF4-FFF2-40B4-BE49-F238E27FC236}">
                <a16:creationId xmlns:a16="http://schemas.microsoft.com/office/drawing/2014/main" id="{51CCAB1D-CB11-603C-70AE-0CFBD7B2C16C}"/>
              </a:ext>
            </a:extLst>
          </p:cNvPr>
          <p:cNvSpPr>
            <a:spLocks noGrp="1"/>
          </p:cNvSpPr>
          <p:nvPr>
            <p:ph type="sldNum" sz="quarter" idx="12"/>
          </p:nvPr>
        </p:nvSpPr>
        <p:spPr/>
        <p:txBody>
          <a:bodyPr/>
          <a:lstStyle/>
          <a:p>
            <a:fld id="{CFC74754-FF85-4FE0-B3C3-9ABEE6B1CFB8}" type="slidenum">
              <a:rPr kumimoji="1" lang="ja-JP" altLang="en-US" sz="2000" smtClean="0"/>
              <a:t>4</a:t>
            </a:fld>
            <a:endParaRPr kumimoji="1" lang="ja-JP" altLang="en-US" sz="2000" dirty="0"/>
          </a:p>
        </p:txBody>
      </p:sp>
    </p:spTree>
    <p:extLst>
      <p:ext uri="{BB962C8B-B14F-4D97-AF65-F5344CB8AC3E}">
        <p14:creationId xmlns:p14="http://schemas.microsoft.com/office/powerpoint/2010/main" val="2348126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9949D5-4889-8C23-6834-638381E61DAF}"/>
              </a:ext>
            </a:extLst>
          </p:cNvPr>
          <p:cNvSpPr>
            <a:spLocks noGrp="1"/>
          </p:cNvSpPr>
          <p:nvPr>
            <p:ph type="title"/>
          </p:nvPr>
        </p:nvSpPr>
        <p:spPr/>
        <p:txBody>
          <a:bodyPr>
            <a:normAutofit/>
          </a:bodyPr>
          <a:lstStyle/>
          <a:p>
            <a:r>
              <a:rPr kumimoji="1" lang="ja-JP" altLang="en-US" sz="2800" b="1" dirty="0">
                <a:latin typeface="BIZ UDPゴシック" panose="020B0400000000000000" pitchFamily="50" charset="-128"/>
                <a:ea typeface="BIZ UDPゴシック" panose="020B0400000000000000" pitchFamily="50" charset="-128"/>
              </a:rPr>
              <a:t>⑴アスレチックルームについての意見抜粋（利用者）</a:t>
            </a:r>
          </a:p>
        </p:txBody>
      </p:sp>
      <p:sp>
        <p:nvSpPr>
          <p:cNvPr id="3" name="コンテンツ プレースホルダー 2">
            <a:extLst>
              <a:ext uri="{FF2B5EF4-FFF2-40B4-BE49-F238E27FC236}">
                <a16:creationId xmlns:a16="http://schemas.microsoft.com/office/drawing/2014/main" id="{B2FC7647-7EEF-4D2E-66DD-C94339C5A9F0}"/>
              </a:ext>
            </a:extLst>
          </p:cNvPr>
          <p:cNvSpPr>
            <a:spLocks noGrp="1"/>
          </p:cNvSpPr>
          <p:nvPr>
            <p:ph idx="1"/>
          </p:nvPr>
        </p:nvSpPr>
        <p:spPr/>
        <p:txBody>
          <a:bodyPr/>
          <a:lstStyle/>
          <a:p>
            <a:pPr indent="152400">
              <a:buNone/>
            </a:pPr>
            <a:r>
              <a:rPr lang="ja-JP" altLang="ja-JP" sz="1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【設備・用具に満足しているかの設問に</a:t>
            </a:r>
            <a:r>
              <a:rPr lang="ja-JP" altLang="en-US" sz="1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ja-JP" sz="1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不満</a:t>
            </a:r>
            <a:r>
              <a:rPr lang="ja-JP" altLang="en-US" sz="1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ja-JP" sz="1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と回答した理由】</a:t>
            </a:r>
          </a:p>
          <a:p>
            <a:pPr>
              <a:buNone/>
            </a:pPr>
            <a:r>
              <a:rPr lang="ja-JP" altLang="ja-JP" sz="1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ja-JP" sz="1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・シャワーまたはお風呂が利用できないこと　・サウナがなくなったこと</a:t>
            </a:r>
            <a:endParaRPr lang="ja-JP" altLang="ja-JP" sz="1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indent="228600">
              <a:buNone/>
            </a:pPr>
            <a:r>
              <a:rPr lang="ja-JP" altLang="ja-JP" b="1" u="sng"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・トレーニングジムがなくなったこと</a:t>
            </a:r>
            <a:endParaRPr lang="ja-JP" altLang="ja-JP" sz="1800" b="1" u="sng"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indent="228600">
              <a:buNone/>
            </a:pPr>
            <a:r>
              <a:rPr lang="ja-JP" altLang="ja-JP" sz="1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・エアコンが壊れていることなど</a:t>
            </a:r>
            <a:endParaRPr lang="en-US" altLang="ja-JP" sz="1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indent="228600">
              <a:buNone/>
            </a:pPr>
            <a:endParaRPr lang="ja-JP" altLang="ja-JP" sz="1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indent="228600">
              <a:buNone/>
            </a:pPr>
            <a:r>
              <a:rPr lang="ja-JP" altLang="ja-JP" sz="1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【自由意見】</a:t>
            </a:r>
          </a:p>
          <a:p>
            <a:pPr>
              <a:buNone/>
            </a:pPr>
            <a:r>
              <a:rPr lang="ja-JP" altLang="ja-JP" sz="1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ja-JP" sz="1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・アスレチックルームの活用方法について考えてほしい</a:t>
            </a:r>
            <a:endParaRPr lang="ja-JP" altLang="ja-JP" sz="1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indent="304800"/>
            <a:r>
              <a:rPr lang="ja-JP" altLang="ja-JP" sz="1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a:t>
            </a:r>
            <a:r>
              <a:rPr lang="ja-JP" altLang="ja-JP" sz="1800" u="sng"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トレーニングジムや器具の配置など</a:t>
            </a:r>
            <a:r>
              <a:rPr lang="ja-JP" altLang="ja-JP" sz="1800" kern="0" dirty="0">
                <a:solidFill>
                  <a:srgbClr val="000000"/>
                </a:solidFill>
                <a:effectLst/>
                <a:latin typeface="BIZ UDPゴシック" panose="020B0400000000000000" pitchFamily="50" charset="-128"/>
                <a:ea typeface="BIZ UDPゴシック" panose="020B0400000000000000" pitchFamily="50" charset="-128"/>
                <a:cs typeface="ＭＳ Ｐゴシック" panose="020B0600070205080204" pitchFamily="50" charset="-128"/>
              </a:rPr>
              <a:t>）</a:t>
            </a:r>
            <a:endParaRPr lang="ja-JP" altLang="ja-JP" sz="18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endParaRPr kumimoji="1" lang="ja-JP" altLang="en-US" dirty="0"/>
          </a:p>
        </p:txBody>
      </p:sp>
      <p:graphicFrame>
        <p:nvGraphicFramePr>
          <p:cNvPr id="4" name="グラフ 3">
            <a:extLst>
              <a:ext uri="{FF2B5EF4-FFF2-40B4-BE49-F238E27FC236}">
                <a16:creationId xmlns:a16="http://schemas.microsoft.com/office/drawing/2014/main" id="{81555048-8AD2-89AE-5022-B6A78FBB777A}"/>
              </a:ext>
            </a:extLst>
          </p:cNvPr>
          <p:cNvGraphicFramePr/>
          <p:nvPr>
            <p:extLst>
              <p:ext uri="{D42A27DB-BD31-4B8C-83A1-F6EECF244321}">
                <p14:modId xmlns:p14="http://schemas.microsoft.com/office/powerpoint/2010/main" val="1905090602"/>
              </p:ext>
            </p:extLst>
          </p:nvPr>
        </p:nvGraphicFramePr>
        <p:xfrm>
          <a:off x="7906327" y="1571103"/>
          <a:ext cx="4285672" cy="3896823"/>
        </p:xfrm>
        <a:graphic>
          <a:graphicData uri="http://schemas.openxmlformats.org/drawingml/2006/chart">
            <c:chart xmlns:c="http://schemas.openxmlformats.org/drawingml/2006/chart" xmlns:r="http://schemas.openxmlformats.org/officeDocument/2006/relationships" r:id="rId2"/>
          </a:graphicData>
        </a:graphic>
      </p:graphicFrame>
      <p:sp>
        <p:nvSpPr>
          <p:cNvPr id="5" name="スライド番号プレースホルダー 4">
            <a:extLst>
              <a:ext uri="{FF2B5EF4-FFF2-40B4-BE49-F238E27FC236}">
                <a16:creationId xmlns:a16="http://schemas.microsoft.com/office/drawing/2014/main" id="{624B2D0A-1672-2257-238F-DC471D0E08C6}"/>
              </a:ext>
            </a:extLst>
          </p:cNvPr>
          <p:cNvSpPr>
            <a:spLocks noGrp="1"/>
          </p:cNvSpPr>
          <p:nvPr>
            <p:ph type="sldNum" sz="quarter" idx="12"/>
          </p:nvPr>
        </p:nvSpPr>
        <p:spPr/>
        <p:txBody>
          <a:bodyPr/>
          <a:lstStyle/>
          <a:p>
            <a:fld id="{CFC74754-FF85-4FE0-B3C3-9ABEE6B1CFB8}" type="slidenum">
              <a:rPr kumimoji="1" lang="ja-JP" altLang="en-US" sz="2000" smtClean="0"/>
              <a:t>5</a:t>
            </a:fld>
            <a:endParaRPr kumimoji="1" lang="ja-JP" altLang="en-US" sz="2000" dirty="0"/>
          </a:p>
        </p:txBody>
      </p:sp>
    </p:spTree>
    <p:extLst>
      <p:ext uri="{BB962C8B-B14F-4D97-AF65-F5344CB8AC3E}">
        <p14:creationId xmlns:p14="http://schemas.microsoft.com/office/powerpoint/2010/main" val="930352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8D1C02-1139-DB3D-5765-FA431D37FC21}"/>
              </a:ext>
            </a:extLst>
          </p:cNvPr>
          <p:cNvSpPr>
            <a:spLocks noGrp="1"/>
          </p:cNvSpPr>
          <p:nvPr>
            <p:ph type="title"/>
          </p:nvPr>
        </p:nvSpPr>
        <p:spPr/>
        <p:txBody>
          <a:bodyPr>
            <a:normAutofit/>
          </a:bodyPr>
          <a:lstStyle/>
          <a:p>
            <a:r>
              <a:rPr lang="ja-JP" altLang="ja-JP" sz="2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（２）市民アンケート</a:t>
            </a:r>
            <a:endParaRPr kumimoji="1" lang="ja-JP" altLang="en-US" sz="6600" b="1" dirty="0">
              <a:latin typeface="BIZ UDPゴシック" panose="020B0400000000000000" pitchFamily="50" charset="-128"/>
              <a:ea typeface="BIZ UDPゴシック" panose="020B0400000000000000" pitchFamily="50" charset="-128"/>
            </a:endParaRPr>
          </a:p>
        </p:txBody>
      </p:sp>
      <p:graphicFrame>
        <p:nvGraphicFramePr>
          <p:cNvPr id="4" name="コンテンツ プレースホルダー 3">
            <a:extLst>
              <a:ext uri="{FF2B5EF4-FFF2-40B4-BE49-F238E27FC236}">
                <a16:creationId xmlns:a16="http://schemas.microsoft.com/office/drawing/2014/main" id="{EDE77BB9-CE16-1EBC-CD3C-2C02E87CBA00}"/>
              </a:ext>
            </a:extLst>
          </p:cNvPr>
          <p:cNvGraphicFramePr>
            <a:graphicFrameLocks noGrp="1"/>
          </p:cNvGraphicFramePr>
          <p:nvPr>
            <p:ph idx="1"/>
            <p:extLst>
              <p:ext uri="{D42A27DB-BD31-4B8C-83A1-F6EECF244321}">
                <p14:modId xmlns:p14="http://schemas.microsoft.com/office/powerpoint/2010/main" val="3365485275"/>
              </p:ext>
            </p:extLst>
          </p:nvPr>
        </p:nvGraphicFramePr>
        <p:xfrm>
          <a:off x="940941" y="1737360"/>
          <a:ext cx="6435903" cy="437916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グラフ 4">
            <a:extLst>
              <a:ext uri="{FF2B5EF4-FFF2-40B4-BE49-F238E27FC236}">
                <a16:creationId xmlns:a16="http://schemas.microsoft.com/office/drawing/2014/main" id="{AB42DA73-470B-126E-0AEF-C2323B535924}"/>
              </a:ext>
            </a:extLst>
          </p:cNvPr>
          <p:cNvGraphicFramePr/>
          <p:nvPr>
            <p:extLst>
              <p:ext uri="{D42A27DB-BD31-4B8C-83A1-F6EECF244321}">
                <p14:modId xmlns:p14="http://schemas.microsoft.com/office/powerpoint/2010/main" val="2495130705"/>
              </p:ext>
            </p:extLst>
          </p:nvPr>
        </p:nvGraphicFramePr>
        <p:xfrm>
          <a:off x="6394808" y="1643866"/>
          <a:ext cx="6277509" cy="4472656"/>
        </p:xfrm>
        <a:graphic>
          <a:graphicData uri="http://schemas.openxmlformats.org/drawingml/2006/chart">
            <c:chart xmlns:c="http://schemas.openxmlformats.org/drawingml/2006/chart" xmlns:r="http://schemas.openxmlformats.org/officeDocument/2006/relationships" r:id="rId4"/>
          </a:graphicData>
        </a:graphic>
      </p:graphicFrame>
      <p:sp>
        <p:nvSpPr>
          <p:cNvPr id="3" name="スライド番号プレースホルダー 2">
            <a:extLst>
              <a:ext uri="{FF2B5EF4-FFF2-40B4-BE49-F238E27FC236}">
                <a16:creationId xmlns:a16="http://schemas.microsoft.com/office/drawing/2014/main" id="{575AD7BF-7517-6D62-B274-6D6FC6E3792C}"/>
              </a:ext>
            </a:extLst>
          </p:cNvPr>
          <p:cNvSpPr>
            <a:spLocks noGrp="1"/>
          </p:cNvSpPr>
          <p:nvPr>
            <p:ph type="sldNum" sz="quarter" idx="12"/>
          </p:nvPr>
        </p:nvSpPr>
        <p:spPr/>
        <p:txBody>
          <a:bodyPr/>
          <a:lstStyle/>
          <a:p>
            <a:fld id="{CFC74754-FF85-4FE0-B3C3-9ABEE6B1CFB8}" type="slidenum">
              <a:rPr kumimoji="1" lang="ja-JP" altLang="en-US" sz="2000" smtClean="0"/>
              <a:t>6</a:t>
            </a:fld>
            <a:endParaRPr kumimoji="1" lang="ja-JP" altLang="en-US" sz="2000" dirty="0"/>
          </a:p>
        </p:txBody>
      </p:sp>
    </p:spTree>
    <p:extLst>
      <p:ext uri="{BB962C8B-B14F-4D97-AF65-F5344CB8AC3E}">
        <p14:creationId xmlns:p14="http://schemas.microsoft.com/office/powerpoint/2010/main" val="1204414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E6070A8-B90D-BD0F-A758-53DD24651517}"/>
              </a:ext>
            </a:extLst>
          </p:cNvPr>
          <p:cNvSpPr>
            <a:spLocks noGrp="1"/>
          </p:cNvSpPr>
          <p:nvPr>
            <p:ph type="title"/>
          </p:nvPr>
        </p:nvSpPr>
        <p:spPr/>
        <p:txBody>
          <a:bodyPr>
            <a:normAutofit/>
          </a:bodyPr>
          <a:lstStyle/>
          <a:p>
            <a:r>
              <a:rPr kumimoji="1" lang="ja-JP" altLang="en-US" sz="2800" b="1" dirty="0">
                <a:latin typeface="BIZ UDPゴシック" panose="020B0400000000000000" pitchFamily="50" charset="-128"/>
                <a:ea typeface="BIZ UDPゴシック" panose="020B0400000000000000" pitchFamily="50" charset="-128"/>
              </a:rPr>
              <a:t>⑵アスレチックルームについての意見抜粋</a:t>
            </a:r>
            <a:r>
              <a:rPr kumimoji="1" lang="en-US" altLang="ja-JP" sz="2800" b="1" dirty="0">
                <a:latin typeface="BIZ UDPゴシック" panose="020B0400000000000000" pitchFamily="50" charset="-128"/>
                <a:ea typeface="BIZ UDPゴシック" panose="020B0400000000000000" pitchFamily="50" charset="-128"/>
              </a:rPr>
              <a:t>(</a:t>
            </a:r>
            <a:r>
              <a:rPr lang="ja-JP" altLang="en-US" sz="2800" b="1" dirty="0">
                <a:latin typeface="BIZ UDPゴシック" panose="020B0400000000000000" pitchFamily="50" charset="-128"/>
                <a:ea typeface="BIZ UDPゴシック" panose="020B0400000000000000" pitchFamily="50" charset="-128"/>
              </a:rPr>
              <a:t>市民</a:t>
            </a:r>
            <a:r>
              <a:rPr kumimoji="1" lang="ja-JP" altLang="en-US" sz="2800" b="1" dirty="0">
                <a:latin typeface="BIZ UDPゴシック" panose="020B0400000000000000" pitchFamily="50" charset="-128"/>
                <a:ea typeface="BIZ UDPゴシック" panose="020B0400000000000000" pitchFamily="50" charset="-128"/>
              </a:rPr>
              <a:t>）</a:t>
            </a:r>
          </a:p>
        </p:txBody>
      </p:sp>
      <p:sp>
        <p:nvSpPr>
          <p:cNvPr id="3" name="コンテンツ プレースホルダー 2">
            <a:extLst>
              <a:ext uri="{FF2B5EF4-FFF2-40B4-BE49-F238E27FC236}">
                <a16:creationId xmlns:a16="http://schemas.microsoft.com/office/drawing/2014/main" id="{19BCE6A4-7D25-A652-0ADA-A89B408884A5}"/>
              </a:ext>
            </a:extLst>
          </p:cNvPr>
          <p:cNvSpPr>
            <a:spLocks noGrp="1"/>
          </p:cNvSpPr>
          <p:nvPr>
            <p:ph idx="1"/>
          </p:nvPr>
        </p:nvSpPr>
        <p:spPr/>
        <p:txBody>
          <a:bodyPr>
            <a:normAutofit lnSpcReduction="10000"/>
          </a:bodyPr>
          <a:lstStyle/>
          <a:p>
            <a:pPr indent="152400">
              <a:buNone/>
            </a:pPr>
            <a:r>
              <a:rPr lang="ja-JP" altLang="ja-JP" sz="1800" kern="100" dirty="0">
                <a:effectLst/>
                <a:latin typeface="游明朝" panose="02020400000000000000" pitchFamily="18" charset="-128"/>
                <a:ea typeface="BIZ UDPゴシック" panose="020B0400000000000000" pitchFamily="50" charset="-128"/>
                <a:cs typeface="Times New Roman" panose="02020603050405020304" pitchFamily="18" charset="0"/>
              </a:rPr>
              <a:t>【その他の利用目的の回答】</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59385" indent="-26035">
              <a:buNone/>
            </a:pPr>
            <a:r>
              <a:rPr lang="ja-JP" altLang="ja-JP" sz="1800" kern="100" dirty="0">
                <a:effectLst/>
                <a:latin typeface="游明朝" panose="02020400000000000000" pitchFamily="18" charset="-128"/>
                <a:ea typeface="BIZ UDPゴシック" panose="020B0400000000000000" pitchFamily="50" charset="-128"/>
                <a:cs typeface="Times New Roman" panose="02020603050405020304" pitchFamily="18" charset="0"/>
              </a:rPr>
              <a:t>・アリーナの代替となるようなスペースとして利用</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78435" indent="-178435">
              <a:buNone/>
            </a:pPr>
            <a:r>
              <a:rPr lang="ja-JP" altLang="ja-JP" sz="1800" kern="100" dirty="0">
                <a:effectLst/>
                <a:latin typeface="游明朝" panose="02020400000000000000" pitchFamily="18" charset="-128"/>
                <a:ea typeface="BIZ UDPゴシック" panose="020B0400000000000000" pitchFamily="50" charset="-128"/>
                <a:cs typeface="Times New Roman" panose="02020603050405020304" pitchFamily="18" charset="0"/>
              </a:rPr>
              <a:t>　・色々と充実した施設にしたら利用者は増えると思う</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78435" indent="-178435">
              <a:buNone/>
            </a:pPr>
            <a:r>
              <a:rPr lang="ja-JP" altLang="ja-JP" sz="1800" kern="100" dirty="0">
                <a:effectLst/>
                <a:latin typeface="游明朝" panose="02020400000000000000" pitchFamily="18" charset="-128"/>
                <a:ea typeface="BIZ UDPゴシック" panose="020B0400000000000000" pitchFamily="50" charset="-128"/>
                <a:cs typeface="Times New Roman" panose="02020603050405020304" pitchFamily="18" charset="0"/>
              </a:rPr>
              <a:t>　・</a:t>
            </a:r>
            <a:r>
              <a:rPr lang="ja-JP" altLang="ja-JP" b="1" u="sng" kern="100" dirty="0">
                <a:effectLst/>
                <a:latin typeface="游明朝" panose="02020400000000000000" pitchFamily="18" charset="-128"/>
                <a:ea typeface="BIZ UDPゴシック" panose="020B0400000000000000" pitchFamily="50" charset="-128"/>
                <a:cs typeface="Times New Roman" panose="02020603050405020304" pitchFamily="18" charset="0"/>
              </a:rPr>
              <a:t>フィットネスルーム</a:t>
            </a:r>
            <a:r>
              <a:rPr lang="ja-JP" altLang="ja-JP" sz="1800" kern="100" dirty="0">
                <a:effectLst/>
                <a:latin typeface="游明朝" panose="02020400000000000000" pitchFamily="18" charset="-128"/>
                <a:ea typeface="BIZ UDPゴシック" panose="020B0400000000000000" pitchFamily="50" charset="-128"/>
                <a:cs typeface="Times New Roman" panose="02020603050405020304" pitchFamily="18" charset="0"/>
              </a:rPr>
              <a:t>　　・マルシェやイベント、講座を開催するスペースとして利用</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59385" indent="-26035">
              <a:buNone/>
            </a:pPr>
            <a:r>
              <a:rPr lang="ja-JP" altLang="ja-JP" sz="1800" kern="100" dirty="0">
                <a:effectLst/>
                <a:latin typeface="游明朝" panose="02020400000000000000" pitchFamily="18" charset="-128"/>
                <a:ea typeface="BIZ UDPゴシック" panose="020B0400000000000000" pitchFamily="50" charset="-128"/>
                <a:cs typeface="Times New Roman" panose="02020603050405020304" pitchFamily="18" charset="0"/>
              </a:rPr>
              <a:t>・子どもも使えるスペースとして利用　・貸会議室やリモートスペース、コワーキングスペース</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59385" indent="-26035">
              <a:buNone/>
            </a:pPr>
            <a:r>
              <a:rPr lang="ja-JP" altLang="ja-JP" sz="1800" kern="100" dirty="0">
                <a:effectLst/>
                <a:latin typeface="游明朝" panose="02020400000000000000" pitchFamily="18" charset="-128"/>
                <a:ea typeface="BIZ UDPゴシック" panose="020B0400000000000000" pitchFamily="50" charset="-128"/>
                <a:cs typeface="Times New Roman" panose="02020603050405020304" pitchFamily="18" charset="0"/>
              </a:rPr>
              <a:t>・ビリヤード台がほしい　・</a:t>
            </a:r>
            <a:r>
              <a:rPr lang="ja-JP" altLang="ja-JP" b="1" u="sng" kern="100" dirty="0">
                <a:effectLst/>
                <a:latin typeface="游明朝" panose="02020400000000000000" pitchFamily="18" charset="-128"/>
                <a:ea typeface="BIZ UDPゴシック" panose="020B0400000000000000" pitchFamily="50" charset="-128"/>
                <a:cs typeface="Times New Roman" panose="02020603050405020304" pitchFamily="18" charset="0"/>
              </a:rPr>
              <a:t>総合体育館のトレーニングルームと同等の器具を備える</a:t>
            </a:r>
            <a:endParaRPr lang="ja-JP" altLang="ja-JP" sz="1800" b="1" u="sng"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a:buNone/>
            </a:pPr>
            <a:r>
              <a:rPr lang="ja-JP" altLang="ja-JP" sz="1800" kern="100" dirty="0">
                <a:effectLst/>
                <a:latin typeface="游明朝" panose="02020400000000000000" pitchFamily="18" charset="-128"/>
                <a:ea typeface="BIZ UDPゴシック" panose="020B0400000000000000" pitchFamily="50" charset="-128"/>
                <a:cs typeface="Times New Roman" panose="02020603050405020304" pitchFamily="18" charset="0"/>
              </a:rPr>
              <a:t>・</a:t>
            </a:r>
            <a:r>
              <a:rPr lang="ja-JP" altLang="ja-JP" b="1" u="sng" kern="0" dirty="0">
                <a:solidFill>
                  <a:srgbClr val="000000"/>
                </a:solidFill>
                <a:effectLst/>
                <a:latin typeface="游明朝" panose="02020400000000000000" pitchFamily="18" charset="-128"/>
                <a:ea typeface="BIZ UDPゴシック" panose="020B0400000000000000" pitchFamily="50" charset="-128"/>
                <a:cs typeface="ＭＳ Ｐゴシック" panose="020B0600070205080204" pitchFamily="50" charset="-128"/>
              </a:rPr>
              <a:t>以前のようなトレーニングルーム　</a:t>
            </a:r>
            <a:r>
              <a:rPr lang="ja-JP" altLang="ja-JP" sz="1800" kern="0" dirty="0">
                <a:solidFill>
                  <a:srgbClr val="000000"/>
                </a:solidFill>
                <a:effectLst/>
                <a:latin typeface="游明朝" panose="02020400000000000000" pitchFamily="18" charset="-128"/>
                <a:ea typeface="BIZ UDPゴシック" panose="020B0400000000000000" pitchFamily="50" charset="-128"/>
                <a:cs typeface="ＭＳ Ｐゴシック" panose="020B0600070205080204" pitchFamily="50" charset="-128"/>
              </a:rPr>
              <a:t>・子育て世代が気軽に活用できる施設　形式は構わない</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268605" indent="-88900">
              <a:buNone/>
            </a:pPr>
            <a:r>
              <a:rPr lang="ja-JP" altLang="ja-JP" sz="1800" kern="100" dirty="0">
                <a:effectLst/>
                <a:latin typeface="游明朝" panose="02020400000000000000" pitchFamily="18" charset="-128"/>
                <a:ea typeface="BIZ UDPゴシック" panose="020B0400000000000000" pitchFamily="50" charset="-128"/>
                <a:cs typeface="Times New Roman" panose="02020603050405020304" pitchFamily="18" charset="0"/>
              </a:rPr>
              <a:t>【自由意見】</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358140" indent="-88900">
              <a:buNone/>
            </a:pPr>
            <a:r>
              <a:rPr lang="ja-JP" altLang="ja-JP" sz="1800" kern="100" dirty="0">
                <a:effectLst/>
                <a:latin typeface="游明朝" panose="02020400000000000000" pitchFamily="18" charset="-128"/>
                <a:ea typeface="BIZ UDPゴシック" panose="020B0400000000000000" pitchFamily="50" charset="-128"/>
                <a:cs typeface="Times New Roman" panose="02020603050405020304" pitchFamily="18" charset="0"/>
              </a:rPr>
              <a:t>・</a:t>
            </a:r>
            <a:r>
              <a:rPr lang="ja-JP" altLang="ja-JP" sz="1800" b="1" u="sng" kern="100" dirty="0">
                <a:solidFill>
                  <a:schemeClr val="tx1"/>
                </a:solidFill>
                <a:effectLst/>
                <a:latin typeface="游明朝" panose="02020400000000000000" pitchFamily="18" charset="-128"/>
                <a:ea typeface="BIZ UDPゴシック" panose="020B0400000000000000" pitchFamily="50" charset="-128"/>
                <a:cs typeface="Times New Roman" panose="02020603050405020304" pitchFamily="18" charset="0"/>
              </a:rPr>
              <a:t>アスレチックジムの復活を希望する。</a:t>
            </a:r>
            <a:endParaRPr lang="ja-JP" altLang="ja-JP" sz="1800" b="1" u="sng"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endParaRPr>
          </a:p>
          <a:p>
            <a:pPr marL="269240" indent="0">
              <a:buNone/>
            </a:pPr>
            <a:r>
              <a:rPr lang="ja-JP" altLang="ja-JP" sz="1800" kern="100" dirty="0">
                <a:effectLst/>
                <a:latin typeface="游明朝" panose="02020400000000000000" pitchFamily="18" charset="-128"/>
                <a:ea typeface="BIZ UDPゴシック" panose="020B0400000000000000" pitchFamily="50" charset="-128"/>
                <a:cs typeface="Times New Roman" panose="02020603050405020304" pitchFamily="18" charset="0"/>
              </a:rPr>
              <a:t>・</a:t>
            </a:r>
            <a:r>
              <a:rPr lang="ja-JP" altLang="ja-JP" b="1" u="sng" kern="100" dirty="0">
                <a:effectLst/>
                <a:latin typeface="游明朝" panose="02020400000000000000" pitchFamily="18" charset="-128"/>
                <a:ea typeface="BIZ UDPゴシック" panose="020B0400000000000000" pitchFamily="50" charset="-128"/>
                <a:cs typeface="Times New Roman" panose="02020603050405020304" pitchFamily="18" charset="0"/>
              </a:rPr>
              <a:t>色んなフィットネスマシンが導入</a:t>
            </a:r>
            <a:r>
              <a:rPr lang="ja-JP" altLang="ja-JP" sz="1800" kern="100" dirty="0">
                <a:effectLst/>
                <a:latin typeface="游明朝" panose="02020400000000000000" pitchFamily="18" charset="-128"/>
                <a:ea typeface="BIZ UDPゴシック" panose="020B0400000000000000" pitchFamily="50" charset="-128"/>
                <a:cs typeface="Times New Roman" panose="02020603050405020304" pitchFamily="18" charset="0"/>
              </a:rPr>
              <a:t>されると嬉しい。</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sp>
        <p:nvSpPr>
          <p:cNvPr id="4" name="スライド番号プレースホルダー 3">
            <a:extLst>
              <a:ext uri="{FF2B5EF4-FFF2-40B4-BE49-F238E27FC236}">
                <a16:creationId xmlns:a16="http://schemas.microsoft.com/office/drawing/2014/main" id="{8A78A935-66FD-A272-7DE0-DC11304331EA}"/>
              </a:ext>
            </a:extLst>
          </p:cNvPr>
          <p:cNvSpPr>
            <a:spLocks noGrp="1"/>
          </p:cNvSpPr>
          <p:nvPr>
            <p:ph type="sldNum" sz="quarter" idx="12"/>
          </p:nvPr>
        </p:nvSpPr>
        <p:spPr/>
        <p:txBody>
          <a:bodyPr/>
          <a:lstStyle/>
          <a:p>
            <a:fld id="{CFC74754-FF85-4FE0-B3C3-9ABEE6B1CFB8}" type="slidenum">
              <a:rPr kumimoji="1" lang="ja-JP" altLang="en-US" sz="2000" smtClean="0"/>
              <a:t>7</a:t>
            </a:fld>
            <a:endParaRPr kumimoji="1" lang="ja-JP" altLang="en-US" dirty="0"/>
          </a:p>
        </p:txBody>
      </p:sp>
    </p:spTree>
    <p:extLst>
      <p:ext uri="{BB962C8B-B14F-4D97-AF65-F5344CB8AC3E}">
        <p14:creationId xmlns:p14="http://schemas.microsoft.com/office/powerpoint/2010/main" val="3563938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D5A35F-D3F7-88F8-E214-B37CF23D1E70}"/>
              </a:ext>
            </a:extLst>
          </p:cNvPr>
          <p:cNvSpPr>
            <a:spLocks noGrp="1"/>
          </p:cNvSpPr>
          <p:nvPr>
            <p:ph type="title"/>
          </p:nvPr>
        </p:nvSpPr>
        <p:spPr/>
        <p:txBody>
          <a:bodyPr>
            <a:normAutofit/>
          </a:bodyPr>
          <a:lstStyle/>
          <a:p>
            <a:r>
              <a:rPr lang="ja-JP" altLang="ja-JP" sz="2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２　トレーニングジム等の誘致に関する情報収集について</a:t>
            </a:r>
            <a:br>
              <a:rPr lang="en-US" altLang="ja-JP" sz="2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br>
            <a:br>
              <a:rPr lang="en-US" altLang="ja-JP" sz="2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br>
            <a:r>
              <a:rPr lang="ja-JP" altLang="en-US" sz="28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⑴　問い合わせ先</a:t>
            </a:r>
            <a:endParaRPr kumimoji="1" lang="ja-JP" altLang="en-US" sz="6600" b="1" dirty="0">
              <a:latin typeface="BIZ UDPゴシック" panose="020B0400000000000000" pitchFamily="50" charset="-128"/>
              <a:ea typeface="BIZ UDPゴシック" panose="020B0400000000000000" pitchFamily="50" charset="-128"/>
            </a:endParaRPr>
          </a:p>
        </p:txBody>
      </p:sp>
      <p:sp>
        <p:nvSpPr>
          <p:cNvPr id="3" name="コンテンツ プレースホルダー 2">
            <a:extLst>
              <a:ext uri="{FF2B5EF4-FFF2-40B4-BE49-F238E27FC236}">
                <a16:creationId xmlns:a16="http://schemas.microsoft.com/office/drawing/2014/main" id="{EE25BA52-10CF-221B-594E-7EDCBD1094BD}"/>
              </a:ext>
            </a:extLst>
          </p:cNvPr>
          <p:cNvSpPr>
            <a:spLocks noGrp="1"/>
          </p:cNvSpPr>
          <p:nvPr>
            <p:ph idx="1"/>
          </p:nvPr>
        </p:nvSpPr>
        <p:spPr/>
        <p:txBody>
          <a:bodyPr>
            <a:normAutofit/>
          </a:bodyPr>
          <a:lstStyle/>
          <a:p>
            <a:pPr>
              <a:buFont typeface="Wingdings" panose="05000000000000000000" pitchFamily="2" charset="2"/>
              <a:buChar char="Ø"/>
            </a:pPr>
            <a:r>
              <a:rPr lang="ja-JP" altLang="ja-JP" sz="1800" kern="100" dirty="0">
                <a:effectLst/>
                <a:latin typeface="游明朝" panose="02020400000000000000" pitchFamily="18" charset="-128"/>
                <a:ea typeface="BIZ UDPゴシック" panose="020B0400000000000000" pitchFamily="50" charset="-128"/>
                <a:cs typeface="Times New Roman" panose="02020603050405020304" pitchFamily="18" charset="0"/>
              </a:rPr>
              <a:t>　　コンビニジム</a:t>
            </a:r>
            <a:r>
              <a:rPr lang="en-US" altLang="ja-JP" sz="1800" kern="100" dirty="0">
                <a:effectLst/>
                <a:latin typeface="游明朝" panose="02020400000000000000" pitchFamily="18" charset="-128"/>
                <a:ea typeface="BIZ UDPゴシック" panose="020B0400000000000000" pitchFamily="50" charset="-128"/>
                <a:cs typeface="Times New Roman" panose="02020603050405020304" pitchFamily="18" charset="0"/>
              </a:rPr>
              <a:t>…</a:t>
            </a:r>
            <a:r>
              <a:rPr lang="ja-JP" altLang="ja-JP" sz="1800" kern="100" dirty="0">
                <a:effectLst/>
                <a:latin typeface="游明朝" panose="02020400000000000000" pitchFamily="18" charset="-128"/>
                <a:ea typeface="BIZ UDPゴシック" panose="020B0400000000000000" pitchFamily="50" charset="-128"/>
                <a:cs typeface="Times New Roman" panose="02020603050405020304" pitchFamily="18" charset="0"/>
              </a:rPr>
              <a:t>４社</a:t>
            </a:r>
            <a:endParaRPr lang="en-US" altLang="ja-JP" sz="1800" kern="100" dirty="0">
              <a:latin typeface="游明朝" panose="02020400000000000000" pitchFamily="18" charset="-128"/>
              <a:ea typeface="BIZ UDPゴシック" panose="020B0400000000000000" pitchFamily="50" charset="-128"/>
              <a:cs typeface="Times New Roman" panose="02020603050405020304" pitchFamily="18" charset="0"/>
            </a:endParaRPr>
          </a:p>
          <a:p>
            <a:pPr marL="0" indent="0">
              <a:buNone/>
            </a:pPr>
            <a:r>
              <a:rPr lang="ja-JP" altLang="en-US" sz="1800" kern="100" dirty="0">
                <a:effectLst/>
                <a:latin typeface="游明朝" panose="02020400000000000000" pitchFamily="18" charset="-128"/>
                <a:ea typeface="BIZ UDPゴシック" panose="020B0400000000000000" pitchFamily="50" charset="-128"/>
                <a:cs typeface="Times New Roman" panose="02020603050405020304" pitchFamily="18" charset="0"/>
              </a:rPr>
              <a:t>　　　</a:t>
            </a:r>
            <a:r>
              <a:rPr lang="ja-JP" altLang="en-US" sz="1800" kern="100" dirty="0">
                <a:latin typeface="游明朝" panose="02020400000000000000" pitchFamily="18" charset="-128"/>
                <a:ea typeface="BIZ UDPゴシック" panose="020B0400000000000000" pitchFamily="50" charset="-128"/>
                <a:cs typeface="Times New Roman" panose="02020603050405020304" pitchFamily="18" charset="0"/>
              </a:rPr>
              <a:t>　気軽に通うことができる、無人、２４時間営業　等の特徴を持つトレーニングジム</a:t>
            </a:r>
            <a:endParaRPr lang="en-US" altLang="ja-JP" sz="1800" kern="100" dirty="0">
              <a:effectLst/>
              <a:latin typeface="游明朝" panose="02020400000000000000" pitchFamily="18" charset="-128"/>
              <a:ea typeface="BIZ UDPゴシック" panose="020B0400000000000000" pitchFamily="50" charset="-128"/>
              <a:cs typeface="Times New Roman" panose="02020603050405020304" pitchFamily="18" charset="0"/>
            </a:endParaRPr>
          </a:p>
          <a:p>
            <a:pPr>
              <a:buFont typeface="Wingdings" panose="05000000000000000000" pitchFamily="2" charset="2"/>
              <a:buChar char="Ø"/>
            </a:pPr>
            <a:r>
              <a:rPr lang="ja-JP" altLang="en-US" sz="1800" kern="100" dirty="0">
                <a:latin typeface="游明朝" panose="02020400000000000000" pitchFamily="18" charset="-128"/>
                <a:ea typeface="BIZ UDPゴシック" panose="020B0400000000000000" pitchFamily="50" charset="-128"/>
                <a:cs typeface="Times New Roman" panose="02020603050405020304" pitchFamily="18" charset="0"/>
              </a:rPr>
              <a:t>　　</a:t>
            </a:r>
            <a:r>
              <a:rPr lang="ja-JP" altLang="ja-JP" sz="1800" kern="100" dirty="0">
                <a:effectLst/>
                <a:latin typeface="游明朝" panose="02020400000000000000" pitchFamily="18" charset="-128"/>
                <a:ea typeface="BIZ UDPゴシック" panose="020B0400000000000000" pitchFamily="50" charset="-128"/>
                <a:cs typeface="Times New Roman" panose="02020603050405020304" pitchFamily="18" charset="0"/>
              </a:rPr>
              <a:t>ピラティススタジオ</a:t>
            </a:r>
            <a:r>
              <a:rPr lang="en-US" altLang="ja-JP" sz="1800" kern="100" dirty="0">
                <a:latin typeface="游明朝" panose="02020400000000000000" pitchFamily="18" charset="-128"/>
                <a:ea typeface="BIZ UDPゴシック" panose="020B0400000000000000" pitchFamily="50" charset="-128"/>
                <a:cs typeface="Times New Roman" panose="02020603050405020304" pitchFamily="18" charset="0"/>
              </a:rPr>
              <a:t>…</a:t>
            </a:r>
            <a:r>
              <a:rPr lang="ja-JP" altLang="ja-JP" sz="1800" kern="100" dirty="0">
                <a:effectLst/>
                <a:latin typeface="游明朝" panose="02020400000000000000" pitchFamily="18" charset="-128"/>
                <a:ea typeface="BIZ UDPゴシック" panose="020B0400000000000000" pitchFamily="50" charset="-128"/>
                <a:cs typeface="Times New Roman" panose="02020603050405020304" pitchFamily="18" charset="0"/>
              </a:rPr>
              <a:t>３社</a:t>
            </a:r>
            <a:endParaRPr lang="en-US" altLang="ja-JP" sz="1800" kern="100" dirty="0">
              <a:effectLst/>
              <a:latin typeface="游明朝" panose="02020400000000000000" pitchFamily="18" charset="-128"/>
              <a:ea typeface="BIZ UDPゴシック" panose="020B0400000000000000" pitchFamily="50" charset="-128"/>
              <a:cs typeface="Times New Roman" panose="02020603050405020304" pitchFamily="18" charset="0"/>
            </a:endParaRPr>
          </a:p>
          <a:p>
            <a:pPr marL="0" indent="0">
              <a:buNone/>
            </a:pPr>
            <a:r>
              <a:rPr lang="ja-JP" altLang="en-US" sz="1800" kern="100" dirty="0">
                <a:latin typeface="游明朝" panose="02020400000000000000" pitchFamily="18" charset="-128"/>
                <a:ea typeface="BIZ UDPゴシック" panose="020B0400000000000000" pitchFamily="50" charset="-128"/>
                <a:cs typeface="Times New Roman" panose="02020603050405020304" pitchFamily="18" charset="0"/>
              </a:rPr>
              <a:t>　　　　体の中心部である体幹を強化することに重点を置く、マシン等を使用したエクササイズスタジオ　　　</a:t>
            </a:r>
            <a:endParaRPr lang="en-US" altLang="ja-JP" sz="1800" kern="100" dirty="0">
              <a:latin typeface="游明朝" panose="02020400000000000000" pitchFamily="18" charset="-128"/>
              <a:ea typeface="BIZ UDPゴシック" panose="020B0400000000000000" pitchFamily="50" charset="-128"/>
              <a:cs typeface="Times New Roman" panose="02020603050405020304" pitchFamily="18" charset="0"/>
            </a:endParaRPr>
          </a:p>
          <a:p>
            <a:pPr>
              <a:buFont typeface="Wingdings" panose="05000000000000000000" pitchFamily="2" charset="2"/>
              <a:buChar char="Ø"/>
            </a:pPr>
            <a:r>
              <a:rPr lang="ja-JP" altLang="en-US" sz="1800" kern="100" dirty="0">
                <a:latin typeface="游明朝" panose="02020400000000000000" pitchFamily="18" charset="-128"/>
                <a:ea typeface="BIZ UDPゴシック" panose="020B0400000000000000" pitchFamily="50" charset="-128"/>
                <a:cs typeface="Times New Roman" panose="02020603050405020304" pitchFamily="18" charset="0"/>
              </a:rPr>
              <a:t>　　</a:t>
            </a:r>
            <a:r>
              <a:rPr lang="ja-JP" altLang="ja-JP" sz="1800" kern="100" dirty="0">
                <a:effectLst/>
                <a:latin typeface="游明朝" panose="02020400000000000000" pitchFamily="18" charset="-128"/>
                <a:ea typeface="BIZ UDPゴシック" panose="020B0400000000000000" pitchFamily="50" charset="-128"/>
                <a:cs typeface="Times New Roman" panose="02020603050405020304" pitchFamily="18" charset="0"/>
              </a:rPr>
              <a:t>ハンモックヨガ</a:t>
            </a:r>
            <a:r>
              <a:rPr lang="en-US" altLang="ja-JP" sz="1800" kern="100" dirty="0">
                <a:latin typeface="游明朝" panose="02020400000000000000" pitchFamily="18" charset="-128"/>
                <a:ea typeface="BIZ UDPゴシック" panose="020B0400000000000000" pitchFamily="50" charset="-128"/>
                <a:cs typeface="Times New Roman" panose="02020603050405020304" pitchFamily="18" charset="0"/>
              </a:rPr>
              <a:t>…</a:t>
            </a:r>
            <a:r>
              <a:rPr lang="ja-JP" altLang="ja-JP" sz="1800" kern="100" dirty="0">
                <a:effectLst/>
                <a:latin typeface="游明朝" panose="02020400000000000000" pitchFamily="18" charset="-128"/>
                <a:ea typeface="BIZ UDPゴシック" panose="020B0400000000000000" pitchFamily="50" charset="-128"/>
                <a:cs typeface="Times New Roman" panose="02020603050405020304" pitchFamily="18" charset="0"/>
              </a:rPr>
              <a:t>１社</a:t>
            </a:r>
            <a:endParaRPr lang="en-US" altLang="ja-JP" sz="1800" kern="100" dirty="0">
              <a:effectLst/>
              <a:latin typeface="游明朝" panose="02020400000000000000" pitchFamily="18" charset="-128"/>
              <a:ea typeface="BIZ UDPゴシック" panose="020B0400000000000000" pitchFamily="50" charset="-128"/>
              <a:cs typeface="Times New Roman" panose="02020603050405020304" pitchFamily="18" charset="0"/>
            </a:endParaRPr>
          </a:p>
          <a:p>
            <a:pPr marL="0" indent="0">
              <a:buNone/>
            </a:pPr>
            <a:r>
              <a:rPr lang="ja-JP" altLang="en-US" sz="1800" kern="100" dirty="0">
                <a:effectLst/>
                <a:latin typeface="游明朝" panose="02020400000000000000" pitchFamily="18" charset="-128"/>
                <a:ea typeface="BIZ UDPゴシック" panose="020B0400000000000000" pitchFamily="50" charset="-128"/>
                <a:cs typeface="Times New Roman" panose="02020603050405020304" pitchFamily="18" charset="0"/>
              </a:rPr>
              <a:t>　　　　ハンモックを利用したヨガ初心者や体が硬い人にも親しまれる比較的新しいスタイルのヨガ</a:t>
            </a:r>
            <a:endParaRPr lang="en-US" altLang="ja-JP" sz="1800" kern="100" dirty="0">
              <a:effectLst/>
              <a:latin typeface="游明朝" panose="02020400000000000000" pitchFamily="18" charset="-128"/>
              <a:ea typeface="BIZ UDPゴシック" panose="020B0400000000000000" pitchFamily="50" charset="-128"/>
              <a:cs typeface="Times New Roman" panose="02020603050405020304" pitchFamily="18" charset="0"/>
            </a:endParaRPr>
          </a:p>
          <a:p>
            <a:pPr>
              <a:buFont typeface="Wingdings" panose="05000000000000000000" pitchFamily="2" charset="2"/>
              <a:buChar char="Ø"/>
            </a:pPr>
            <a:r>
              <a:rPr lang="ja-JP" altLang="en-US" sz="1800" kern="100" dirty="0">
                <a:latin typeface="游明朝" panose="02020400000000000000" pitchFamily="18" charset="-128"/>
                <a:ea typeface="BIZ UDPゴシック" panose="020B0400000000000000" pitchFamily="50" charset="-128"/>
                <a:cs typeface="Times New Roman" panose="02020603050405020304" pitchFamily="18" charset="0"/>
              </a:rPr>
              <a:t>　　</a:t>
            </a:r>
            <a:r>
              <a:rPr lang="ja-JP" altLang="ja-JP" sz="1800" kern="100" dirty="0">
                <a:effectLst/>
                <a:latin typeface="游明朝" panose="02020400000000000000" pitchFamily="18" charset="-128"/>
                <a:ea typeface="BIZ UDPゴシック" panose="020B0400000000000000" pitchFamily="50" charset="-128"/>
                <a:cs typeface="Times New Roman" panose="02020603050405020304" pitchFamily="18" charset="0"/>
              </a:rPr>
              <a:t>以前の指定管理者</a:t>
            </a:r>
            <a:r>
              <a:rPr lang="en-US" altLang="ja-JP" sz="1800" kern="100" dirty="0">
                <a:effectLst/>
                <a:latin typeface="游明朝" panose="02020400000000000000" pitchFamily="18" charset="-128"/>
                <a:ea typeface="BIZ UDPゴシック" panose="020B0400000000000000" pitchFamily="50" charset="-128"/>
                <a:cs typeface="Times New Roman" panose="02020603050405020304" pitchFamily="18" charset="0"/>
              </a:rPr>
              <a:t>…</a:t>
            </a:r>
            <a:r>
              <a:rPr lang="ja-JP" altLang="ja-JP" sz="1800" kern="100" dirty="0">
                <a:effectLst/>
                <a:latin typeface="游明朝" panose="02020400000000000000" pitchFamily="18" charset="-128"/>
                <a:ea typeface="BIZ UDPゴシック" panose="020B0400000000000000" pitchFamily="50" charset="-128"/>
                <a:cs typeface="Times New Roman" panose="02020603050405020304" pitchFamily="18" charset="0"/>
              </a:rPr>
              <a:t>１社</a:t>
            </a:r>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buNone/>
            </a:pPr>
            <a:r>
              <a:rPr lang="ja-JP" altLang="en-US" sz="1800" kern="100" dirty="0">
                <a:effectLst/>
                <a:latin typeface="游明朝" panose="02020400000000000000" pitchFamily="18" charset="-128"/>
                <a:ea typeface="BIZ UDPゴシック" panose="020B0400000000000000" pitchFamily="50" charset="-128"/>
                <a:cs typeface="Times New Roman" panose="02020603050405020304" pitchFamily="18" charset="0"/>
              </a:rPr>
              <a:t>　　　　令和</a:t>
            </a:r>
            <a:r>
              <a:rPr lang="ja-JP" altLang="en-US" sz="1800" kern="100" dirty="0">
                <a:latin typeface="游明朝" panose="02020400000000000000" pitchFamily="18" charset="-128"/>
                <a:ea typeface="BIZ UDPゴシック" panose="020B0400000000000000" pitchFamily="50" charset="-128"/>
                <a:cs typeface="Times New Roman" panose="02020603050405020304" pitchFamily="18" charset="0"/>
              </a:rPr>
              <a:t>４年１０月にアクシスが直営化されるまでアクシスを運営していた企業</a:t>
            </a:r>
            <a:r>
              <a:rPr lang="ja-JP" altLang="ja-JP" sz="1800" kern="100" dirty="0">
                <a:effectLst/>
                <a:latin typeface="游明朝" panose="02020400000000000000" pitchFamily="18" charset="-128"/>
                <a:ea typeface="BIZ UDPゴシック" panose="020B0400000000000000" pitchFamily="50" charset="-128"/>
                <a:cs typeface="Times New Roman" panose="02020603050405020304" pitchFamily="18" charset="0"/>
              </a:rPr>
              <a:t>　</a:t>
            </a:r>
            <a:endParaRPr kumimoji="1" lang="ja-JP" altLang="en-US" dirty="0"/>
          </a:p>
        </p:txBody>
      </p:sp>
      <p:sp>
        <p:nvSpPr>
          <p:cNvPr id="4" name="スライド番号プレースホルダー 3">
            <a:extLst>
              <a:ext uri="{FF2B5EF4-FFF2-40B4-BE49-F238E27FC236}">
                <a16:creationId xmlns:a16="http://schemas.microsoft.com/office/drawing/2014/main" id="{4BA89C4C-8826-BF86-28EA-C3A927716EB6}"/>
              </a:ext>
            </a:extLst>
          </p:cNvPr>
          <p:cNvSpPr>
            <a:spLocks noGrp="1"/>
          </p:cNvSpPr>
          <p:nvPr>
            <p:ph type="sldNum" sz="quarter" idx="12"/>
          </p:nvPr>
        </p:nvSpPr>
        <p:spPr/>
        <p:txBody>
          <a:bodyPr/>
          <a:lstStyle/>
          <a:p>
            <a:fld id="{CFC74754-FF85-4FE0-B3C3-9ABEE6B1CFB8}" type="slidenum">
              <a:rPr kumimoji="1" lang="ja-JP" altLang="en-US" sz="2000" smtClean="0"/>
              <a:t>8</a:t>
            </a:fld>
            <a:endParaRPr kumimoji="1" lang="ja-JP" altLang="en-US" sz="2000" dirty="0"/>
          </a:p>
        </p:txBody>
      </p:sp>
    </p:spTree>
    <p:extLst>
      <p:ext uri="{BB962C8B-B14F-4D97-AF65-F5344CB8AC3E}">
        <p14:creationId xmlns:p14="http://schemas.microsoft.com/office/powerpoint/2010/main" val="830328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72DE4B-F110-2818-CF80-06033120DD22}"/>
              </a:ext>
            </a:extLst>
          </p:cNvPr>
          <p:cNvSpPr>
            <a:spLocks noGrp="1"/>
          </p:cNvSpPr>
          <p:nvPr>
            <p:ph type="title"/>
          </p:nvPr>
        </p:nvSpPr>
        <p:spPr/>
        <p:txBody>
          <a:bodyPr>
            <a:normAutofit/>
          </a:bodyPr>
          <a:lstStyle/>
          <a:p>
            <a:r>
              <a:rPr lang="ja-JP" altLang="ja-JP" sz="2800" b="1" kern="100" dirty="0">
                <a:effectLst/>
                <a:latin typeface="游明朝" panose="02020400000000000000" pitchFamily="18" charset="-128"/>
                <a:ea typeface="BIZ UDPゴシック" panose="020B0400000000000000" pitchFamily="50" charset="-128"/>
                <a:cs typeface="Times New Roman" panose="02020603050405020304" pitchFamily="18" charset="0"/>
              </a:rPr>
              <a:t>（２）　</a:t>
            </a:r>
            <a:r>
              <a:rPr lang="ja-JP" altLang="en-US" sz="2800" b="1" kern="100" dirty="0">
                <a:effectLst/>
                <a:latin typeface="游明朝" panose="02020400000000000000" pitchFamily="18" charset="-128"/>
                <a:ea typeface="BIZ UDPゴシック" panose="020B0400000000000000" pitchFamily="50" charset="-128"/>
                <a:cs typeface="Times New Roman" panose="02020603050405020304" pitchFamily="18" charset="0"/>
              </a:rPr>
              <a:t>各</a:t>
            </a:r>
            <a:r>
              <a:rPr lang="ja-JP" altLang="ja-JP" sz="2800" b="1" kern="100" dirty="0">
                <a:effectLst/>
                <a:latin typeface="游明朝" panose="02020400000000000000" pitchFamily="18" charset="-128"/>
                <a:ea typeface="BIZ UDPゴシック" panose="020B0400000000000000" pitchFamily="50" charset="-128"/>
                <a:cs typeface="Times New Roman" panose="02020603050405020304" pitchFamily="18" charset="0"/>
              </a:rPr>
              <a:t>企業の回答状況</a:t>
            </a:r>
            <a:endParaRPr kumimoji="1" lang="ja-JP" altLang="en-US" sz="3200" b="1" dirty="0"/>
          </a:p>
        </p:txBody>
      </p:sp>
      <p:sp>
        <p:nvSpPr>
          <p:cNvPr id="3" name="コンテンツ プレースホルダー 2">
            <a:extLst>
              <a:ext uri="{FF2B5EF4-FFF2-40B4-BE49-F238E27FC236}">
                <a16:creationId xmlns:a16="http://schemas.microsoft.com/office/drawing/2014/main" id="{814D05E4-BBAC-2DB3-88AD-86103B6532BB}"/>
              </a:ext>
            </a:extLst>
          </p:cNvPr>
          <p:cNvSpPr>
            <a:spLocks noGrp="1"/>
          </p:cNvSpPr>
          <p:nvPr>
            <p:ph idx="1"/>
          </p:nvPr>
        </p:nvSpPr>
        <p:spPr/>
        <p:txBody>
          <a:bodyPr>
            <a:normAutofit fontScale="85000" lnSpcReduction="20000"/>
          </a:bodyPr>
          <a:lstStyle/>
          <a:p>
            <a:pPr>
              <a:buFont typeface="Wingdings" panose="05000000000000000000" pitchFamily="2" charset="2"/>
              <a:buChar char="Ø"/>
            </a:pPr>
            <a:r>
              <a:rPr lang="ja-JP" altLang="ja-JP" sz="2800" kern="100" dirty="0">
                <a:effectLst/>
                <a:latin typeface="游明朝" panose="02020400000000000000" pitchFamily="18" charset="-128"/>
                <a:ea typeface="BIZ UDPゴシック" panose="020B0400000000000000" pitchFamily="50" charset="-128"/>
                <a:cs typeface="Times New Roman" panose="02020603050405020304" pitchFamily="18" charset="0"/>
              </a:rPr>
              <a:t>コンビニジム　…　４社中３社未回答</a:t>
            </a:r>
            <a:r>
              <a:rPr lang="ja-JP" altLang="en-US" sz="2800" kern="100" dirty="0">
                <a:effectLst/>
                <a:latin typeface="游明朝" panose="02020400000000000000" pitchFamily="18" charset="-128"/>
                <a:ea typeface="BIZ UDPゴシック" panose="020B0400000000000000" pitchFamily="50" charset="-128"/>
                <a:cs typeface="Times New Roman" panose="02020603050405020304" pitchFamily="18" charset="0"/>
              </a:rPr>
              <a:t>。</a:t>
            </a:r>
            <a:endParaRPr lang="en-US" altLang="ja-JP" sz="2800" kern="100" dirty="0">
              <a:effectLst/>
              <a:latin typeface="游明朝" panose="02020400000000000000" pitchFamily="18" charset="-128"/>
              <a:ea typeface="BIZ UDPゴシック" panose="020B0400000000000000" pitchFamily="50" charset="-128"/>
              <a:cs typeface="Times New Roman" panose="02020603050405020304" pitchFamily="18" charset="0"/>
            </a:endParaRPr>
          </a:p>
          <a:p>
            <a:pPr marL="0" indent="0">
              <a:buNone/>
            </a:pPr>
            <a:r>
              <a:rPr lang="ja-JP" altLang="en-US" sz="2800" kern="100" dirty="0">
                <a:effectLst/>
                <a:latin typeface="游明朝" panose="02020400000000000000" pitchFamily="18" charset="-128"/>
                <a:ea typeface="BIZ UDPゴシック" panose="020B0400000000000000" pitchFamily="50" charset="-128"/>
                <a:cs typeface="Times New Roman" panose="02020603050405020304" pitchFamily="18" charset="0"/>
              </a:rPr>
              <a:t>　　　</a:t>
            </a:r>
            <a:r>
              <a:rPr lang="ja-JP" altLang="ja-JP" sz="2600" kern="100" dirty="0">
                <a:effectLst/>
                <a:latin typeface="游明朝" panose="02020400000000000000" pitchFamily="18" charset="-128"/>
                <a:ea typeface="BIZ UDPゴシック" panose="020B0400000000000000" pitchFamily="50" charset="-128"/>
                <a:cs typeface="Times New Roman" panose="02020603050405020304" pitchFamily="18" charset="0"/>
              </a:rPr>
              <a:t>１社は「</a:t>
            </a:r>
            <a:r>
              <a:rPr lang="en-US" altLang="ja-JP" sz="2600" u="sng" kern="100" dirty="0">
                <a:effectLst/>
                <a:latin typeface="游明朝" panose="02020400000000000000" pitchFamily="18" charset="-128"/>
                <a:ea typeface="BIZ UDPゴシック" panose="020B0400000000000000" pitchFamily="50" charset="-128"/>
                <a:cs typeface="Times New Roman" panose="02020603050405020304" pitchFamily="18" charset="0"/>
              </a:rPr>
              <a:t>24</a:t>
            </a:r>
            <a:r>
              <a:rPr lang="ja-JP" altLang="ja-JP" sz="2600" u="sng" kern="100" dirty="0">
                <a:effectLst/>
                <a:latin typeface="游明朝" panose="02020400000000000000" pitchFamily="18" charset="-128"/>
                <a:ea typeface="BIZ UDPゴシック" panose="020B0400000000000000" pitchFamily="50" charset="-128"/>
                <a:cs typeface="Times New Roman" panose="02020603050405020304" pitchFamily="18" charset="0"/>
              </a:rPr>
              <a:t>時間運営でない場合は検討できない</a:t>
            </a:r>
            <a:r>
              <a:rPr lang="ja-JP" altLang="ja-JP" sz="2600" kern="100" dirty="0">
                <a:effectLst/>
                <a:latin typeface="游明朝" panose="02020400000000000000" pitchFamily="18" charset="-128"/>
                <a:ea typeface="BIZ UDPゴシック" panose="020B0400000000000000" pitchFamily="50" charset="-128"/>
                <a:cs typeface="Times New Roman" panose="02020603050405020304" pitchFamily="18" charset="0"/>
              </a:rPr>
              <a:t>」と回答。</a:t>
            </a:r>
            <a:endParaRPr lang="ja-JP" altLang="ja-JP" sz="2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buFont typeface="Wingdings" panose="05000000000000000000" pitchFamily="2" charset="2"/>
              <a:buChar char="Ø"/>
            </a:pPr>
            <a:r>
              <a:rPr lang="ja-JP" altLang="ja-JP" sz="2800" kern="100" dirty="0">
                <a:effectLst/>
                <a:latin typeface="游明朝" panose="02020400000000000000" pitchFamily="18" charset="-128"/>
                <a:ea typeface="BIZ UDPゴシック" panose="020B0400000000000000" pitchFamily="50" charset="-128"/>
                <a:cs typeface="Times New Roman" panose="02020603050405020304" pitchFamily="18" charset="0"/>
              </a:rPr>
              <a:t>ピラティススタジオ　…　３社中</a:t>
            </a:r>
            <a:r>
              <a:rPr lang="ja-JP" altLang="en-US" sz="2800" kern="100" dirty="0">
                <a:latin typeface="游明朝" panose="02020400000000000000" pitchFamily="18" charset="-128"/>
                <a:ea typeface="BIZ UDPゴシック" panose="020B0400000000000000" pitchFamily="50" charset="-128"/>
                <a:cs typeface="Times New Roman" panose="02020603050405020304" pitchFamily="18" charset="0"/>
              </a:rPr>
              <a:t>２</a:t>
            </a:r>
            <a:r>
              <a:rPr lang="ja-JP" altLang="ja-JP" sz="2800" kern="100" dirty="0">
                <a:effectLst/>
                <a:latin typeface="游明朝" panose="02020400000000000000" pitchFamily="18" charset="-128"/>
                <a:ea typeface="BIZ UDPゴシック" panose="020B0400000000000000" pitchFamily="50" charset="-128"/>
                <a:cs typeface="Times New Roman" panose="02020603050405020304" pitchFamily="18" charset="0"/>
              </a:rPr>
              <a:t>社未回答。</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719138" indent="0">
              <a:lnSpc>
                <a:spcPct val="110000"/>
              </a:lnSpc>
              <a:buNone/>
            </a:pPr>
            <a:r>
              <a:rPr lang="ja-JP" altLang="ja-JP" sz="2600" kern="100" dirty="0">
                <a:effectLst/>
                <a:latin typeface="游明朝" panose="02020400000000000000" pitchFamily="18" charset="-128"/>
                <a:ea typeface="BIZ UDPゴシック" panose="020B0400000000000000" pitchFamily="50" charset="-128"/>
                <a:cs typeface="Times New Roman" panose="02020603050405020304" pitchFamily="18" charset="0"/>
              </a:rPr>
              <a:t>１社は、</a:t>
            </a:r>
            <a:r>
              <a:rPr lang="ja-JP" altLang="ja-JP" sz="2600" b="1" kern="100" dirty="0">
                <a:effectLst/>
                <a:latin typeface="游明朝" panose="02020400000000000000" pitchFamily="18" charset="-128"/>
                <a:ea typeface="BIZ UDPゴシック" panose="020B0400000000000000" pitchFamily="50" charset="-128"/>
                <a:cs typeface="Times New Roman" panose="02020603050405020304" pitchFamily="18" charset="0"/>
              </a:rPr>
              <a:t>「ピラティス以外にストレッチ教室、ホットヨガ等の事業を展開。その中で、アクシスのアスレチックルームで営業できるものがあるか検討する。」</a:t>
            </a:r>
            <a:r>
              <a:rPr lang="ja-JP" altLang="ja-JP" sz="2600" kern="100" dirty="0">
                <a:effectLst/>
                <a:latin typeface="游明朝" panose="02020400000000000000" pitchFamily="18" charset="-128"/>
                <a:ea typeface="BIZ UDPゴシック" panose="020B0400000000000000" pitchFamily="50" charset="-128"/>
                <a:cs typeface="Times New Roman" panose="02020603050405020304" pitchFamily="18" charset="0"/>
              </a:rPr>
              <a:t>と回答。</a:t>
            </a:r>
            <a:endParaRPr lang="ja-JP" altLang="ja-JP" sz="2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buFont typeface="Wingdings" panose="05000000000000000000" pitchFamily="2" charset="2"/>
              <a:buChar char="Ø"/>
            </a:pPr>
            <a:r>
              <a:rPr lang="ja-JP" altLang="ja-JP" sz="2800" kern="100" dirty="0">
                <a:effectLst/>
                <a:latin typeface="游明朝" panose="02020400000000000000" pitchFamily="18" charset="-128"/>
                <a:ea typeface="BIZ UDPゴシック" panose="020B0400000000000000" pitchFamily="50" charset="-128"/>
                <a:cs typeface="Times New Roman" panose="02020603050405020304" pitchFamily="18" charset="0"/>
              </a:rPr>
              <a:t>ハンモックヨガ　…　未回答。</a:t>
            </a:r>
            <a:endParaRPr lang="ja-JP" altLang="ja-JP" sz="2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buFont typeface="Wingdings" panose="05000000000000000000" pitchFamily="2" charset="2"/>
              <a:buChar char="Ø"/>
            </a:pPr>
            <a:r>
              <a:rPr lang="ja-JP" altLang="ja-JP" sz="2800" kern="100" dirty="0">
                <a:effectLst/>
                <a:latin typeface="游明朝" panose="02020400000000000000" pitchFamily="18" charset="-128"/>
                <a:ea typeface="BIZ UDPゴシック" panose="020B0400000000000000" pitchFamily="50" charset="-128"/>
                <a:cs typeface="Times New Roman" panose="02020603050405020304" pitchFamily="18" charset="0"/>
              </a:rPr>
              <a:t>以前の指定管理者　…</a:t>
            </a:r>
            <a:r>
              <a:rPr lang="ja-JP" altLang="en-US" sz="2800" kern="100" dirty="0">
                <a:effectLst/>
                <a:latin typeface="游明朝" panose="02020400000000000000" pitchFamily="18" charset="-128"/>
                <a:ea typeface="BIZ UDPゴシック" panose="020B0400000000000000" pitchFamily="50" charset="-128"/>
                <a:cs typeface="Times New Roman" panose="02020603050405020304" pitchFamily="18" charset="0"/>
              </a:rPr>
              <a:t>回答あり。</a:t>
            </a:r>
            <a:endParaRPr lang="en-US" altLang="ja-JP" sz="2800" kern="100" dirty="0">
              <a:effectLst/>
              <a:latin typeface="游明朝" panose="02020400000000000000" pitchFamily="18" charset="-128"/>
              <a:ea typeface="BIZ UDPゴシック" panose="020B0400000000000000" pitchFamily="50" charset="-128"/>
              <a:cs typeface="Times New Roman" panose="02020603050405020304" pitchFamily="18" charset="0"/>
            </a:endParaRPr>
          </a:p>
          <a:p>
            <a:pPr marL="627063" indent="0">
              <a:lnSpc>
                <a:spcPct val="120000"/>
              </a:lnSpc>
              <a:buNone/>
            </a:pPr>
            <a:r>
              <a:rPr lang="ja-JP" altLang="ja-JP" sz="2600" kern="100" dirty="0">
                <a:effectLst/>
                <a:latin typeface="游明朝" panose="02020400000000000000" pitchFamily="18" charset="-128"/>
                <a:ea typeface="BIZ UDPゴシック" panose="020B0400000000000000" pitchFamily="50" charset="-128"/>
                <a:cs typeface="Times New Roman" panose="02020603050405020304" pitchFamily="18" charset="0"/>
              </a:rPr>
              <a:t>　</a:t>
            </a:r>
            <a:r>
              <a:rPr lang="ja-JP" altLang="ja-JP" sz="2600" b="1" kern="100" dirty="0">
                <a:effectLst/>
                <a:latin typeface="游明朝" panose="02020400000000000000" pitchFamily="18" charset="-128"/>
                <a:ea typeface="BIZ UDPゴシック" panose="020B0400000000000000" pitchFamily="50" charset="-128"/>
                <a:cs typeface="Times New Roman" panose="02020603050405020304" pitchFamily="18" charset="0"/>
              </a:rPr>
              <a:t>「どういった内容のジムにするか、場所代（行政財産使用料）の調整により、ジムの営業を検討する。」</a:t>
            </a:r>
            <a:r>
              <a:rPr lang="ja-JP" altLang="ja-JP" sz="2600" kern="100" dirty="0">
                <a:effectLst/>
                <a:latin typeface="游明朝" panose="02020400000000000000" pitchFamily="18" charset="-128"/>
                <a:ea typeface="BIZ UDPゴシック" panose="020B0400000000000000" pitchFamily="50" charset="-128"/>
                <a:cs typeface="Times New Roman" panose="02020603050405020304" pitchFamily="18" charset="0"/>
              </a:rPr>
              <a:t>と回答。</a:t>
            </a:r>
            <a:endParaRPr lang="ja-JP" altLang="ja-JP" sz="26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4" name="スライド番号プレースホルダー 3">
            <a:extLst>
              <a:ext uri="{FF2B5EF4-FFF2-40B4-BE49-F238E27FC236}">
                <a16:creationId xmlns:a16="http://schemas.microsoft.com/office/drawing/2014/main" id="{B21B79C8-FEAE-6CB7-C721-04DFD4DB7F97}"/>
              </a:ext>
            </a:extLst>
          </p:cNvPr>
          <p:cNvSpPr>
            <a:spLocks noGrp="1"/>
          </p:cNvSpPr>
          <p:nvPr>
            <p:ph type="sldNum" sz="quarter" idx="12"/>
          </p:nvPr>
        </p:nvSpPr>
        <p:spPr/>
        <p:txBody>
          <a:bodyPr/>
          <a:lstStyle/>
          <a:p>
            <a:fld id="{CFC74754-FF85-4FE0-B3C3-9ABEE6B1CFB8}" type="slidenum">
              <a:rPr kumimoji="1" lang="ja-JP" altLang="en-US" sz="2000" smtClean="0"/>
              <a:t>9</a:t>
            </a:fld>
            <a:endParaRPr kumimoji="1" lang="ja-JP" altLang="en-US" dirty="0"/>
          </a:p>
        </p:txBody>
      </p:sp>
    </p:spTree>
    <p:extLst>
      <p:ext uri="{BB962C8B-B14F-4D97-AF65-F5344CB8AC3E}">
        <p14:creationId xmlns:p14="http://schemas.microsoft.com/office/powerpoint/2010/main" val="2681250165"/>
      </p:ext>
    </p:extLst>
  </p:cSld>
  <p:clrMapOvr>
    <a:masterClrMapping/>
  </p:clrMapOvr>
</p:sld>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Retrospect</Template>
  <TotalTime>1094</TotalTime>
  <Words>666</Words>
  <Application>Microsoft Office PowerPoint</Application>
  <PresentationFormat>ワイド画面</PresentationFormat>
  <Paragraphs>104</Paragraphs>
  <Slides>11</Slides>
  <Notes>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BIZ UDPゴシック</vt:lpstr>
      <vt:lpstr>游ゴシック</vt:lpstr>
      <vt:lpstr>游明朝</vt:lpstr>
      <vt:lpstr>Calibri</vt:lpstr>
      <vt:lpstr>Calibri Light</vt:lpstr>
      <vt:lpstr>Wingdings</vt:lpstr>
      <vt:lpstr>レトロスペクト</vt:lpstr>
      <vt:lpstr>アスレチックルームの利活用について</vt:lpstr>
      <vt:lpstr>０　現在のアスレチックルーム利用状況</vt:lpstr>
      <vt:lpstr>曜日・時間ごとのアスレチックルーム利用状況</vt:lpstr>
      <vt:lpstr>１　アンケートから見えた、アスレチックルーム活用に対する要望  （１）利用者アンケート</vt:lpstr>
      <vt:lpstr>⑴アスレチックルームについての意見抜粋（利用者）</vt:lpstr>
      <vt:lpstr>（２）市民アンケート</vt:lpstr>
      <vt:lpstr>⑵アスレチックルームについての意見抜粋(市民）</vt:lpstr>
      <vt:lpstr>２　トレーニングジム等の誘致に関する情報収集について  ⑴　問い合わせ先</vt:lpstr>
      <vt:lpstr>（２）　各企業の回答状況</vt:lpstr>
      <vt:lpstr>３　行政財産使用料に関する検討について</vt:lpstr>
      <vt:lpstr>４　アスレチックルーム活用に係る今後のスケジュールについて</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白田祥子</dc:creator>
  <cp:lastModifiedBy>相田由莉</cp:lastModifiedBy>
  <cp:revision>10</cp:revision>
  <cp:lastPrinted>2025-08-04T02:10:21Z</cp:lastPrinted>
  <dcterms:created xsi:type="dcterms:W3CDTF">2025-06-18T02:09:16Z</dcterms:created>
  <dcterms:modified xsi:type="dcterms:W3CDTF">2025-08-06T02:27:00Z</dcterms:modified>
</cp:coreProperties>
</file>